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9"/>
  </p:notesMasterIdLst>
  <p:handoutMasterIdLst>
    <p:handoutMasterId r:id="rId60"/>
  </p:handoutMasterIdLst>
  <p:sldIdLst>
    <p:sldId id="352" r:id="rId2"/>
    <p:sldId id="353" r:id="rId3"/>
    <p:sldId id="429" r:id="rId4"/>
    <p:sldId id="430" r:id="rId5"/>
    <p:sldId id="378" r:id="rId6"/>
    <p:sldId id="383" r:id="rId7"/>
    <p:sldId id="426" r:id="rId8"/>
    <p:sldId id="386" r:id="rId9"/>
    <p:sldId id="47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51" r:id="rId19"/>
    <p:sldId id="455" r:id="rId20"/>
    <p:sldId id="478" r:id="rId21"/>
    <p:sldId id="452" r:id="rId22"/>
    <p:sldId id="477" r:id="rId23"/>
    <p:sldId id="453" r:id="rId24"/>
    <p:sldId id="454" r:id="rId25"/>
    <p:sldId id="456" r:id="rId26"/>
    <p:sldId id="435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79" r:id="rId42"/>
    <p:sldId id="461" r:id="rId43"/>
    <p:sldId id="457" r:id="rId44"/>
    <p:sldId id="458" r:id="rId45"/>
    <p:sldId id="462" r:id="rId46"/>
    <p:sldId id="463" r:id="rId47"/>
    <p:sldId id="464" r:id="rId48"/>
    <p:sldId id="467" r:id="rId49"/>
    <p:sldId id="466" r:id="rId50"/>
    <p:sldId id="468" r:id="rId51"/>
    <p:sldId id="469" r:id="rId52"/>
    <p:sldId id="470" r:id="rId53"/>
    <p:sldId id="471" r:id="rId54"/>
    <p:sldId id="472" r:id="rId55"/>
    <p:sldId id="474" r:id="rId56"/>
    <p:sldId id="475" r:id="rId57"/>
    <p:sldId id="39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77040B01-A9CB-4D10-AC45-F8EEF09B93B4}">
          <p14:sldIdLst>
            <p14:sldId id="352"/>
            <p14:sldId id="353"/>
            <p14:sldId id="429"/>
            <p14:sldId id="430"/>
            <p14:sldId id="378"/>
            <p14:sldId id="383"/>
            <p14:sldId id="426"/>
            <p14:sldId id="386"/>
            <p14:sldId id="47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51"/>
            <p14:sldId id="455"/>
            <p14:sldId id="478"/>
            <p14:sldId id="452"/>
            <p14:sldId id="477"/>
            <p14:sldId id="453"/>
            <p14:sldId id="454"/>
            <p14:sldId id="456"/>
            <p14:sldId id="43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79"/>
            <p14:sldId id="461"/>
            <p14:sldId id="457"/>
            <p14:sldId id="458"/>
            <p14:sldId id="462"/>
            <p14:sldId id="463"/>
            <p14:sldId id="464"/>
            <p14:sldId id="467"/>
            <p14:sldId id="466"/>
            <p14:sldId id="468"/>
            <p14:sldId id="469"/>
            <p14:sldId id="470"/>
            <p14:sldId id="471"/>
            <p14:sldId id="472"/>
            <p14:sldId id="474"/>
            <p14:sldId id="475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  <a:srgbClr val="006600"/>
    <a:srgbClr val="FFE781"/>
    <a:srgbClr val="CC9900"/>
    <a:srgbClr val="008000"/>
    <a:srgbClr val="99CCFF"/>
    <a:srgbClr val="FFFFCC"/>
    <a:srgbClr val="A7E2FF"/>
    <a:srgbClr val="2B3212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8C98E-3BF4-FD63-08B2-DEF5383A572F}" v="3" dt="2021-08-27T05:29:22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5" autoAdjust="0"/>
    <p:restoredTop sz="86713" autoAdjust="0"/>
  </p:normalViewPr>
  <p:slideViewPr>
    <p:cSldViewPr snapToGrid="0">
      <p:cViewPr varScale="1">
        <p:scale>
          <a:sx n="113" d="100"/>
          <a:sy n="113" d="100"/>
        </p:scale>
        <p:origin x="1672" y="16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-16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0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73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19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9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3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0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7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5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4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43000" y="685799"/>
            <a:ext cx="4572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207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73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73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7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732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6E8224"/>
              </a:buClr>
              <a:buSzPct val="12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 sz="36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earch.maven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>
                <a:latin typeface="Lucida Sans"/>
                <a:ea typeface="Verdana"/>
                <a:cs typeface="Verdana"/>
              </a:rPr>
              <a:t>8.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(15.</a:t>
            </a:r>
            <a:r>
              <a:rPr lang="sk-SK" sz="4000" dirty="0">
                <a:latin typeface="Lucida Sans"/>
                <a:ea typeface="Verdana"/>
                <a:cs typeface="Verdana"/>
              </a:rPr>
              <a:t>1</a:t>
            </a:r>
            <a:r>
              <a:rPr lang="en-US" sz="4000" dirty="0">
                <a:latin typeface="Lucida Sans"/>
                <a:ea typeface="Verdana"/>
                <a:cs typeface="Verdana"/>
              </a:rPr>
              <a:t>1.2021)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570754" y="4995735"/>
            <a:ext cx="1004760" cy="15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andrewtoynbee.files.wordpress.com/2012/12/shocked-reader.jpg">
            <a:extLst>
              <a:ext uri="{FF2B5EF4-FFF2-40B4-BE49-F238E27FC236}">
                <a16:creationId xmlns:a16="http://schemas.microsoft.com/office/drawing/2014/main" id="{9B0BB32D-9F16-4C31-93B2-C8E9CAB3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923838"/>
            <a:ext cx="4486275" cy="287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>
          <a:xfrm>
            <a:off x="334878" y="1214471"/>
            <a:ext cx="8574505" cy="3562350"/>
          </a:xfrm>
        </p:spPr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endParaRPr lang="sk-SK" b="1" dirty="0"/>
          </a:p>
          <a:p>
            <a:pPr lvl="0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sk-SK" sz="5400" b="1" dirty="0">
                <a:solidFill>
                  <a:schemeClr val="tx1"/>
                </a:solidFill>
              </a:rPr>
              <a:t>Čítanie zo súborov</a:t>
            </a:r>
            <a:endParaRPr lang="en-US" sz="5400" b="1" dirty="0">
              <a:solidFill>
                <a:schemeClr val="tx1"/>
              </a:solidFill>
            </a:endParaRPr>
          </a:p>
          <a:p>
            <a:pPr lvl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</a:t>
            </a:r>
            <a:endParaRPr lang="sk-SK" b="1" dirty="0">
              <a:solidFill>
                <a:schemeClr val="tx1"/>
              </a:solidFill>
            </a:endParaRPr>
          </a:p>
          <a:p>
            <a:pPr lvl="0" algn="ctr">
              <a:spcBef>
                <a:spcPts val="799"/>
              </a:spcBef>
              <a:spcAft>
                <a:spcPts val="799"/>
              </a:spcAft>
              <a:buNone/>
            </a:pPr>
            <a:r>
              <a:rPr lang="sk-SK" sz="3200" b="1" dirty="0">
                <a:solidFill>
                  <a:schemeClr val="tx1"/>
                </a:solidFill>
              </a:rPr>
              <a:t>pár vecí navyše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maven.apache.org/images/maven-logo-black-on-white.png">
            <a:extLst>
              <a:ext uri="{FF2B5EF4-FFF2-40B4-BE49-F238E27FC236}">
                <a16:creationId xmlns:a16="http://schemas.microsoft.com/office/drawing/2014/main" id="{B1B33EED-5666-40AF-BD10-3B207AA0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877801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" name="Obdĺžnik 31"/>
          <p:cNvSpPr/>
          <p:nvPr/>
        </p:nvSpPr>
        <p:spPr bwMode="auto">
          <a:xfrm>
            <a:off x="128016" y="2414016"/>
            <a:ext cx="8887968" cy="4078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164804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Obrázok 6" descr="subor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58" y="3387558"/>
            <a:ext cx="4284826" cy="307009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auto">
          <a:xfrm>
            <a:off x="603504" y="404164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2843784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241401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241401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245973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3252216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292303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24256" y="36972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subor</a:t>
            </a:r>
            <a:endParaRPr lang="sk-SK" dirty="0"/>
          </a:p>
        </p:txBody>
      </p:sp>
      <p:sp>
        <p:nvSpPr>
          <p:cNvPr id="17" name="Oblak 16"/>
          <p:cNvSpPr/>
          <p:nvPr/>
        </p:nvSpPr>
        <p:spPr bwMode="auto">
          <a:xfrm>
            <a:off x="2276856" y="3858768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>
            <a:off x="3593592" y="4187952"/>
            <a:ext cx="1453896" cy="5852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Rovná spojovacia šípka 20"/>
          <p:cNvCxnSpPr>
            <a:endCxn id="17" idx="2"/>
          </p:cNvCxnSpPr>
          <p:nvPr/>
        </p:nvCxnSpPr>
        <p:spPr bwMode="auto">
          <a:xfrm flipV="1">
            <a:off x="1207008" y="4151376"/>
            <a:ext cx="1075804" cy="640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148316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 bwMode="auto">
          <a:xfrm>
            <a:off x="5431536" y="5001768"/>
            <a:ext cx="1234440" cy="75895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4754880" y="4727448"/>
            <a:ext cx="4224528" cy="201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2" name="Obdĺžnik 31"/>
          <p:cNvSpPr/>
          <p:nvPr/>
        </p:nvSpPr>
        <p:spPr bwMode="auto">
          <a:xfrm>
            <a:off x="128016" y="2414016"/>
            <a:ext cx="8887968" cy="40782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15096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Obrázok 6" descr="subor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58" y="3387558"/>
            <a:ext cx="4284826" cy="307009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auto">
          <a:xfrm>
            <a:off x="603504" y="404164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2843784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2414016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2414016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2459736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3252216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292303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24256" y="36972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subor</a:t>
            </a:r>
            <a:endParaRPr lang="sk-SK" dirty="0"/>
          </a:p>
        </p:txBody>
      </p:sp>
      <p:sp>
        <p:nvSpPr>
          <p:cNvPr id="17" name="Oblak 16"/>
          <p:cNvSpPr/>
          <p:nvPr/>
        </p:nvSpPr>
        <p:spPr bwMode="auto">
          <a:xfrm>
            <a:off x="2276856" y="3858768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>
            <a:off x="3593592" y="4187952"/>
            <a:ext cx="1453896" cy="5852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Rovná spojovacia šípka 20"/>
          <p:cNvCxnSpPr>
            <a:endCxn id="17" idx="2"/>
          </p:cNvCxnSpPr>
          <p:nvPr/>
        </p:nvCxnSpPr>
        <p:spPr bwMode="auto">
          <a:xfrm flipV="1">
            <a:off x="1207008" y="4151376"/>
            <a:ext cx="1075804" cy="640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148316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 bwMode="auto">
          <a:xfrm>
            <a:off x="5431536" y="5001768"/>
            <a:ext cx="1234440" cy="75895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4754880" y="4727448"/>
            <a:ext cx="4224528" cy="201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Rovná spojovacia šípka 28"/>
          <p:cNvCxnSpPr/>
          <p:nvPr/>
        </p:nvCxnSpPr>
        <p:spPr bwMode="auto">
          <a:xfrm>
            <a:off x="3660931" y="5435506"/>
            <a:ext cx="3026948" cy="63568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Obdĺžnik 32"/>
          <p:cNvSpPr/>
          <p:nvPr/>
        </p:nvSpPr>
        <p:spPr bwMode="auto">
          <a:xfrm>
            <a:off x="6698512" y="6007392"/>
            <a:ext cx="2264735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Rovná spojnica 34"/>
          <p:cNvCxnSpPr/>
          <p:nvPr/>
        </p:nvCxnSpPr>
        <p:spPr bwMode="auto">
          <a:xfrm>
            <a:off x="6772932" y="6188148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6687879" y="5954233"/>
            <a:ext cx="340242" cy="350874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15096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221126"/>
            <a:ext cx="2293302" cy="121438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039286" y="4093531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5954233" y="3795824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36362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486940"/>
            <a:ext cx="2303934" cy="948567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060552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5975499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863375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572000"/>
            <a:ext cx="2633543" cy="8635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411441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6326388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603994" y="5536256"/>
            <a:ext cx="115214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2400" b="1" dirty="0">
                <a:latin typeface="Courier New" pitchFamily="49"/>
                <a:ea typeface="DejaVu Sans" pitchFamily="2"/>
                <a:cs typeface="DejaVu Sans" pitchFamily="2"/>
              </a:rPr>
              <a:t>0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524746" y="519183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863375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572000"/>
            <a:ext cx="3186436" cy="8635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6964357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6879304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603994" y="5536256"/>
            <a:ext cx="115214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1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24746" y="519183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</a:t>
            </a:r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697338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pw.close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4" name="Obdĺžnik 33"/>
          <p:cNvSpPr/>
          <p:nvPr/>
        </p:nvSpPr>
        <p:spPr bwMode="auto">
          <a:xfrm>
            <a:off x="42532" y="3306726"/>
            <a:ext cx="9005777" cy="3242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2863375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ak 9"/>
          <p:cNvSpPr/>
          <p:nvPr/>
        </p:nvSpPr>
        <p:spPr bwMode="auto">
          <a:xfrm>
            <a:off x="2130552" y="3662525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[2,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-3, 59, 7]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3232757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3232757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278477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4070957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7417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cxnSp>
        <p:nvCxnSpPr>
          <p:cNvPr id="22" name="Rovná spojovacia šípka 21"/>
          <p:cNvCxnSpPr>
            <a:endCxn id="10" idx="2"/>
          </p:cNvCxnSpPr>
          <p:nvPr/>
        </p:nvCxnSpPr>
        <p:spPr bwMode="auto">
          <a:xfrm flipV="1">
            <a:off x="1152144" y="3967057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4788408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444398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pw</a:t>
            </a:r>
            <a:endParaRPr lang="sk-SK" dirty="0"/>
          </a:p>
        </p:txBody>
      </p:sp>
      <p:sp>
        <p:nvSpPr>
          <p:cNvPr id="23" name="Oblak 22"/>
          <p:cNvSpPr/>
          <p:nvPr/>
        </p:nvSpPr>
        <p:spPr bwMode="auto">
          <a:xfrm>
            <a:off x="2248495" y="5255229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Rovná spojovacia šípka 23"/>
          <p:cNvCxnSpPr/>
          <p:nvPr/>
        </p:nvCxnSpPr>
        <p:spPr bwMode="auto">
          <a:xfrm>
            <a:off x="1274344" y="4963232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" name="Obdĺžnik 30"/>
          <p:cNvSpPr/>
          <p:nvPr/>
        </p:nvSpPr>
        <p:spPr bwMode="auto">
          <a:xfrm>
            <a:off x="5890437" y="3753293"/>
            <a:ext cx="2987749" cy="27006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660931" y="4540102"/>
            <a:ext cx="4090204" cy="89540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" name="Rovná spojnica 34"/>
          <p:cNvCxnSpPr/>
          <p:nvPr/>
        </p:nvCxnSpPr>
        <p:spPr bwMode="auto">
          <a:xfrm>
            <a:off x="7857529" y="4444420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Obdĺžnik 35"/>
          <p:cNvSpPr/>
          <p:nvPr/>
        </p:nvSpPr>
        <p:spPr bwMode="auto">
          <a:xfrm>
            <a:off x="7772476" y="4146713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bdĺžnik 26"/>
          <p:cNvSpPr/>
          <p:nvPr/>
        </p:nvSpPr>
        <p:spPr bwMode="auto">
          <a:xfrm>
            <a:off x="603994" y="5536256"/>
            <a:ext cx="115214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3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524746" y="519183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i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5941392" y="3739234"/>
            <a:ext cx="2028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</a:t>
            </a:r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Zapisujeme do súboru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2919" y="1339876"/>
            <a:ext cx="86485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void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saveNumbersToFile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[] pole) {</a:t>
            </a:r>
          </a:p>
          <a:p>
            <a:r>
              <a:rPr lang="sk-SK" b="1" dirty="0" err="1">
                <a:solidFill>
                  <a:srgbClr val="800080"/>
                </a:solidFill>
                <a:latin typeface="Courier New" pitchFamily="49" charset="0"/>
                <a:ea typeface="DejaVu Sans" pitchFamily="2"/>
                <a:cs typeface="Courier New" pitchFamily="49" charset="0"/>
              </a:rPr>
              <a:t> 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(PrintWriter pw = new PrintWriter(subor)) {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pw.println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	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for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pole.length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  	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pw.print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(pole[i]+" ");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	}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()</a:t>
            </a:r>
            <a:br>
              <a:rPr lang="sk-SK" dirty="0">
                <a:latin typeface="Courier New" pitchFamily="49" charset="0"/>
                <a:cs typeface="Courier New" pitchFamily="49" charset="0"/>
              </a:rPr>
            </a:br>
            <a:r>
              <a:rPr lang="sk-SK" dirty="0">
                <a:latin typeface="Courier New" pitchFamily="49" charset="0"/>
                <a:cs typeface="Courier New" pitchFamily="49" charset="0"/>
              </a:rPr>
              <a:t>		+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sk-SK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13464-ED6F-4899-821B-2B8B5871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Čítanie z textového súboru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6BA8FA-9E3E-46A0-8F3E-E73700A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162638"/>
            <a:ext cx="8574505" cy="5300326"/>
          </a:xfrm>
        </p:spPr>
        <p:txBody>
          <a:bodyPr/>
          <a:lstStyle/>
          <a:p>
            <a:r>
              <a:rPr lang="sk-SK" dirty="0"/>
              <a:t>Kto</a:t>
            </a:r>
            <a:r>
              <a:rPr lang="en-US" dirty="0"/>
              <a:t>?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sk-SK" dirty="0" err="1"/>
              <a:t>bjekty</a:t>
            </a:r>
            <a:r>
              <a:rPr lang="sk-SK" dirty="0"/>
              <a:t> triedy </a:t>
            </a:r>
            <a:r>
              <a:rPr lang="sk-SK" dirty="0" err="1">
                <a:latin typeface="Consolas" panose="020B0609020204030204" pitchFamily="49" charset="0"/>
              </a:rPr>
              <a:t>Scanner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Ako</a:t>
            </a:r>
            <a:r>
              <a:rPr lang="en-US" dirty="0"/>
              <a:t> ho </a:t>
            </a:r>
            <a:r>
              <a:rPr lang="en-US" dirty="0" err="1"/>
              <a:t>vytvori</a:t>
            </a:r>
            <a:r>
              <a:rPr lang="sk-SK" dirty="0"/>
              <a:t>ť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čítať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sk-SK" dirty="0" err="1">
                <a:latin typeface="Consolas" panose="020B0609020204030204" pitchFamily="49" charset="0"/>
              </a:rPr>
              <a:t>nextXYZ</a:t>
            </a:r>
            <a:r>
              <a:rPr lang="sk-SK" dirty="0">
                <a:latin typeface="+mj-lt"/>
              </a:rPr>
              <a:t> a </a:t>
            </a:r>
            <a:r>
              <a:rPr lang="sk-SK" dirty="0" err="1">
                <a:latin typeface="Consolas" panose="020B0609020204030204" pitchFamily="49" charset="0"/>
              </a:rPr>
              <a:t>hasNextXYZ</a:t>
            </a:r>
            <a:r>
              <a:rPr lang="sk-SK" dirty="0">
                <a:latin typeface="+mj-lt"/>
              </a:rPr>
              <a:t> metódy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zatvoriť súbor otvorený na čítanie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sk-SK" dirty="0">
                <a:latin typeface="+mj-lt"/>
              </a:rPr>
              <a:t>metóda </a:t>
            </a:r>
            <a:r>
              <a:rPr lang="sk-SK" dirty="0" err="1">
                <a:latin typeface="Consolas" panose="020B0609020204030204" pitchFamily="49" charset="0"/>
              </a:rPr>
              <a:t>close</a:t>
            </a:r>
            <a:endParaRPr lang="sk-SK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Rovná spojnica 3">
            <a:extLst>
              <a:ext uri="{FF2B5EF4-FFF2-40B4-BE49-F238E27FC236}">
                <a16:creationId xmlns:a16="http://schemas.microsoft.com/office/drawing/2014/main" id="{77701862-C975-4C29-9D80-ECB9EAE470B9}"/>
              </a:ext>
            </a:extLst>
          </p:cNvPr>
          <p:cNvSpPr/>
          <p:nvPr/>
        </p:nvSpPr>
        <p:spPr>
          <a:xfrm flipH="1">
            <a:off x="4010025" y="1424399"/>
            <a:ext cx="2134701" cy="1595026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F5540698-C8FE-4D23-84F6-68916E7FAF11}"/>
              </a:ext>
            </a:extLst>
          </p:cNvPr>
          <p:cNvSpPr/>
          <p:nvPr/>
        </p:nvSpPr>
        <p:spPr>
          <a:xfrm>
            <a:off x="5956633" y="1373103"/>
            <a:ext cx="2914650" cy="11129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Objekt triedy </a:t>
            </a:r>
            <a:r>
              <a:rPr lang="sk-SK" dirty="0" err="1">
                <a:latin typeface="Consolas" panose="020B0609020204030204" pitchFamily="49" charset="0"/>
              </a:rPr>
              <a:t>File</a:t>
            </a:r>
            <a:r>
              <a:rPr lang="sk-SK" dirty="0">
                <a:latin typeface="+mj-lt"/>
              </a:rPr>
              <a:t> s cestou k súboru, z ktorého čítame.</a:t>
            </a:r>
          </a:p>
        </p:txBody>
      </p:sp>
    </p:spTree>
    <p:extLst>
      <p:ext uri="{BB962C8B-B14F-4D97-AF65-F5344CB8AC3E}">
        <p14:creationId xmlns:p14="http://schemas.microsoft.com/office/powerpoint/2010/main" val="10621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45921" y="287672"/>
            <a:ext cx="7354702" cy="673027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400" dirty="0" err="1"/>
              <a:t>Schéma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 so </a:t>
            </a:r>
            <a:r>
              <a:rPr lang="en-US" sz="2400" dirty="0">
                <a:latin typeface="Courier New" pitchFamily="49"/>
              </a:rPr>
              <a:t>Scanner</a:t>
            </a:r>
            <a:r>
              <a:rPr lang="en-US" sz="2400" dirty="0"/>
              <a:t>-om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"C:/adresare/subor.txt"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null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scanner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Scanner(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čítame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zo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scannera</a:t>
            </a:r>
            <a:endParaRPr lang="en-US" sz="2400" dirty="0">
              <a:solidFill>
                <a:srgbClr val="0066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FileNotFoundException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System.out.println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Súbor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+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subor.getName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 +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som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nenašiel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(scanner !=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null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scanner.close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}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U</a:t>
            </a:r>
            <a:r>
              <a:rPr lang="sk-SK" sz="4000" dirty="0"/>
              <a:t>ž vieme...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Výnimky</a:t>
            </a:r>
            <a:r>
              <a:rPr lang="sk-SK" dirty="0"/>
              <a:t> </a:t>
            </a:r>
          </a:p>
          <a:p>
            <a:pPr lvl="1"/>
            <a:r>
              <a:rPr lang="sk-SK" b="1" dirty="0">
                <a:solidFill>
                  <a:srgbClr val="FF0000"/>
                </a:solidFill>
              </a:rPr>
              <a:t>špeciálne objekty</a:t>
            </a:r>
          </a:p>
          <a:p>
            <a:pPr lvl="1"/>
            <a:r>
              <a:rPr lang="sk-SK" dirty="0"/>
              <a:t>vznikajú vo </a:t>
            </a:r>
            <a:r>
              <a:rPr lang="sk-SK" b="1" dirty="0">
                <a:solidFill>
                  <a:srgbClr val="FF0000"/>
                </a:solidFill>
              </a:rPr>
              <a:t>výnimočných stavoch</a:t>
            </a:r>
            <a:r>
              <a:rPr lang="sk-SK" dirty="0"/>
              <a:t>, keď nejaké metódy nemôžu prebehnúť štandardným spôsobom alebo nevedia vrátiť očakávanú hodnotu</a:t>
            </a:r>
          </a:p>
          <a:p>
            <a:pPr lvl="1"/>
            <a:r>
              <a:rPr lang="sk-SK" dirty="0"/>
              <a:t>sú inštanciami rôznych „</a:t>
            </a:r>
            <a:r>
              <a:rPr lang="sk-SK" dirty="0" err="1"/>
              <a:t>výnimkových</a:t>
            </a:r>
            <a:r>
              <a:rPr lang="sk-SK" dirty="0"/>
              <a:t>“ tried</a:t>
            </a:r>
          </a:p>
          <a:p>
            <a:pPr lvl="2"/>
            <a:r>
              <a:rPr lang="sk-SK" dirty="0" err="1">
                <a:latin typeface="Consolas" panose="020B0609020204030204" pitchFamily="49" charset="0"/>
              </a:rPr>
              <a:t>ArithmeticException</a:t>
            </a:r>
            <a:endParaRPr lang="sk-SK" dirty="0">
              <a:latin typeface="Consolas" panose="020B0609020204030204" pitchFamily="49" charset="0"/>
            </a:endParaRPr>
          </a:p>
          <a:p>
            <a:pPr lvl="2"/>
            <a:r>
              <a:rPr lang="sk-SK" dirty="0" err="1">
                <a:latin typeface="Consolas" panose="020B0609020204030204" pitchFamily="49" charset="0"/>
              </a:rPr>
              <a:t>NullPointerException</a:t>
            </a:r>
            <a:endParaRPr lang="sk-SK" dirty="0">
              <a:latin typeface="Consolas" panose="020B0609020204030204" pitchFamily="49" charset="0"/>
            </a:endParaRPr>
          </a:p>
          <a:p>
            <a:pPr lvl="2"/>
            <a:r>
              <a:rPr lang="sk-SK" dirty="0" err="1">
                <a:latin typeface="Consolas" panose="020B0609020204030204" pitchFamily="49" charset="0"/>
              </a:rPr>
              <a:t>NumberFormatException</a:t>
            </a:r>
            <a:endParaRPr lang="sk-SK" dirty="0">
              <a:latin typeface="Consolas" panose="020B0609020204030204" pitchFamily="49" charset="0"/>
            </a:endParaRPr>
          </a:p>
          <a:p>
            <a:pPr lvl="2"/>
            <a:r>
              <a:rPr lang="sk-SK" dirty="0" err="1">
                <a:latin typeface="Consolas" panose="020B0609020204030204" pitchFamily="49" charset="0"/>
              </a:rPr>
              <a:t>FileNotFoundException</a:t>
            </a:r>
            <a:endParaRPr lang="sk-SK" dirty="0">
              <a:latin typeface="Consolas" panose="020B0609020204030204" pitchFamily="49" charset="0"/>
            </a:endParaRPr>
          </a:p>
          <a:p>
            <a:pPr lvl="2"/>
            <a:r>
              <a:rPr lang="sk-SK" dirty="0">
                <a:latin typeface="Consolas" panose="020B0609020204030204" pitchFamily="49" charset="0"/>
              </a:rPr>
              <a:t>...</a:t>
            </a:r>
          </a:p>
          <a:p>
            <a:pPr lvl="2"/>
            <a:endParaRPr lang="sk-SK" dirty="0">
              <a:latin typeface="Consolas" panose="020B0609020204030204" pitchFamily="49" charset="0"/>
            </a:endParaRPr>
          </a:p>
          <a:p>
            <a:pPr lvl="2"/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645921" y="287672"/>
            <a:ext cx="7354702" cy="530225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400" dirty="0" err="1"/>
              <a:t>Schéma</a:t>
            </a:r>
            <a:r>
              <a:rPr lang="en-US" sz="2400" dirty="0"/>
              <a:t> </a:t>
            </a:r>
            <a:r>
              <a:rPr lang="en-US" sz="2400" dirty="0" err="1"/>
              <a:t>práce</a:t>
            </a:r>
            <a:r>
              <a:rPr lang="en-US" sz="2400" dirty="0"/>
              <a:t> so </a:t>
            </a:r>
            <a:r>
              <a:rPr lang="en-US" sz="2400" dirty="0">
                <a:latin typeface="Courier New" pitchFamily="49"/>
              </a:rPr>
              <a:t>Scanner</a:t>
            </a:r>
            <a:r>
              <a:rPr lang="en-US" sz="2400" dirty="0"/>
              <a:t>-om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"C:/adresare/subor.txt"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(Scanner scanner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Scanner(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čítame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zo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scannera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66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FileNotFoundException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System.out.println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Súbor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+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subor.getName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 +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som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nenašiel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B5764-49C0-432C-A5FB-B46034D9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Svet</a:t>
            </a:r>
            <a:r>
              <a:rPr lang="en-US" dirty="0"/>
              <a:t> </a:t>
            </a:r>
            <a:r>
              <a:rPr lang="sk-SK" dirty="0"/>
              <a:t>očami </a:t>
            </a:r>
            <a:r>
              <a:rPr lang="sk-SK" dirty="0" err="1"/>
              <a:t>Scanner</a:t>
            </a:r>
            <a:r>
              <a:rPr lang="en-US" dirty="0"/>
              <a:t>-u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87F272-A159-4913-BFC0-407D29A9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r>
              <a:rPr lang="sk-SK" dirty="0" err="1">
                <a:latin typeface="Consolas" panose="020B0609020204030204" pitchFamily="49" charset="0"/>
              </a:rPr>
              <a:t>Scanner</a:t>
            </a:r>
            <a:r>
              <a:rPr lang="sk-SK" dirty="0"/>
              <a:t> pozerá len dopredu</a:t>
            </a:r>
          </a:p>
          <a:p>
            <a:pPr lvl="1"/>
            <a:r>
              <a:rPr lang="sk-SK" dirty="0"/>
              <a:t>čítací kurzor sa posúva </a:t>
            </a:r>
            <a:br>
              <a:rPr lang="sk-SK" dirty="0"/>
            </a:br>
            <a:r>
              <a:rPr lang="sk-SK" dirty="0"/>
              <a:t>len smerom ku koncu súboru</a:t>
            </a:r>
            <a:endParaRPr lang="en-US" dirty="0"/>
          </a:p>
          <a:p>
            <a:r>
              <a:rPr lang="sk-SK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d</a:t>
            </a:r>
            <a:r>
              <a:rPr lang="sk-SK" dirty="0" err="1">
                <a:solidFill>
                  <a:srgbClr val="FFC000"/>
                </a:solidFill>
              </a:rPr>
              <a:t>deľovače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. tokeny</a:t>
            </a:r>
          </a:p>
          <a:p>
            <a:endParaRPr lang="sk-SK" dirty="0"/>
          </a:p>
        </p:txBody>
      </p:sp>
      <p:pic>
        <p:nvPicPr>
          <p:cNvPr id="1026" name="Picture 2" descr="http://www.hopewarshaw.com/sites/default/files/looking_ahead.jpg">
            <a:extLst>
              <a:ext uri="{FF2B5EF4-FFF2-40B4-BE49-F238E27FC236}">
                <a16:creationId xmlns:a16="http://schemas.microsoft.com/office/drawing/2014/main" id="{A3F4BE6C-A0BD-4931-BA07-09C75342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1250" y="1276938"/>
            <a:ext cx="2680033" cy="1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4EC5452C-8289-47A0-A031-0899C103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4197570"/>
            <a:ext cx="7362825" cy="120544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50784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breaks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its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into</a:t>
            </a:r>
            <a: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\n</a:t>
            </a:r>
            <a:b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</a:b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tokens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using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 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delimiter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pattern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\n</a:t>
            </a:r>
            <a:br>
              <a:rPr kumimoji="0" lang="en-US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</a:b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which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matches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kumimoji="0" lang="sk-SK" altLang="sk-SK" sz="2400" b="0" i="0" u="none" strike="noStrike" cap="none" normalizeH="0" baseline="0" dirty="0" err="1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whitespace</a:t>
            </a:r>
            <a:r>
              <a:rPr kumimoji="0" lang="sk-SK" altLang="sk-SK" sz="24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Consolas" panose="020B0609020204030204" pitchFamily="49" charset="0"/>
              </a:rPr>
              <a:t>.</a:t>
            </a:r>
            <a:endParaRPr kumimoji="0" lang="sk-SK" altLang="sk-SK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2" name="Rovná spojnica 11">
            <a:extLst>
              <a:ext uri="{FF2B5EF4-FFF2-40B4-BE49-F238E27FC236}">
                <a16:creationId xmlns:a16="http://schemas.microsoft.com/office/drawing/2014/main" id="{C3432BF6-726E-4E90-AD4A-26D5014E330B}"/>
              </a:ext>
            </a:extLst>
          </p:cNvPr>
          <p:cNvSpPr/>
          <p:nvPr/>
        </p:nvSpPr>
        <p:spPr>
          <a:xfrm>
            <a:off x="1704975" y="3276600"/>
            <a:ext cx="152401" cy="92096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Rovná spojnica 12">
            <a:extLst>
              <a:ext uri="{FF2B5EF4-FFF2-40B4-BE49-F238E27FC236}">
                <a16:creationId xmlns:a16="http://schemas.microsoft.com/office/drawing/2014/main" id="{D80BEBDA-E3F5-44D1-B5D3-25FC610FEDD1}"/>
              </a:ext>
            </a:extLst>
          </p:cNvPr>
          <p:cNvSpPr/>
          <p:nvPr/>
        </p:nvSpPr>
        <p:spPr>
          <a:xfrm flipH="1">
            <a:off x="2860760" y="3276600"/>
            <a:ext cx="720640" cy="99716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034" name="Picture 10" descr="https://joanna-james.com/wp-content/uploads/2017/02/binoculars.png">
            <a:extLst>
              <a:ext uri="{FF2B5EF4-FFF2-40B4-BE49-F238E27FC236}">
                <a16:creationId xmlns:a16="http://schemas.microsoft.com/office/drawing/2014/main" id="{4D019E47-8516-46F5-A2C6-98B63B8C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7" y="4216619"/>
            <a:ext cx="4667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Voľná forma 4">
            <a:extLst>
              <a:ext uri="{FF2B5EF4-FFF2-40B4-BE49-F238E27FC236}">
                <a16:creationId xmlns:a16="http://schemas.microsoft.com/office/drawing/2014/main" id="{C8819838-E20C-49F4-B9FC-B19508D078FD}"/>
              </a:ext>
            </a:extLst>
          </p:cNvPr>
          <p:cNvSpPr/>
          <p:nvPr/>
        </p:nvSpPr>
        <p:spPr>
          <a:xfrm>
            <a:off x="1248527" y="5753450"/>
            <a:ext cx="7010400" cy="7343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Default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odde</a:t>
            </a:r>
            <a:r>
              <a:rPr lang="sk-SK" dirty="0" err="1">
                <a:latin typeface="+mj-lt"/>
              </a:rPr>
              <a:t>ľovač</a:t>
            </a:r>
            <a:r>
              <a:rPr lang="sk-SK" dirty="0">
                <a:latin typeface="+mj-lt"/>
              </a:rPr>
              <a:t> </a:t>
            </a:r>
            <a:r>
              <a:rPr lang="en-US" dirty="0">
                <a:latin typeface="+mj-lt"/>
              </a:rPr>
              <a:t>(delimiter) </a:t>
            </a:r>
            <a:r>
              <a:rPr lang="en-US" dirty="0" err="1">
                <a:latin typeface="+mj-lt"/>
              </a:rPr>
              <a:t>je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ľubovoľná postupnosť za sebou idúcich „bielych“</a:t>
            </a:r>
            <a:r>
              <a:rPr lang="en-US" dirty="0">
                <a:latin typeface="+mj-lt"/>
              </a:rPr>
              <a:t>/</a:t>
            </a:r>
            <a:r>
              <a:rPr lang="sk-SK" dirty="0"/>
              <a:t> „</a:t>
            </a:r>
            <a:r>
              <a:rPr lang="sk-SK" dirty="0">
                <a:latin typeface="+mj-lt"/>
              </a:rPr>
              <a:t>prázdnych“ znakov (whitespace).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581150" y="4273769"/>
            <a:ext cx="487153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221081" y="4290826"/>
            <a:ext cx="36032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618122" y="4273769"/>
            <a:ext cx="201528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5267454" y="4290826"/>
            <a:ext cx="201528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6304175" y="4268042"/>
            <a:ext cx="201528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2438399" y="4641136"/>
            <a:ext cx="152465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3425306" y="4679236"/>
            <a:ext cx="537094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4133850" y="4684062"/>
            <a:ext cx="133318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5780171" y="4679235"/>
            <a:ext cx="192003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2313103" y="5025566"/>
            <a:ext cx="125296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2759996" y="5025566"/>
            <a:ext cx="192754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133850" y="5046466"/>
            <a:ext cx="133318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5468982" y="5025566"/>
            <a:ext cx="150768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4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CB5764-49C0-432C-A5FB-B46034D9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Oddeľovače a tokeny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87F272-A159-4913-BFC0-407D29A9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0" indent="0">
              <a:buNone/>
            </a:pPr>
            <a:r>
              <a:rPr lang="sk-SK" sz="3600" dirty="0" err="1">
                <a:latin typeface="Consolas" panose="020B0609020204030204" pitchFamily="49" charset="0"/>
              </a:rPr>
              <a:t>Dobrý deň</a:t>
            </a:r>
            <a:r>
              <a:rPr lang="sk-SK" sz="3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STOP</a:t>
            </a:r>
            <a:r>
              <a:rPr lang="sk-SK" sz="3600" dirty="0" err="1">
                <a:latin typeface="Consolas" panose="020B0609020204030204" pitchFamily="49" charset="0"/>
              </a:rPr>
              <a:t>Takto vyzerá</a:t>
            </a:r>
            <a:br>
              <a:rPr lang="sk-SK" sz="3600" dirty="0" err="1">
                <a:latin typeface="Consolas" panose="020B0609020204030204" pitchFamily="49" charset="0"/>
              </a:rPr>
            </a:br>
            <a:r>
              <a:rPr lang="sk-SK" sz="3600" dirty="0" err="1">
                <a:latin typeface="Consolas" panose="020B0609020204030204" pitchFamily="49" charset="0"/>
              </a:rPr>
              <a:t>telegram</a:t>
            </a:r>
            <a:r>
              <a:rPr lang="sk-SK" sz="3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STOP</a:t>
            </a:r>
            <a:r>
              <a:rPr lang="sk-SK" sz="3600" dirty="0" err="1">
                <a:latin typeface="Consolas" panose="020B0609020204030204" pitchFamily="49" charset="0"/>
              </a:rPr>
              <a:t>.</a:t>
            </a:r>
          </a:p>
          <a:p>
            <a:endParaRPr lang="en-US" dirty="0"/>
          </a:p>
          <a:p>
            <a:r>
              <a:rPr lang="sk-SK" sz="3200" dirty="0"/>
              <a:t>Oddeľovač: </a:t>
            </a:r>
            <a:r>
              <a:rPr lang="sk-SK" sz="3200" b="1" dirty="0">
                <a:solidFill>
                  <a:srgbClr val="FF0000"/>
                </a:solidFill>
              </a:rPr>
              <a:t>STOP</a:t>
            </a:r>
          </a:p>
          <a:p>
            <a:r>
              <a:rPr lang="sk-SK" sz="3200" dirty="0"/>
              <a:t>Tokeny:</a:t>
            </a:r>
          </a:p>
          <a:p>
            <a:pPr lvl="1"/>
            <a:r>
              <a:rPr lang="sk-SK" sz="2800" dirty="0"/>
              <a:t>Dobrý</a:t>
            </a:r>
            <a:r>
              <a:rPr lang="sk-SK" sz="2800" dirty="0">
                <a:highlight>
                  <a:srgbClr val="FFFF00"/>
                </a:highlight>
              </a:rPr>
              <a:t> </a:t>
            </a:r>
            <a:r>
              <a:rPr lang="sk-SK" sz="2800" dirty="0"/>
              <a:t>deň</a:t>
            </a:r>
          </a:p>
          <a:p>
            <a:pPr lvl="1"/>
            <a:r>
              <a:rPr lang="sk-SK" sz="2800" dirty="0"/>
              <a:t>Takto</a:t>
            </a:r>
            <a:r>
              <a:rPr lang="sk-SK" sz="2800" dirty="0">
                <a:highlight>
                  <a:srgbClr val="FFFF00"/>
                </a:highlight>
              </a:rPr>
              <a:t> </a:t>
            </a:r>
            <a:r>
              <a:rPr lang="sk-SK" sz="2800" dirty="0"/>
              <a:t>vyzerá</a:t>
            </a:r>
            <a:r>
              <a:rPr lang="sk-SK" sz="2800" dirty="0">
                <a:highlight>
                  <a:srgbClr val="FFFF00"/>
                </a:highlight>
              </a:rPr>
              <a:t>\n</a:t>
            </a:r>
            <a:r>
              <a:rPr lang="sk-SK" sz="2800" dirty="0"/>
              <a:t>telegram</a:t>
            </a:r>
          </a:p>
          <a:p>
            <a:pPr lvl="1"/>
            <a:r>
              <a:rPr lang="sk-SK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7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4C1CD-B09F-4FA1-A3D8-8787B18D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Scanner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DF2EAF-A2C9-40A9-99C0-B02D1A89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2526605"/>
          </a:xfrm>
        </p:spPr>
        <p:txBody>
          <a:bodyPr/>
          <a:lstStyle/>
          <a:p>
            <a:r>
              <a:rPr lang="sk-SK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hasNext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sk-SK" b="1" dirty="0"/>
              <a:t> </a:t>
            </a:r>
            <a:r>
              <a:rPr lang="en-US" dirty="0"/>
              <a:t>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, či sa niekde pred čítacím kurzorom nachádza </a:t>
            </a:r>
            <a:r>
              <a:rPr lang="sk-SK" b="1" dirty="0"/>
              <a:t>nejaký token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n</a:t>
            </a:r>
            <a:r>
              <a:rPr lang="sk-SK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ext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– </a:t>
            </a:r>
            <a:r>
              <a:rPr lang="sk-SK" dirty="0"/>
              <a:t>vráti najbližší token pred čítacím kurzorom a kurzor sa posunie na prvý znak za prečítaným tokenom</a:t>
            </a:r>
          </a:p>
          <a:p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775253C-B59E-44AF-875E-CA06DF77F751}"/>
              </a:ext>
            </a:extLst>
          </p:cNvPr>
          <p:cNvSpPr/>
          <p:nvPr/>
        </p:nvSpPr>
        <p:spPr>
          <a:xfrm>
            <a:off x="985415" y="39819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altLang="sk-SK" sz="2400" dirty="0">
                <a:solidFill>
                  <a:srgbClr val="00B050"/>
                </a:solidFill>
                <a:latin typeface="Consolas" panose="020B0609020204030204" pitchFamily="49" charset="0"/>
              </a:rPr>
              <a:t>A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474747"/>
                </a:solidFill>
                <a:latin typeface="Consolas" panose="020B0609020204030204" pitchFamily="49" charset="0"/>
              </a:rPr>
              <a:t>Scanner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474747"/>
                </a:solidFill>
                <a:latin typeface="Consolas" panose="020B0609020204030204" pitchFamily="49" charset="0"/>
              </a:rPr>
              <a:t>breaks</a:t>
            </a:r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13613DF0-09FA-4265-BA0E-26FD21AAAA18}"/>
              </a:ext>
            </a:extLst>
          </p:cNvPr>
          <p:cNvSpPr/>
          <p:nvPr/>
        </p:nvSpPr>
        <p:spPr>
          <a:xfrm>
            <a:off x="816470" y="46731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sk-SK" sz="2400" dirty="0">
                <a:solidFill>
                  <a:srgbClr val="474747"/>
                </a:solidFill>
                <a:latin typeface="Consolas" panose="020B0609020204030204" pitchFamily="49" charset="0"/>
              </a:rPr>
              <a:t> A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Scanner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474747"/>
                </a:solidFill>
                <a:latin typeface="Consolas" panose="020B0609020204030204" pitchFamily="49" charset="0"/>
              </a:rPr>
              <a:t>breaks</a:t>
            </a:r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01EEBE8A-64A0-4DD5-AEF2-E3A9546EE88C}"/>
              </a:ext>
            </a:extLst>
          </p:cNvPr>
          <p:cNvSpPr/>
          <p:nvPr/>
        </p:nvSpPr>
        <p:spPr>
          <a:xfrm>
            <a:off x="816470" y="53643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sk-SK" sz="2400" dirty="0">
                <a:solidFill>
                  <a:srgbClr val="474747"/>
                </a:solidFill>
                <a:latin typeface="Consolas" panose="020B0609020204030204" pitchFamily="49" charset="0"/>
              </a:rPr>
              <a:t> A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474747"/>
                </a:solidFill>
                <a:latin typeface="Consolas" panose="020B0609020204030204" pitchFamily="49" charset="0"/>
              </a:rPr>
              <a:t>Scanner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breaks</a:t>
            </a:r>
            <a:endParaRPr lang="sk-SK" dirty="0"/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9FC17BD4-AA29-406F-A096-AF26A2F3520C}"/>
              </a:ext>
            </a:extLst>
          </p:cNvPr>
          <p:cNvCxnSpPr>
            <a:cxnSpLocks/>
          </p:cNvCxnSpPr>
          <p:nvPr/>
        </p:nvCxnSpPr>
        <p:spPr bwMode="auto">
          <a:xfrm>
            <a:off x="1080665" y="4033064"/>
            <a:ext cx="0" cy="359419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B5CAAACC-AB04-4AA6-BDD9-3D07220CD9CD}"/>
              </a:ext>
            </a:extLst>
          </p:cNvPr>
          <p:cNvCxnSpPr>
            <a:cxnSpLocks/>
          </p:cNvCxnSpPr>
          <p:nvPr/>
        </p:nvCxnSpPr>
        <p:spPr bwMode="auto">
          <a:xfrm>
            <a:off x="1242590" y="4724250"/>
            <a:ext cx="0" cy="359419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479100FC-1CCB-417B-BA39-B56DC3952F79}"/>
              </a:ext>
            </a:extLst>
          </p:cNvPr>
          <p:cNvCxnSpPr>
            <a:cxnSpLocks/>
          </p:cNvCxnSpPr>
          <p:nvPr/>
        </p:nvCxnSpPr>
        <p:spPr bwMode="auto">
          <a:xfrm>
            <a:off x="2776115" y="5415436"/>
            <a:ext cx="0" cy="359419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DC92E826-AF6F-4722-9B69-C18EFE86D96A}"/>
              </a:ext>
            </a:extLst>
          </p:cNvPr>
          <p:cNvCxnSpPr/>
          <p:nvPr/>
        </p:nvCxnSpPr>
        <p:spPr bwMode="auto">
          <a:xfrm>
            <a:off x="1080665" y="4033064"/>
            <a:ext cx="161925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B32FD742-8C72-4C29-A3ED-071E15101BD5}"/>
              </a:ext>
            </a:extLst>
          </p:cNvPr>
          <p:cNvCxnSpPr>
            <a:cxnSpLocks/>
          </p:cNvCxnSpPr>
          <p:nvPr/>
        </p:nvCxnSpPr>
        <p:spPr bwMode="auto">
          <a:xfrm>
            <a:off x="1242590" y="4724250"/>
            <a:ext cx="1533525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C085848B-844A-4D96-80EF-DC64EC2DEC37}"/>
              </a:ext>
            </a:extLst>
          </p:cNvPr>
          <p:cNvCxnSpPr>
            <a:cxnSpLocks/>
          </p:cNvCxnSpPr>
          <p:nvPr/>
        </p:nvCxnSpPr>
        <p:spPr bwMode="auto">
          <a:xfrm>
            <a:off x="2776115" y="5415436"/>
            <a:ext cx="1362075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1" name="Obdĺžnik 20">
            <a:extLst>
              <a:ext uri="{FF2B5EF4-FFF2-40B4-BE49-F238E27FC236}">
                <a16:creationId xmlns:a16="http://schemas.microsoft.com/office/drawing/2014/main" id="{26F42D72-6D41-4DF9-963F-487C9AF6223C}"/>
              </a:ext>
            </a:extLst>
          </p:cNvPr>
          <p:cNvSpPr/>
          <p:nvPr/>
        </p:nvSpPr>
        <p:spPr>
          <a:xfrm>
            <a:off x="816470" y="597078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sk-SK" sz="2400" dirty="0">
                <a:solidFill>
                  <a:srgbClr val="474747"/>
                </a:solidFill>
                <a:latin typeface="Consolas" panose="020B0609020204030204" pitchFamily="49" charset="0"/>
              </a:rPr>
              <a:t> A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474747"/>
                </a:solidFill>
                <a:latin typeface="Consolas" panose="020B0609020204030204" pitchFamily="49" charset="0"/>
              </a:rPr>
              <a:t>Scanner</a:t>
            </a:r>
            <a:r>
              <a:rPr lang="sk-SK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altLang="sk-SK" sz="2400" dirty="0">
                <a:solidFill>
                  <a:srgbClr val="474747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 </a:t>
            </a:r>
            <a:r>
              <a:rPr lang="sk-SK" altLang="sk-SK" sz="2400" dirty="0" err="1">
                <a:solidFill>
                  <a:srgbClr val="474747"/>
                </a:solidFill>
                <a:latin typeface="Consolas" panose="020B0609020204030204" pitchFamily="49" charset="0"/>
              </a:rPr>
              <a:t>breaks</a:t>
            </a:r>
            <a:endParaRPr lang="sk-SK" dirty="0"/>
          </a:p>
        </p:txBody>
      </p: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A1C36F32-E67C-4A69-89CE-0A170D441016}"/>
              </a:ext>
            </a:extLst>
          </p:cNvPr>
          <p:cNvCxnSpPr>
            <a:cxnSpLocks/>
          </p:cNvCxnSpPr>
          <p:nvPr/>
        </p:nvCxnSpPr>
        <p:spPr bwMode="auto">
          <a:xfrm>
            <a:off x="4138190" y="6021911"/>
            <a:ext cx="0" cy="359419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9B100B7B-67CA-447D-8E05-EC13EC9EED26}"/>
              </a:ext>
            </a:extLst>
          </p:cNvPr>
          <p:cNvCxnSpPr>
            <a:cxnSpLocks/>
          </p:cNvCxnSpPr>
          <p:nvPr/>
        </p:nvCxnSpPr>
        <p:spPr bwMode="auto">
          <a:xfrm>
            <a:off x="4138190" y="6021911"/>
            <a:ext cx="295275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Voľná forma 4">
            <a:extLst>
              <a:ext uri="{FF2B5EF4-FFF2-40B4-BE49-F238E27FC236}">
                <a16:creationId xmlns:a16="http://schemas.microsoft.com/office/drawing/2014/main" id="{A18C7F28-F483-4F9B-938C-113B1009521A}"/>
              </a:ext>
            </a:extLst>
          </p:cNvPr>
          <p:cNvSpPr/>
          <p:nvPr/>
        </p:nvSpPr>
        <p:spPr>
          <a:xfrm>
            <a:off x="4568280" y="6313528"/>
            <a:ext cx="980323" cy="418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latin typeface="+mj-lt"/>
              </a:rPr>
              <a:t>Demo</a:t>
            </a:r>
            <a:endParaRPr lang="sk-SK" dirty="0">
              <a:latin typeface="+mj-lt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1281180" y="4038549"/>
            <a:ext cx="29412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802263" y="4039785"/>
            <a:ext cx="29881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1281180" y="4752947"/>
            <a:ext cx="29412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2802263" y="4755145"/>
            <a:ext cx="29881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1281180" y="5434679"/>
            <a:ext cx="29412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2802263" y="5439521"/>
            <a:ext cx="29881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9" name="BlokTextu 28"/>
          <p:cNvSpPr txBox="1"/>
          <p:nvPr/>
        </p:nvSpPr>
        <p:spPr>
          <a:xfrm>
            <a:off x="1281180" y="6062107"/>
            <a:ext cx="29412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2802263" y="6057716"/>
            <a:ext cx="298810" cy="318309"/>
          </a:xfrm>
          <a:prstGeom prst="rect">
            <a:avLst/>
          </a:prstGeom>
          <a:solidFill>
            <a:srgbClr val="FFFF00"/>
          </a:solidFill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31" name="Picture 3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6C996A7-1312-5349-973D-BBE60A4C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92" y="3553643"/>
            <a:ext cx="1968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A8FABC-C582-4D39-A415-2F7FE8C7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VisualScanner</a:t>
            </a:r>
            <a:r>
              <a:rPr lang="en-US" dirty="0"/>
              <a:t> vs. 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CA03E-9C76-49A1-A5EE-B15422F3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/>
              <a:t>Maven repozitár: </a:t>
            </a:r>
            <a:r>
              <a:rPr lang="sk-SK" sz="2400">
                <a:hlinkClick r:id="rId2"/>
              </a:rPr>
              <a:t>https://search.maven.org/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Consolas" panose="020B0609020204030204" pitchFamily="49" charset="0"/>
              </a:rPr>
              <a:t>pom.xml:</a:t>
            </a:r>
          </a:p>
          <a:p>
            <a:pPr marL="0" indent="0">
              <a:buNone/>
            </a:pPr>
            <a:r>
              <a:rPr lang="sk-SK" sz="2400" dirty="0">
                <a:latin typeface="Consolas" panose="020B0609020204030204" pitchFamily="49" charset="0"/>
              </a:rPr>
              <a:t>&lt;</a:t>
            </a:r>
            <a:r>
              <a:rPr lang="sk-SK" sz="2400" dirty="0" err="1">
                <a:latin typeface="Consolas" panose="020B0609020204030204" pitchFamily="49" charset="0"/>
              </a:rPr>
              <a:t>dependency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sk-SK" sz="2400" dirty="0">
                <a:latin typeface="Consolas" panose="020B0609020204030204" pitchFamily="49" charset="0"/>
              </a:rPr>
              <a:t>	&lt;</a:t>
            </a:r>
            <a:r>
              <a:rPr lang="sk-SK" sz="2400" dirty="0" err="1">
                <a:latin typeface="Consolas" panose="020B0609020204030204" pitchFamily="49" charset="0"/>
              </a:rPr>
              <a:t>groupId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  <a:r>
              <a:rPr lang="sk-SK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sk.upjs</a:t>
            </a:r>
            <a:r>
              <a:rPr lang="sk-SK" sz="2400" dirty="0">
                <a:latin typeface="Consolas" panose="020B0609020204030204" pitchFamily="49" charset="0"/>
              </a:rPr>
              <a:t>&lt;/</a:t>
            </a:r>
            <a:r>
              <a:rPr lang="sk-SK" sz="2400" dirty="0" err="1">
                <a:latin typeface="Consolas" panose="020B0609020204030204" pitchFamily="49" charset="0"/>
              </a:rPr>
              <a:t>groupId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sk-SK" sz="2400" dirty="0">
                <a:latin typeface="Consolas" panose="020B0609020204030204" pitchFamily="49" charset="0"/>
              </a:rPr>
              <a:t>	&lt;</a:t>
            </a:r>
            <a:r>
              <a:rPr lang="sk-SK" sz="2400" dirty="0" err="1">
                <a:latin typeface="Consolas" panose="020B0609020204030204" pitchFamily="49" charset="0"/>
              </a:rPr>
              <a:t>artifactId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  <a:r>
              <a:rPr lang="sk-SK" sz="2400" dirty="0" err="1">
                <a:solidFill>
                  <a:srgbClr val="00B050"/>
                </a:solidFill>
                <a:latin typeface="Consolas" panose="020B0609020204030204" pitchFamily="49" charset="0"/>
              </a:rPr>
              <a:t>visual-scanner</a:t>
            </a:r>
            <a:r>
              <a:rPr lang="sk-SK" sz="2400" dirty="0">
                <a:latin typeface="Consolas" panose="020B0609020204030204" pitchFamily="49" charset="0"/>
              </a:rPr>
              <a:t>&lt;/</a:t>
            </a:r>
            <a:r>
              <a:rPr lang="sk-SK" sz="2400" dirty="0" err="1">
                <a:latin typeface="Consolas" panose="020B0609020204030204" pitchFamily="49" charset="0"/>
              </a:rPr>
              <a:t>artifactId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sk-SK" sz="2400" dirty="0">
                <a:latin typeface="Consolas" panose="020B0609020204030204" pitchFamily="49" charset="0"/>
              </a:rPr>
              <a:t>	&lt;</a:t>
            </a:r>
            <a:r>
              <a:rPr lang="sk-SK" sz="2400" dirty="0" err="1">
                <a:latin typeface="Consolas" panose="020B0609020204030204" pitchFamily="49" charset="0"/>
              </a:rPr>
              <a:t>version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  <a:r>
              <a:rPr lang="sk-SK" sz="2400" dirty="0">
                <a:solidFill>
                  <a:srgbClr val="00B050"/>
                </a:solidFill>
                <a:latin typeface="Consolas" panose="020B0609020204030204" pitchFamily="49" charset="0"/>
              </a:rPr>
              <a:t>1.0.0</a:t>
            </a:r>
            <a:r>
              <a:rPr lang="sk-SK" sz="2400" dirty="0">
                <a:latin typeface="Consolas" panose="020B0609020204030204" pitchFamily="49" charset="0"/>
              </a:rPr>
              <a:t>&lt;/</a:t>
            </a:r>
            <a:r>
              <a:rPr lang="sk-SK" sz="2400" dirty="0" err="1">
                <a:latin typeface="Consolas" panose="020B0609020204030204" pitchFamily="49" charset="0"/>
              </a:rPr>
              <a:t>version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sk-SK" sz="2400" dirty="0">
                <a:latin typeface="Consolas" panose="020B0609020204030204" pitchFamily="49" charset="0"/>
              </a:rPr>
              <a:t>&lt;/</a:t>
            </a:r>
            <a:r>
              <a:rPr lang="sk-SK" sz="2400" dirty="0" err="1">
                <a:latin typeface="Consolas" panose="020B0609020204030204" pitchFamily="49" charset="0"/>
              </a:rPr>
              <a:t>dependency</a:t>
            </a:r>
            <a:r>
              <a:rPr lang="sk-SK" sz="2400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4" name="Voľná forma 4">
            <a:extLst>
              <a:ext uri="{FF2B5EF4-FFF2-40B4-BE49-F238E27FC236}">
                <a16:creationId xmlns:a16="http://schemas.microsoft.com/office/drawing/2014/main" id="{A18C7F28-F483-4F9B-938C-113B1009521A}"/>
              </a:ext>
            </a:extLst>
          </p:cNvPr>
          <p:cNvSpPr/>
          <p:nvPr/>
        </p:nvSpPr>
        <p:spPr>
          <a:xfrm>
            <a:off x="6285053" y="6021911"/>
            <a:ext cx="2392223" cy="418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>
                <a:latin typeface="+mj-lt"/>
              </a:rPr>
              <a:t>Maven Update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32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646331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dirty="0" err="1"/>
              <a:t>Scanner</a:t>
            </a:r>
            <a:r>
              <a:rPr lang="sk-SK" dirty="0"/>
              <a:t> a jeho filozofia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Filozofia práce:</a:t>
            </a:r>
          </a:p>
          <a:p>
            <a:pPr lvl="1"/>
            <a:r>
              <a:rPr lang="sk-SK" sz="2800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boolean</a:t>
            </a:r>
            <a:r>
              <a:rPr lang="sk-SK" sz="2800" dirty="0">
                <a:latin typeface="Consolas" panose="020B0609020204030204" pitchFamily="49" charset="0"/>
              </a:rPr>
              <a:t> </a:t>
            </a:r>
            <a:r>
              <a:rPr lang="sk-SK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hasNextXXX</a:t>
            </a:r>
            <a:r>
              <a:rPr lang="sk-SK" sz="2800" dirty="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pPr lvl="2"/>
            <a:r>
              <a:rPr lang="sk-SK" sz="2800" dirty="0">
                <a:solidFill>
                  <a:schemeClr val="tx1"/>
                </a:solidFill>
              </a:rPr>
              <a:t>vráti </a:t>
            </a:r>
            <a:r>
              <a:rPr lang="sk-SK" sz="2800" b="1" dirty="0" err="1">
                <a:solidFill>
                  <a:srgbClr val="800080"/>
                </a:solidFill>
                <a:latin typeface="Courier New" pitchFamily="49"/>
              </a:rPr>
              <a:t>true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</a:t>
            </a:r>
            <a:r>
              <a:rPr lang="sk-SK" sz="2800" dirty="0" err="1"/>
              <a:t>áve</a:t>
            </a:r>
            <a:r>
              <a:rPr lang="sk-SK" sz="2800" dirty="0"/>
              <a:t> vtedy, ak </a:t>
            </a:r>
            <a:r>
              <a:rPr lang="sk-SK" sz="2800" dirty="0">
                <a:solidFill>
                  <a:schemeClr val="tx1"/>
                </a:solidFill>
              </a:rPr>
              <a:t>sa dá prečítať token a tento token je konvertovateľný na hodnotu typu </a:t>
            </a:r>
            <a:r>
              <a:rPr lang="sk-SK" sz="2800" dirty="0">
                <a:latin typeface="Courier New" pitchFamily="49"/>
              </a:rPr>
              <a:t>XXX</a:t>
            </a:r>
            <a:endParaRPr lang="sk-SK" sz="2800" dirty="0">
              <a:solidFill>
                <a:schemeClr val="tx1"/>
              </a:solidFill>
              <a:latin typeface="Courier New" pitchFamily="49"/>
            </a:endParaRPr>
          </a:p>
          <a:p>
            <a:pPr lvl="1"/>
            <a:r>
              <a:rPr lang="sk-SK" sz="2800" dirty="0">
                <a:solidFill>
                  <a:schemeClr val="tx1"/>
                </a:solidFill>
                <a:latin typeface="Consolas" panose="020B0609020204030204" pitchFamily="49" charset="0"/>
              </a:rPr>
              <a:t>XXX </a:t>
            </a:r>
            <a:r>
              <a:rPr lang="sk-SK" sz="2800" dirty="0" err="1">
                <a:solidFill>
                  <a:schemeClr val="tx1"/>
                </a:solidFill>
                <a:latin typeface="Consolas" panose="020B0609020204030204" pitchFamily="49" charset="0"/>
              </a:rPr>
              <a:t>nextXXX</a:t>
            </a:r>
            <a:r>
              <a:rPr lang="sk-SK" sz="2800" dirty="0">
                <a:solidFill>
                  <a:schemeClr val="tx1"/>
                </a:solidFill>
                <a:latin typeface="Consolas" panose="020B0609020204030204" pitchFamily="49" charset="0"/>
              </a:rPr>
              <a:t>();</a:t>
            </a:r>
          </a:p>
          <a:p>
            <a:pPr lvl="2"/>
            <a:r>
              <a:rPr lang="sk-SK" sz="2800" dirty="0">
                <a:solidFill>
                  <a:schemeClr val="tx1"/>
                </a:solidFill>
              </a:rPr>
              <a:t>prečíta token a vráti ho konvertovaný na hodnotu typu </a:t>
            </a:r>
            <a:r>
              <a:rPr lang="sk-SK" sz="2800" dirty="0">
                <a:solidFill>
                  <a:schemeClr val="tx1"/>
                </a:solidFill>
                <a:latin typeface="Courier New" pitchFamily="49"/>
              </a:rPr>
              <a:t>XXX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322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hasNext... a next...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64111"/>
              </p:ext>
            </p:extLst>
          </p:nvPr>
        </p:nvGraphicFramePr>
        <p:xfrm>
          <a:off x="356130" y="1261533"/>
          <a:ext cx="8593137" cy="22229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4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723">
                <a:tc>
                  <a:txBody>
                    <a:bodyPr/>
                    <a:lstStyle/>
                    <a:p>
                      <a:r>
                        <a:rPr lang="en-US" dirty="0" err="1"/>
                        <a:t>Overenie</a:t>
                      </a:r>
                      <a:r>
                        <a:rPr lang="en-US" dirty="0"/>
                        <a:t> v</a:t>
                      </a:r>
                      <a:r>
                        <a:rPr lang="sk-SK" dirty="0"/>
                        <a:t>ý</a:t>
                      </a:r>
                      <a:r>
                        <a:rPr lang="en-US" dirty="0" err="1"/>
                        <a:t>skytu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Prečítanie</a:t>
                      </a:r>
                      <a:r>
                        <a:rPr lang="sk-SK" baseline="0" dirty="0"/>
                        <a:t> výskytu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Konvertujeme</a:t>
                      </a:r>
                      <a:r>
                        <a:rPr lang="en-US" baseline="0" dirty="0"/>
                        <a:t> 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hasNext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next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(</a:t>
                      </a:r>
                      <a:r>
                        <a:rPr lang="en-US" dirty="0" err="1"/>
                        <a:t>slovo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hasNextLine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nextLine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(</a:t>
                      </a:r>
                      <a:r>
                        <a:rPr lang="en-US" dirty="0" err="1"/>
                        <a:t>riadok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hasNextInt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nextInt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hasNextDouble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nextDouble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double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hasNextBoolean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nextBoolean</a:t>
                      </a:r>
                      <a:r>
                        <a:rPr lang="sk-SK" dirty="0"/>
                        <a:t>()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boolean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vná spojnica 5"/>
          <p:cNvSpPr/>
          <p:nvPr/>
        </p:nvSpPr>
        <p:spPr>
          <a:xfrm flipH="1" flipV="1">
            <a:off x="2627489" y="3484456"/>
            <a:ext cx="364066" cy="1642533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6"/>
          <p:cNvSpPr/>
          <p:nvPr/>
        </p:nvSpPr>
        <p:spPr>
          <a:xfrm>
            <a:off x="673763" y="4270847"/>
            <a:ext cx="3006415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Vráti </a:t>
            </a:r>
            <a:r>
              <a:rPr lang="sk-SK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true</a:t>
            </a:r>
            <a:r>
              <a:rPr lang="sk-SK" dirty="0">
                <a:latin typeface="+mn-lt"/>
                <a:ea typeface="DejaVu Sans" pitchFamily="2"/>
                <a:cs typeface="DejaVu Sans" pitchFamily="2"/>
              </a:rPr>
              <a:t>, ak máme token a ten je konvertovateľný do príslušného typu.</a:t>
            </a:r>
          </a:p>
        </p:txBody>
      </p:sp>
      <p:sp>
        <p:nvSpPr>
          <p:cNvPr id="8" name="Rovná spojnica 7"/>
          <p:cNvSpPr/>
          <p:nvPr/>
        </p:nvSpPr>
        <p:spPr>
          <a:xfrm flipH="1" flipV="1">
            <a:off x="5333253" y="3536077"/>
            <a:ext cx="338667" cy="1320802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Voľná forma 8"/>
          <p:cNvSpPr/>
          <p:nvPr/>
        </p:nvSpPr>
        <p:spPr>
          <a:xfrm>
            <a:off x="4147919" y="4117292"/>
            <a:ext cx="4801348" cy="1479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Ak token je konvertovateľný do príslušného typu, vráti hodnotu.</a:t>
            </a:r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endParaRPr lang="sk-SK" dirty="0">
              <a:latin typeface="+mn-lt"/>
              <a:ea typeface="DejaVu Sans" pitchFamily="2"/>
              <a:cs typeface="DejaVu Sans" pitchFamily="2"/>
            </a:endParaRPr>
          </a:p>
          <a:p>
            <a:pPr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Inak vyhodí: </a:t>
            </a:r>
            <a:r>
              <a:rPr lang="sk-SK" dirty="0" err="1">
                <a:solidFill>
                  <a:srgbClr val="FF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InputMismatchException</a:t>
            </a:r>
            <a:endParaRPr lang="sk-SK" dirty="0">
              <a:solidFill>
                <a:srgbClr val="FF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</p:txBody>
      </p:sp>
      <p:cxnSp>
        <p:nvCxnSpPr>
          <p:cNvPr id="11" name="Rovná spojnica 10"/>
          <p:cNvCxnSpPr>
            <a:cxnSpLocks/>
          </p:cNvCxnSpPr>
          <p:nvPr/>
        </p:nvCxnSpPr>
        <p:spPr bwMode="auto">
          <a:xfrm>
            <a:off x="4147919" y="5022143"/>
            <a:ext cx="4679992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456D67A-EC20-0E45-950D-3FADC3724914}"/>
              </a:ext>
            </a:extLst>
          </p:cNvPr>
          <p:cNvSpPr/>
          <p:nvPr/>
        </p:nvSpPr>
        <p:spPr>
          <a:xfrm>
            <a:off x="673763" y="6229303"/>
            <a:ext cx="8154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/>
              </a:rPr>
              <a:t>Dobrá rada: </a:t>
            </a:r>
            <a:r>
              <a:rPr lang="sk-SK" dirty="0">
                <a:solidFill>
                  <a:srgbClr val="FF0000"/>
                </a:solidFill>
                <a:latin typeface="Trebuchet MS" pitchFamily="34"/>
              </a:rPr>
              <a:t>nemiešajte</a:t>
            </a:r>
            <a:r>
              <a:rPr lang="sk-SK" dirty="0">
                <a:latin typeface="Trebuchet MS" pitchFamily="34"/>
              </a:rPr>
              <a:t> rôzne dvojice!, napr. hasNextLine() a next()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113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Vytvorme si metódu, ktorá načíta zo zadaného súboru v prvom riadku veľkosť poľa čísiel a v druhom riadku obsah poľa čísiel.</a:t>
            </a:r>
          </a:p>
        </p:txBody>
      </p:sp>
    </p:spTree>
    <p:extLst>
      <p:ext uri="{BB962C8B-B14F-4D97-AF65-F5344CB8AC3E}">
        <p14:creationId xmlns:p14="http://schemas.microsoft.com/office/powerpoint/2010/main" val="34976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1" name="Obdĺžnik 30"/>
          <p:cNvSpPr/>
          <p:nvPr/>
        </p:nvSpPr>
        <p:spPr bwMode="auto">
          <a:xfrm>
            <a:off x="58363" y="2898842"/>
            <a:ext cx="8988357" cy="37256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5" name="Šípka doprava 4"/>
          <p:cNvSpPr/>
          <p:nvPr/>
        </p:nvSpPr>
        <p:spPr bwMode="auto">
          <a:xfrm rot="10800000">
            <a:off x="5730949" y="1900972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Obrázok 6" descr="subor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58" y="3465382"/>
            <a:ext cx="4284826" cy="307009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auto">
          <a:xfrm>
            <a:off x="603504" y="4703152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2978240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297824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02396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3913720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58453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24256" y="435872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subor</a:t>
            </a:r>
            <a:endParaRPr lang="sk-SK" dirty="0"/>
          </a:p>
        </p:txBody>
      </p:sp>
      <p:sp>
        <p:nvSpPr>
          <p:cNvPr id="17" name="Oblak 16"/>
          <p:cNvSpPr/>
          <p:nvPr/>
        </p:nvSpPr>
        <p:spPr bwMode="auto">
          <a:xfrm>
            <a:off x="2276856" y="4520272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>
            <a:off x="3239311" y="4805464"/>
            <a:ext cx="1555249" cy="11362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Rovná spojovacia šípka 20"/>
          <p:cNvCxnSpPr>
            <a:endCxn id="17" idx="2"/>
          </p:cNvCxnSpPr>
          <p:nvPr/>
        </p:nvCxnSpPr>
        <p:spPr bwMode="auto">
          <a:xfrm flipV="1">
            <a:off x="1207008" y="4812880"/>
            <a:ext cx="1075804" cy="640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5449912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510548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 bwMode="auto">
          <a:xfrm>
            <a:off x="5431536" y="5079592"/>
            <a:ext cx="1234440" cy="75895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4754880" y="4805272"/>
            <a:ext cx="4224528" cy="201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6700151" y="6095099"/>
            <a:ext cx="2132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1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-3 59 7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42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452431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1" name="Obdĺžnik 30"/>
          <p:cNvSpPr/>
          <p:nvPr/>
        </p:nvSpPr>
        <p:spPr bwMode="auto">
          <a:xfrm>
            <a:off x="58363" y="2898842"/>
            <a:ext cx="8988357" cy="37256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pic>
        <p:nvPicPr>
          <p:cNvPr id="7" name="Obrázok 6" descr="suborpo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1158" y="3465382"/>
            <a:ext cx="4284826" cy="307009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 bwMode="auto">
          <a:xfrm>
            <a:off x="603504" y="4703152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57200" y="2978240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798064" y="297824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6044184" y="3023960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14" name="Obdĺžnik 13"/>
          <p:cNvSpPr/>
          <p:nvPr/>
        </p:nvSpPr>
        <p:spPr bwMode="auto">
          <a:xfrm>
            <a:off x="600456" y="3913720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09016" y="358453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524256" y="4358728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subor</a:t>
            </a:r>
            <a:endParaRPr lang="sk-SK" dirty="0"/>
          </a:p>
        </p:txBody>
      </p:sp>
      <p:sp>
        <p:nvSpPr>
          <p:cNvPr id="17" name="Oblak 16"/>
          <p:cNvSpPr/>
          <p:nvPr/>
        </p:nvSpPr>
        <p:spPr bwMode="auto">
          <a:xfrm>
            <a:off x="2276856" y="4520272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Rovná spojovacia šípka 18"/>
          <p:cNvCxnSpPr/>
          <p:nvPr/>
        </p:nvCxnSpPr>
        <p:spPr bwMode="auto">
          <a:xfrm>
            <a:off x="3239311" y="4805464"/>
            <a:ext cx="1555249" cy="11362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Rovná spojovacia šípka 20"/>
          <p:cNvCxnSpPr>
            <a:endCxn id="17" idx="2"/>
          </p:cNvCxnSpPr>
          <p:nvPr/>
        </p:nvCxnSpPr>
        <p:spPr bwMode="auto">
          <a:xfrm flipV="1">
            <a:off x="1207008" y="4812880"/>
            <a:ext cx="1075804" cy="6400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Obdĺžnik 24"/>
          <p:cNvSpPr/>
          <p:nvPr/>
        </p:nvSpPr>
        <p:spPr bwMode="auto">
          <a:xfrm>
            <a:off x="600456" y="5449912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521208" y="510548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 bwMode="auto">
          <a:xfrm>
            <a:off x="5431536" y="5079592"/>
            <a:ext cx="1234440" cy="75895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4754880" y="4805272"/>
            <a:ext cx="4224528" cy="201168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6700151" y="6095099"/>
            <a:ext cx="2132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1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-3 59 7</a:t>
            </a:r>
            <a:r>
              <a:rPr lang="sk-SK" sz="1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9" name="Oblak 28"/>
          <p:cNvSpPr/>
          <p:nvPr/>
        </p:nvSpPr>
        <p:spPr bwMode="auto">
          <a:xfrm>
            <a:off x="2248495" y="5916733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Rovná spojovacia šípka 31"/>
          <p:cNvCxnSpPr/>
          <p:nvPr/>
        </p:nvCxnSpPr>
        <p:spPr bwMode="auto">
          <a:xfrm>
            <a:off x="1274344" y="5624736"/>
            <a:ext cx="1086084" cy="49127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3" name="Rovná spojovacia šípka 32"/>
          <p:cNvCxnSpPr/>
          <p:nvPr/>
        </p:nvCxnSpPr>
        <p:spPr bwMode="auto">
          <a:xfrm>
            <a:off x="3180945" y="6215974"/>
            <a:ext cx="3492229" cy="1945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" name="Rovná spojnica 33"/>
          <p:cNvCxnSpPr/>
          <p:nvPr/>
        </p:nvCxnSpPr>
        <p:spPr bwMode="auto">
          <a:xfrm>
            <a:off x="6790152" y="6351108"/>
            <a:ext cx="132908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5" name="Obdĺžnik 34"/>
          <p:cNvSpPr/>
          <p:nvPr/>
        </p:nvSpPr>
        <p:spPr bwMode="auto">
          <a:xfrm>
            <a:off x="6734283" y="6138155"/>
            <a:ext cx="250179" cy="252000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Šípka doprava 40"/>
          <p:cNvSpPr/>
          <p:nvPr/>
        </p:nvSpPr>
        <p:spPr bwMode="auto">
          <a:xfrm rot="10800000">
            <a:off x="5730949" y="2355252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Odchytávame výnimky </a:t>
            </a:r>
            <a:r>
              <a:rPr lang="en-US" sz="4000" dirty="0"/>
              <a:t>(1)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blok príkazov,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kde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m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ôžu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vzniknúť výnimky, </a:t>
            </a:r>
            <a:b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</a:b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ktoré si trúfame odchytiť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(TypVýnimky1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vysporiadanie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sa s daným typom výnimky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(TypVýnimky2 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vysporiadanie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sa s daným typom výnimky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finally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ód, ktorý sa vykoná VŽDY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!</a:t>
            </a:r>
            <a:endParaRPr lang="sk-SK" sz="2400" dirty="0">
              <a:solidFill>
                <a:srgbClr val="0066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solidFill>
                <a:schemeClr val="tx1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593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41" name="Šípka doprava 40"/>
          <p:cNvSpPr/>
          <p:nvPr/>
        </p:nvSpPr>
        <p:spPr bwMode="auto">
          <a:xfrm rot="10800000">
            <a:off x="5730949" y="2355252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9" name="Rovná spojovacia šípka 48"/>
          <p:cNvCxnSpPr/>
          <p:nvPr/>
        </p:nvCxnSpPr>
        <p:spPr bwMode="auto">
          <a:xfrm flipV="1">
            <a:off x="3220995" y="4703809"/>
            <a:ext cx="2710248" cy="815547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50" name="Rovná spojnica 49"/>
          <p:cNvCxnSpPr/>
          <p:nvPr/>
        </p:nvCxnSpPr>
        <p:spPr bwMode="auto">
          <a:xfrm>
            <a:off x="6039286" y="4826283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Obdĺžnik 50"/>
          <p:cNvSpPr/>
          <p:nvPr/>
        </p:nvSpPr>
        <p:spPr bwMode="auto">
          <a:xfrm>
            <a:off x="5954233" y="4528576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okTextu 21">
            <a:extLst>
              <a:ext uri="{FF2B5EF4-FFF2-40B4-BE49-F238E27FC236}">
                <a16:creationId xmlns:a16="http://schemas.microsoft.com/office/drawing/2014/main" id="{B3A9011C-34EF-425A-A758-D022638A288C}"/>
              </a:ext>
            </a:extLst>
          </p:cNvPr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 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49" name="Rovná spojovacia šípka 48"/>
          <p:cNvCxnSpPr/>
          <p:nvPr/>
        </p:nvCxnSpPr>
        <p:spPr bwMode="auto">
          <a:xfrm flipV="1">
            <a:off x="3220995" y="4835611"/>
            <a:ext cx="2990335" cy="68374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Rovná spojnica 49"/>
          <p:cNvCxnSpPr/>
          <p:nvPr/>
        </p:nvCxnSpPr>
        <p:spPr bwMode="auto">
          <a:xfrm>
            <a:off x="6302902" y="4801569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Obdĺžnik 50"/>
          <p:cNvSpPr/>
          <p:nvPr/>
        </p:nvSpPr>
        <p:spPr bwMode="auto">
          <a:xfrm>
            <a:off x="6217849" y="4503862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 rot="10800000">
            <a:off x="5730949" y="2627106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3" name="Obdĺžnik 22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916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49" name="Rovná spojovacia šípka 48"/>
          <p:cNvCxnSpPr/>
          <p:nvPr/>
        </p:nvCxnSpPr>
        <p:spPr bwMode="auto">
          <a:xfrm flipV="1">
            <a:off x="3220995" y="4835611"/>
            <a:ext cx="2990335" cy="68374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Rovná spojnica 49"/>
          <p:cNvCxnSpPr/>
          <p:nvPr/>
        </p:nvCxnSpPr>
        <p:spPr bwMode="auto">
          <a:xfrm>
            <a:off x="6302902" y="4801569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Obdĺžnik 50"/>
          <p:cNvSpPr/>
          <p:nvPr/>
        </p:nvSpPr>
        <p:spPr bwMode="auto">
          <a:xfrm>
            <a:off x="6217849" y="4503862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 rot="10800000">
            <a:off x="5730949" y="2890722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0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80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49" name="Rovná spojovacia šípka 48"/>
          <p:cNvCxnSpPr/>
          <p:nvPr/>
        </p:nvCxnSpPr>
        <p:spPr bwMode="auto">
          <a:xfrm flipV="1">
            <a:off x="3220995" y="4835611"/>
            <a:ext cx="2990335" cy="68374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Rovná spojnica 49"/>
          <p:cNvCxnSpPr/>
          <p:nvPr/>
        </p:nvCxnSpPr>
        <p:spPr bwMode="auto">
          <a:xfrm>
            <a:off x="6302902" y="4801569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Obdĺžnik 50"/>
          <p:cNvSpPr/>
          <p:nvPr/>
        </p:nvSpPr>
        <p:spPr bwMode="auto">
          <a:xfrm>
            <a:off x="6217849" y="4503862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 rot="10800000">
            <a:off x="5730949" y="3129624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0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2" y="4420421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0, 0, 0</a:t>
            </a:r>
            <a:r>
              <a:rPr lang="en-US" dirty="0"/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827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Obdĺžnik 27"/>
          <p:cNvSpPr/>
          <p:nvPr/>
        </p:nvSpPr>
        <p:spPr bwMode="auto">
          <a:xfrm>
            <a:off x="6001256" y="4897398"/>
            <a:ext cx="263611" cy="32951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49" name="Rovná spojovacia šípka 48"/>
          <p:cNvCxnSpPr/>
          <p:nvPr/>
        </p:nvCxnSpPr>
        <p:spPr bwMode="auto">
          <a:xfrm flipV="1">
            <a:off x="3220995" y="4835611"/>
            <a:ext cx="2990335" cy="68374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Rovná spojnica 49"/>
          <p:cNvCxnSpPr/>
          <p:nvPr/>
        </p:nvCxnSpPr>
        <p:spPr bwMode="auto">
          <a:xfrm>
            <a:off x="6302902" y="4801569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Obdĺžnik 50"/>
          <p:cNvSpPr/>
          <p:nvPr/>
        </p:nvSpPr>
        <p:spPr bwMode="auto">
          <a:xfrm>
            <a:off x="6217849" y="4503862"/>
            <a:ext cx="340242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 rot="10800000">
            <a:off x="5730949" y="3368526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0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2" y="4420421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[ 0, 0, 0, 0 ]</a:t>
            </a:r>
            <a:endParaRPr lang="sk-SK" dirty="0"/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Obdĺžnik 26"/>
          <p:cNvSpPr/>
          <p:nvPr/>
        </p:nvSpPr>
        <p:spPr bwMode="auto">
          <a:xfrm>
            <a:off x="6260756" y="4547286"/>
            <a:ext cx="263611" cy="32951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álna bublina 31"/>
          <p:cNvSpPr/>
          <p:nvPr/>
        </p:nvSpPr>
        <p:spPr bwMode="auto">
          <a:xfrm>
            <a:off x="4670850" y="5692346"/>
            <a:ext cx="1210962" cy="562630"/>
          </a:xfrm>
          <a:prstGeom prst="wedgeEllipseCallout">
            <a:avLst>
              <a:gd name="adj1" fmla="val 63334"/>
              <a:gd name="adj2" fmla="val -141667"/>
            </a:avLst>
          </a:prstGeom>
          <a:solidFill>
            <a:srgbClr val="C2E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true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988909" y="5927106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hasNextInt</a:t>
            </a:r>
            <a:r>
              <a:rPr lang="en-US" dirty="0">
                <a:solidFill>
                  <a:srgbClr val="FF0000"/>
                </a:solidFill>
              </a:rPr>
              <a:t>()  ???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Obdĺžnik 27"/>
          <p:cNvSpPr/>
          <p:nvPr/>
        </p:nvSpPr>
        <p:spPr bwMode="auto">
          <a:xfrm>
            <a:off x="6001256" y="4897398"/>
            <a:ext cx="263611" cy="32951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cxnSp>
        <p:nvCxnSpPr>
          <p:cNvPr id="49" name="Rovná spojovacia šípka 48"/>
          <p:cNvCxnSpPr/>
          <p:nvPr/>
        </p:nvCxnSpPr>
        <p:spPr bwMode="auto">
          <a:xfrm flipV="1">
            <a:off x="3220995" y="5222789"/>
            <a:ext cx="2990335" cy="29656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Rovná spojnica 49"/>
          <p:cNvCxnSpPr/>
          <p:nvPr/>
        </p:nvCxnSpPr>
        <p:spPr bwMode="auto">
          <a:xfrm>
            <a:off x="6302902" y="4801569"/>
            <a:ext cx="180754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" name="Obdĺžnik 50"/>
          <p:cNvSpPr/>
          <p:nvPr/>
        </p:nvSpPr>
        <p:spPr bwMode="auto">
          <a:xfrm>
            <a:off x="6209611" y="4841620"/>
            <a:ext cx="240617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Šípka doprava 18"/>
          <p:cNvSpPr/>
          <p:nvPr/>
        </p:nvSpPr>
        <p:spPr bwMode="auto">
          <a:xfrm rot="10800000">
            <a:off x="5730949" y="3599190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1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2" y="4420421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0, 0, 0</a:t>
            </a:r>
            <a:r>
              <a:rPr lang="en-US" dirty="0"/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Obdĺžnik 26"/>
          <p:cNvSpPr/>
          <p:nvPr/>
        </p:nvSpPr>
        <p:spPr bwMode="auto">
          <a:xfrm>
            <a:off x="6260756" y="4547286"/>
            <a:ext cx="263611" cy="32951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álna bublina 31"/>
          <p:cNvSpPr/>
          <p:nvPr/>
        </p:nvSpPr>
        <p:spPr bwMode="auto">
          <a:xfrm>
            <a:off x="4670850" y="5692346"/>
            <a:ext cx="1210962" cy="562630"/>
          </a:xfrm>
          <a:prstGeom prst="wedgeEllipseCallout">
            <a:avLst>
              <a:gd name="adj1" fmla="val 63334"/>
              <a:gd name="adj2" fmla="val -141667"/>
            </a:avLst>
          </a:prstGeom>
          <a:solidFill>
            <a:srgbClr val="C2E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/>
                <a:ea typeface="DejaVu Sans" pitchFamily="2"/>
                <a:cs typeface="DejaVu Sans" pitchFamily="2"/>
              </a:rPr>
              <a:t>2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5988909" y="5927106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nextInt</a:t>
            </a:r>
            <a:r>
              <a:rPr lang="en-US" dirty="0">
                <a:solidFill>
                  <a:srgbClr val="FF0000"/>
                </a:solidFill>
              </a:rPr>
              <a:t>()  ???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Obdĺžnik 27"/>
          <p:cNvSpPr/>
          <p:nvPr/>
        </p:nvSpPr>
        <p:spPr bwMode="auto">
          <a:xfrm>
            <a:off x="6231920" y="4889160"/>
            <a:ext cx="531345" cy="324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19" name="Šípka doprava 18"/>
          <p:cNvSpPr/>
          <p:nvPr/>
        </p:nvSpPr>
        <p:spPr bwMode="auto">
          <a:xfrm rot="10800000">
            <a:off x="5730949" y="3368526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1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2" y="4420421"/>
            <a:ext cx="2350008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 </a:t>
            </a:r>
            <a:r>
              <a:rPr lang="en-US" dirty="0"/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0, 0, 0</a:t>
            </a:r>
            <a:r>
              <a:rPr lang="en-US" dirty="0"/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5697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Oválna bublina 31"/>
          <p:cNvSpPr/>
          <p:nvPr/>
        </p:nvSpPr>
        <p:spPr bwMode="auto">
          <a:xfrm>
            <a:off x="4876800" y="5692346"/>
            <a:ext cx="1210962" cy="562630"/>
          </a:xfrm>
          <a:prstGeom prst="wedgeEllipseCallout">
            <a:avLst>
              <a:gd name="adj1" fmla="val 63334"/>
              <a:gd name="adj2" fmla="val -141667"/>
            </a:avLst>
          </a:prstGeom>
          <a:solidFill>
            <a:srgbClr val="C2E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true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988909" y="5927106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hasNextInt</a:t>
            </a:r>
            <a:r>
              <a:rPr lang="en-US" dirty="0">
                <a:solidFill>
                  <a:srgbClr val="FF0000"/>
                </a:solidFill>
              </a:rPr>
              <a:t>()  ???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220995" y="5222789"/>
            <a:ext cx="2990335" cy="29656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6209611" y="4841620"/>
            <a:ext cx="240617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Obdĺžnik 27"/>
          <p:cNvSpPr/>
          <p:nvPr/>
        </p:nvSpPr>
        <p:spPr bwMode="auto">
          <a:xfrm>
            <a:off x="6231920" y="4889160"/>
            <a:ext cx="531345" cy="324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2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1" y="4420421"/>
            <a:ext cx="2515589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 </a:t>
            </a:r>
            <a:r>
              <a:rPr lang="en-US" dirty="0"/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-3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0, 0</a:t>
            </a:r>
            <a:r>
              <a:rPr lang="en-US" dirty="0"/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6210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Oválna bublina 31"/>
          <p:cNvSpPr/>
          <p:nvPr/>
        </p:nvSpPr>
        <p:spPr bwMode="auto">
          <a:xfrm>
            <a:off x="4876800" y="5692346"/>
            <a:ext cx="1210962" cy="562630"/>
          </a:xfrm>
          <a:prstGeom prst="wedgeEllipseCallout">
            <a:avLst>
              <a:gd name="adj1" fmla="val 63334"/>
              <a:gd name="adj2" fmla="val -141667"/>
            </a:avLst>
          </a:prstGeom>
          <a:solidFill>
            <a:srgbClr val="C2E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/>
              </a:rPr>
              <a:t>-3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6170145" y="5927106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nextInt</a:t>
            </a:r>
            <a:r>
              <a:rPr lang="en-US" dirty="0">
                <a:solidFill>
                  <a:srgbClr val="FF0000"/>
                </a:solidFill>
              </a:rPr>
              <a:t>()  ???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220995" y="5222789"/>
            <a:ext cx="3484605" cy="29656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6720367" y="4841620"/>
            <a:ext cx="240617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Šípka doprava 26"/>
          <p:cNvSpPr/>
          <p:nvPr/>
        </p:nvSpPr>
        <p:spPr bwMode="auto">
          <a:xfrm rot="10800000">
            <a:off x="5730949" y="3599190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Obdĺžnik 27"/>
          <p:cNvSpPr/>
          <p:nvPr/>
        </p:nvSpPr>
        <p:spPr bwMode="auto">
          <a:xfrm>
            <a:off x="7302860" y="4889160"/>
            <a:ext cx="360000" cy="324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1" y="4420421"/>
            <a:ext cx="2515589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 </a:t>
            </a:r>
            <a:r>
              <a:rPr lang="en-US" dirty="0"/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effectLst/>
                <a:latin typeface="Arial" charset="0"/>
              </a:rPr>
              <a:t>-3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59,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6210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Oválna bublina 31"/>
          <p:cNvSpPr/>
          <p:nvPr/>
        </p:nvSpPr>
        <p:spPr bwMode="auto">
          <a:xfrm>
            <a:off x="4876800" y="5692346"/>
            <a:ext cx="1210962" cy="562630"/>
          </a:xfrm>
          <a:prstGeom prst="wedgeEllipseCallout">
            <a:avLst>
              <a:gd name="adj1" fmla="val 150409"/>
              <a:gd name="adj2" fmla="val -141667"/>
            </a:avLst>
          </a:prstGeom>
          <a:solidFill>
            <a:srgbClr val="C2E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/>
              </a:rPr>
              <a:t>7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6170145" y="5927106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nextInt</a:t>
            </a:r>
            <a:r>
              <a:rPr lang="en-US" dirty="0">
                <a:solidFill>
                  <a:srgbClr val="FF0000"/>
                </a:solidFill>
              </a:rPr>
              <a:t>()  ???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220995" y="5272218"/>
            <a:ext cx="4440194" cy="32128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7659499" y="4841620"/>
            <a:ext cx="240617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Šípka doprava 26"/>
          <p:cNvSpPr/>
          <p:nvPr/>
        </p:nvSpPr>
        <p:spPr bwMode="auto">
          <a:xfrm rot="10800000">
            <a:off x="5730949" y="3599190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 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6" name="Obdĺžnik 55"/>
          <p:cNvSpPr/>
          <p:nvPr/>
        </p:nvSpPr>
        <p:spPr bwMode="auto">
          <a:xfrm>
            <a:off x="172995" y="4028306"/>
            <a:ext cx="8756821" cy="26031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457200" y="3965509"/>
            <a:ext cx="1622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sk-SK" dirty="0" err="1"/>
              <a:t>áš</a:t>
            </a:r>
            <a:r>
              <a:rPr lang="sk-SK" dirty="0"/>
              <a:t> program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2798064" y="396550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objekty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6044184" y="4011229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reálny svet</a:t>
            </a:r>
          </a:p>
        </p:txBody>
      </p:sp>
      <p:sp>
        <p:nvSpPr>
          <p:cNvPr id="40" name="Obdĺžnik 39"/>
          <p:cNvSpPr/>
          <p:nvPr/>
        </p:nvSpPr>
        <p:spPr bwMode="auto">
          <a:xfrm>
            <a:off x="600456" y="4803709"/>
            <a:ext cx="1152144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BlokTextu 41"/>
          <p:cNvSpPr txBox="1"/>
          <p:nvPr/>
        </p:nvSpPr>
        <p:spPr>
          <a:xfrm>
            <a:off x="509016" y="4474525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pole</a:t>
            </a:r>
          </a:p>
        </p:txBody>
      </p:sp>
      <p:sp>
        <p:nvSpPr>
          <p:cNvPr id="44" name="Obdĺžnik 43"/>
          <p:cNvSpPr/>
          <p:nvPr/>
        </p:nvSpPr>
        <p:spPr bwMode="auto">
          <a:xfrm>
            <a:off x="600456" y="5521160"/>
            <a:ext cx="1152144" cy="3385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sz="16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45" name="BlokTextu 44"/>
          <p:cNvSpPr txBox="1"/>
          <p:nvPr/>
        </p:nvSpPr>
        <p:spPr>
          <a:xfrm>
            <a:off x="521208" y="517673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citac</a:t>
            </a:r>
            <a:endParaRPr lang="sk-SK" dirty="0"/>
          </a:p>
        </p:txBody>
      </p:sp>
      <p:sp>
        <p:nvSpPr>
          <p:cNvPr id="46" name="Oblak 45"/>
          <p:cNvSpPr/>
          <p:nvPr/>
        </p:nvSpPr>
        <p:spPr bwMode="auto">
          <a:xfrm>
            <a:off x="2248495" y="5205371"/>
            <a:ext cx="1920240" cy="585216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Rovná spojovacia šípka 46"/>
          <p:cNvCxnSpPr>
            <a:endCxn id="46" idx="2"/>
          </p:cNvCxnSpPr>
          <p:nvPr/>
        </p:nvCxnSpPr>
        <p:spPr bwMode="auto">
          <a:xfrm flipV="1">
            <a:off x="1274344" y="5497979"/>
            <a:ext cx="980107" cy="198005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Obdĺžnik 27"/>
          <p:cNvSpPr/>
          <p:nvPr/>
        </p:nvSpPr>
        <p:spPr bwMode="auto">
          <a:xfrm>
            <a:off x="7698284" y="4889160"/>
            <a:ext cx="144138" cy="32400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5941392" y="4462258"/>
            <a:ext cx="22124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4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-3 59 7  </a:t>
            </a:r>
          </a:p>
          <a:p>
            <a:r>
              <a:rPr lang="sk-SK" sz="2400" dirty="0"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20" name="Obdĺžnik 19"/>
          <p:cNvSpPr/>
          <p:nvPr/>
        </p:nvSpPr>
        <p:spPr bwMode="auto">
          <a:xfrm>
            <a:off x="612810" y="6134888"/>
            <a:ext cx="738195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533562" y="5790464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pocet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 bwMode="auto">
          <a:xfrm>
            <a:off x="1448964" y="6139004"/>
            <a:ext cx="64344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Courier New" pitchFamily="49"/>
                <a:ea typeface="DejaVu Sans" pitchFamily="2"/>
                <a:cs typeface="DejaVu Sans" pitchFamily="2"/>
              </a:rPr>
              <a:t>4</a:t>
            </a:r>
            <a:endParaRPr lang="sk-SK" sz="2400" b="1" dirty="0">
              <a:latin typeface="Courier New" pitchFamily="49"/>
              <a:ea typeface="DejaVu Sans" pitchFamily="2"/>
              <a:cs typeface="DejaVu Sans" pitchFamily="2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1377954" y="5811056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sk-SK" dirty="0"/>
          </a:p>
        </p:txBody>
      </p:sp>
      <p:sp>
        <p:nvSpPr>
          <p:cNvPr id="24" name="Oblak 23"/>
          <p:cNvSpPr/>
          <p:nvPr/>
        </p:nvSpPr>
        <p:spPr bwMode="auto">
          <a:xfrm>
            <a:off x="2130551" y="4420421"/>
            <a:ext cx="2515589" cy="609064"/>
          </a:xfrm>
          <a:prstGeom prst="cloud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[ </a:t>
            </a:r>
            <a:r>
              <a:rPr lang="en-US" dirty="0"/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2000" b="0" i="0" u="none" strike="noStrike" cap="none" normalizeH="0" dirty="0">
                <a:ln>
                  <a:noFill/>
                </a:ln>
                <a:effectLst/>
                <a:latin typeface="Arial" charset="0"/>
              </a:rPr>
              <a:t>-3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59, 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7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]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Rovná spojovacia šípka 25"/>
          <p:cNvCxnSpPr>
            <a:endCxn id="24" idx="2"/>
          </p:cNvCxnSpPr>
          <p:nvPr/>
        </p:nvCxnSpPr>
        <p:spPr bwMode="auto">
          <a:xfrm flipV="1">
            <a:off x="1152144" y="4724953"/>
            <a:ext cx="986210" cy="3081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Oválna bublina 31"/>
          <p:cNvSpPr/>
          <p:nvPr/>
        </p:nvSpPr>
        <p:spPr bwMode="auto">
          <a:xfrm>
            <a:off x="4613189" y="5692346"/>
            <a:ext cx="1474573" cy="562630"/>
          </a:xfrm>
          <a:prstGeom prst="wedgeEllipseCallout">
            <a:avLst>
              <a:gd name="adj1" fmla="val 150409"/>
              <a:gd name="adj2" fmla="val -141667"/>
            </a:avLst>
          </a:prstGeom>
          <a:solidFill>
            <a:srgbClr val="C2E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800080"/>
                </a:solidFill>
                <a:latin typeface="Courier New" pitchFamily="49"/>
              </a:rPr>
              <a:t>false</a:t>
            </a: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 bwMode="auto">
          <a:xfrm flipV="1">
            <a:off x="3220995" y="5272218"/>
            <a:ext cx="4440194" cy="321281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4925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Obdĺžnik 29"/>
          <p:cNvSpPr/>
          <p:nvPr/>
        </p:nvSpPr>
        <p:spPr bwMode="auto">
          <a:xfrm>
            <a:off x="7659499" y="4841620"/>
            <a:ext cx="240617" cy="414666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Šípka doprava 30"/>
          <p:cNvSpPr/>
          <p:nvPr/>
        </p:nvSpPr>
        <p:spPr bwMode="auto">
          <a:xfrm rot="10800000">
            <a:off x="5730949" y="3368526"/>
            <a:ext cx="584791" cy="223284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5988909" y="5927106"/>
            <a:ext cx="2148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hasNextInt</a:t>
            </a:r>
            <a:r>
              <a:rPr lang="en-US" dirty="0">
                <a:solidFill>
                  <a:srgbClr val="FF0000"/>
                </a:solidFill>
              </a:rPr>
              <a:t>()  ???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Odchytávame výnimky</a:t>
            </a:r>
            <a:r>
              <a:rPr lang="en-US" sz="4000" dirty="0"/>
              <a:t> (2)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en-US" sz="2400" b="1" dirty="0">
              <a:solidFill>
                <a:srgbClr val="80008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en-US" sz="2400" b="1" dirty="0">
              <a:solidFill>
                <a:srgbClr val="80008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blok príkazov,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kde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m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ôžu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vzniknúť výnimky, </a:t>
            </a:r>
            <a:b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</a:b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ktoré si trúfame odchytiť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2400" dirty="0">
                <a:solidFill>
                  <a:srgbClr val="FF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TypVýnimky1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|</a:t>
            </a:r>
            <a:r>
              <a:rPr lang="sk-SK" sz="2400" dirty="0">
                <a:solidFill>
                  <a:srgbClr val="FF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TypVýnimky2</a:t>
            </a:r>
            <a:r>
              <a:rPr lang="sk-SK" sz="24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e) {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vysporiadanie sa s daným 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2 </a:t>
            </a:r>
            <a:r>
              <a:rPr lang="en-US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typmi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v</a:t>
            </a:r>
            <a:r>
              <a:rPr lang="sk-SK" sz="2400" dirty="0" err="1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ýnimiek</a:t>
            </a:r>
            <a:endParaRPr lang="sk-SK" sz="2400" dirty="0">
              <a:solidFill>
                <a:srgbClr val="0066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r>
              <a:rPr lang="sk-SK" sz="24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2400" b="1" dirty="0" err="1">
                <a:solidFill>
                  <a:srgbClr val="800080"/>
                </a:solidFill>
                <a:latin typeface="Consolas" panose="020B0609020204030204" pitchFamily="49" charset="0"/>
              </a:rPr>
              <a:t>finally</a:t>
            </a:r>
            <a:r>
              <a:rPr lang="sk-SK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{</a:t>
            </a:r>
          </a:p>
          <a:p>
            <a:pPr marL="35532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// 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k</a:t>
            </a:r>
            <a:r>
              <a:rPr lang="sk-SK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ód, ktorý sa vykoná VŽDY</a:t>
            </a:r>
            <a:r>
              <a:rPr lang="en-US" sz="2400" dirty="0">
                <a:solidFill>
                  <a:srgbClr val="0066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!</a:t>
            </a:r>
            <a:endParaRPr lang="sk-SK" sz="2400" dirty="0">
              <a:solidFill>
                <a:srgbClr val="0066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solidFill>
                <a:schemeClr val="tx1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dirty="0">
              <a:solidFill>
                <a:srgbClr val="000066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F745C75C-23A6-4D5B-AF94-808B2E93F605}"/>
              </a:ext>
            </a:extLst>
          </p:cNvPr>
          <p:cNvSpPr/>
          <p:nvPr/>
        </p:nvSpPr>
        <p:spPr>
          <a:xfrm flipH="1">
            <a:off x="4229100" y="2059089"/>
            <a:ext cx="2156335" cy="1760436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A499B40F-91FC-4E02-839A-459FB12914D2}"/>
              </a:ext>
            </a:extLst>
          </p:cNvPr>
          <p:cNvSpPr/>
          <p:nvPr/>
        </p:nvSpPr>
        <p:spPr>
          <a:xfrm>
            <a:off x="4584030" y="1636851"/>
            <a:ext cx="4124325" cy="7062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Riešenie pre prípad rovnakej reakcie na rôzne triedy výnimiek.</a:t>
            </a: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E78FFCDD-9624-48C0-866D-2E0231A4F44C}"/>
              </a:ext>
            </a:extLst>
          </p:cNvPr>
          <p:cNvSpPr/>
          <p:nvPr/>
        </p:nvSpPr>
        <p:spPr>
          <a:xfrm>
            <a:off x="5335842" y="5939505"/>
            <a:ext cx="3171826" cy="7274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Objekty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akej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triedy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referencuje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e</a:t>
            </a:r>
            <a:r>
              <a:rPr lang="en-US" dirty="0">
                <a:latin typeface="+mj-lt"/>
              </a:rPr>
              <a:t>?</a:t>
            </a:r>
            <a:endParaRPr lang="sk-SK" dirty="0">
              <a:latin typeface="+mj-lt"/>
            </a:endParaRPr>
          </a:p>
        </p:txBody>
      </p:sp>
      <p:pic>
        <p:nvPicPr>
          <p:cNvPr id="8" name="Grafický objekt 7" descr="Pomocník">
            <a:extLst>
              <a:ext uri="{FF2B5EF4-FFF2-40B4-BE49-F238E27FC236}">
                <a16:creationId xmlns:a16="http://schemas.microsoft.com/office/drawing/2014/main" id="{545E357F-3AC0-44BD-B787-CC6581C89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0675" y="5931649"/>
            <a:ext cx="754317" cy="7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Scanner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finally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if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close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</a:t>
            </a:r>
          </a:p>
        </p:txBody>
      </p:sp>
    </p:spTree>
    <p:extLst>
      <p:ext uri="{BB962C8B-B14F-4D97-AF65-F5344CB8AC3E}">
        <p14:creationId xmlns:p14="http://schemas.microsoft.com/office/powerpoint/2010/main" val="12373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2919" y="1339876"/>
            <a:ext cx="8454559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public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nacitajZo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SuboruPole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[] pole =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null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try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(Scanner citac = new Scanner(subor)){</a:t>
            </a:r>
          </a:p>
          <a:p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pole = </a:t>
            </a:r>
            <a:r>
              <a:rPr lang="sk-SK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new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en-US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pocet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    while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citac.hasNextInt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pole[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citac.nextInt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++;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</a:t>
            </a:r>
            <a:r>
              <a:rPr lang="sk-SK" sz="1600" b="1" dirty="0" err="1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catch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FileNotFoundException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System.err.println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"Súbor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</a:t>
            </a:r>
            <a:r>
              <a:rPr lang="en-US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 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sk-SK" sz="1600" dirty="0" err="1">
                <a:latin typeface="Courier New" pitchFamily="49" charset="0"/>
                <a:cs typeface="Courier New" pitchFamily="49" charset="0"/>
              </a:rPr>
              <a:t>subor.getName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()+ </a:t>
            </a:r>
            <a:r>
              <a:rPr lang="sk-SK" sz="1600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" sa nenašiel"</a:t>
            </a:r>
            <a:r>
              <a:rPr lang="sk-SK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  } 	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solidFill>
                  <a:srgbClr val="800080"/>
                </a:solidFill>
                <a:latin typeface="Courier New" pitchFamily="49"/>
                <a:ea typeface="DejaVu Sans" pitchFamily="2"/>
                <a:cs typeface="DejaVu Sans" pitchFamily="2"/>
              </a:rPr>
              <a:t>return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pole;</a:t>
            </a:r>
            <a:endParaRPr lang="sk-SK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sk-SK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Čítame zo súboru so zdrojmi</a:t>
            </a:r>
          </a:p>
        </p:txBody>
      </p:sp>
    </p:spTree>
    <p:extLst>
      <p:ext uri="{BB962C8B-B14F-4D97-AF65-F5344CB8AC3E}">
        <p14:creationId xmlns:p14="http://schemas.microsoft.com/office/powerpoint/2010/main" val="785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/>
              <a:t>Delimiter - </a:t>
            </a:r>
            <a:r>
              <a:rPr lang="en-US" sz="4000" dirty="0" err="1"/>
              <a:t>odde</a:t>
            </a:r>
            <a:r>
              <a:rPr lang="sk-SK" sz="4000" dirty="0" err="1"/>
              <a:t>ľovač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Default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ľubovoľná postupnosť </a:t>
            </a:r>
            <a:r>
              <a:rPr lang="en-US" i="1" dirty="0">
                <a:latin typeface="Trebuchet MS" pitchFamily="34"/>
                <a:ea typeface="DejaVu Sans" pitchFamily="2"/>
                <a:cs typeface="DejaVu Sans" pitchFamily="2"/>
              </a:rPr>
              <a:t>whitespace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latin typeface="Trebuchet MS" pitchFamily="34"/>
                <a:ea typeface="DejaVu Sans" pitchFamily="2"/>
                <a:cs typeface="DejaVu Sans" pitchFamily="2"/>
              </a:rPr>
              <a:t>znakov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: </a:t>
            </a:r>
          </a:p>
          <a:p>
            <a:pPr lvl="1"/>
            <a:r>
              <a:rPr lang="en-US" dirty="0" err="1">
                <a:latin typeface="Trebuchet MS" pitchFamily="34"/>
                <a:ea typeface="DejaVu Sans" pitchFamily="2"/>
                <a:cs typeface="DejaVu Sans" pitchFamily="2"/>
              </a:rPr>
              <a:t>napr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.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'\t'</a:t>
            </a:r>
            <a:r>
              <a:rPr lang="sk-SK" dirty="0"/>
              <a:t>,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' '</a:t>
            </a:r>
            <a:r>
              <a:rPr lang="sk-SK" dirty="0"/>
              <a:t> a  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'\n’</a:t>
            </a:r>
            <a:endParaRPr lang="sk-SK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D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á sa zmeniť metódou </a:t>
            </a:r>
            <a:r>
              <a:rPr lang="sk-SK" b="1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useDelimiter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</a:t>
            </a:r>
          </a:p>
          <a:p>
            <a:pPr lvl="1"/>
            <a:r>
              <a:rPr lang="en-US" dirty="0" err="1">
                <a:solidFill>
                  <a:schemeClr val="tx1"/>
                </a:solidFill>
                <a:latin typeface="+mj-lt"/>
                <a:ea typeface="DejaVu Sans" pitchFamily="2"/>
                <a:cs typeface="DejaVu Sans" pitchFamily="2"/>
              </a:rPr>
              <a:t>parametrom</a:t>
            </a:r>
            <a:r>
              <a:rPr lang="en-US" dirty="0">
                <a:solidFill>
                  <a:schemeClr val="tx1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DejaVu Sans" pitchFamily="2"/>
                <a:cs typeface="DejaVu Sans" pitchFamily="2"/>
              </a:rPr>
              <a:t>je</a:t>
            </a:r>
            <a:r>
              <a:rPr lang="en-US" dirty="0">
                <a:solidFill>
                  <a:schemeClr val="tx1"/>
                </a:solidFill>
                <a:latin typeface="+mj-lt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DejaVu Sans" pitchFamily="2"/>
                <a:cs typeface="DejaVu Sans" pitchFamily="2"/>
              </a:rPr>
              <a:t>regul</a:t>
            </a:r>
            <a:r>
              <a:rPr lang="sk-SK" dirty="0" err="1">
                <a:latin typeface="+mj-lt"/>
                <a:ea typeface="DejaVu Sans" pitchFamily="2"/>
                <a:cs typeface="DejaVu Sans" pitchFamily="2"/>
              </a:rPr>
              <a:t>árny</a:t>
            </a:r>
            <a:r>
              <a:rPr lang="sk-SK" dirty="0">
                <a:latin typeface="+mj-lt"/>
                <a:ea typeface="DejaVu Sans" pitchFamily="2"/>
                <a:cs typeface="DejaVu Sans" pitchFamily="2"/>
              </a:rPr>
              <a:t> výraz </a:t>
            </a:r>
            <a:r>
              <a:rPr lang="en-US" dirty="0">
                <a:latin typeface="+mj-lt"/>
                <a:ea typeface="DejaVu Sans" pitchFamily="2"/>
                <a:cs typeface="DejaVu Sans" pitchFamily="2"/>
              </a:rPr>
              <a:t>(pre </a:t>
            </a:r>
            <a:r>
              <a:rPr lang="en-US" dirty="0" err="1">
                <a:latin typeface="+mj-lt"/>
                <a:ea typeface="DejaVu Sans" pitchFamily="2"/>
                <a:cs typeface="DejaVu Sans" pitchFamily="2"/>
              </a:rPr>
              <a:t>fajn</a:t>
            </a:r>
            <a:r>
              <a:rPr lang="sk-SK" dirty="0" err="1">
                <a:latin typeface="+mj-lt"/>
                <a:ea typeface="DejaVu Sans" pitchFamily="2"/>
                <a:cs typeface="DejaVu Sans" pitchFamily="2"/>
              </a:rPr>
              <a:t>šmekrov</a:t>
            </a:r>
            <a:r>
              <a:rPr lang="en-US" dirty="0">
                <a:latin typeface="+mj-lt"/>
                <a:ea typeface="DejaVu Sans" pitchFamily="2"/>
                <a:cs typeface="DejaVu Sans" pitchFamily="2"/>
              </a:rPr>
              <a:t>)</a:t>
            </a:r>
          </a:p>
          <a:p>
            <a:endParaRPr lang="en-US" dirty="0"/>
          </a:p>
          <a:p>
            <a:r>
              <a:rPr lang="sk-SK" dirty="0"/>
              <a:t>Pre dvojicu </a:t>
            </a:r>
            <a:r>
              <a:rPr lang="sk-SK" dirty="0" err="1">
                <a:latin typeface="Consolas" panose="020B0609020204030204" pitchFamily="49" charset="0"/>
              </a:rPr>
              <a:t>hasNextLine</a:t>
            </a:r>
            <a:r>
              <a:rPr lang="sk-SK" dirty="0">
                <a:latin typeface="Consolas" panose="020B0609020204030204" pitchFamily="49" charset="0"/>
              </a:rPr>
              <a:t>() </a:t>
            </a:r>
            <a:r>
              <a:rPr lang="sk-SK" dirty="0"/>
              <a:t>a </a:t>
            </a:r>
            <a:r>
              <a:rPr lang="sk-SK" dirty="0" err="1">
                <a:latin typeface="Consolas" panose="020B0609020204030204" pitchFamily="49" charset="0"/>
              </a:rPr>
              <a:t>nextLine</a:t>
            </a:r>
            <a:r>
              <a:rPr lang="sk-SK" dirty="0">
                <a:latin typeface="Consolas" panose="020B0609020204030204" pitchFamily="49" charset="0"/>
              </a:rPr>
              <a:t>() </a:t>
            </a:r>
            <a:r>
              <a:rPr lang="sk-SK" dirty="0"/>
              <a:t>je oddeľovačom vždy </a:t>
            </a:r>
            <a:r>
              <a:rPr lang="sk-SK" dirty="0">
                <a:solidFill>
                  <a:srgbClr val="0000FF"/>
                </a:solidFill>
                <a:latin typeface="Courier New" pitchFamily="49"/>
                <a:ea typeface="DejaVu Sans" pitchFamily="2"/>
                <a:cs typeface="DejaVu Sans" pitchFamily="2"/>
              </a:rPr>
              <a:t>'\n'</a:t>
            </a:r>
          </a:p>
          <a:p>
            <a:pPr lvl="1"/>
            <a:endParaRPr lang="sk-SK" dirty="0">
              <a:solidFill>
                <a:schemeClr val="tx1"/>
              </a:solidFill>
              <a:latin typeface="+mj-lt"/>
              <a:ea typeface="DejaVu Sans" pitchFamily="2"/>
              <a:cs typeface="DejaVu Sans" pitchFamily="2"/>
            </a:endParaRPr>
          </a:p>
          <a:p>
            <a:pPr marL="985680" lvl="0" indent="-360359" hangingPunct="1">
              <a:spcBef>
                <a:spcPts val="598"/>
              </a:spcBef>
              <a:spcAft>
                <a:spcPts val="598"/>
              </a:spcAft>
              <a:buNone/>
              <a:tabLst>
                <a:tab pos="985680" algn="l"/>
                <a:tab pos="1434599" algn="l"/>
                <a:tab pos="1883879" algn="l"/>
                <a:tab pos="2333160" algn="l"/>
                <a:tab pos="2782440" algn="l"/>
                <a:tab pos="3231720" algn="l"/>
                <a:tab pos="3681000" algn="l"/>
                <a:tab pos="4130280" algn="l"/>
                <a:tab pos="4579560" algn="l"/>
                <a:tab pos="5028839" algn="l"/>
                <a:tab pos="5478120" algn="l"/>
                <a:tab pos="5927399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59" algn="l"/>
                <a:tab pos="9521640" algn="l"/>
                <a:tab pos="9970920" algn="l"/>
              </a:tabLst>
            </a:pPr>
            <a:endParaRPr lang="sk-SK" sz="2400" dirty="0">
              <a:solidFill>
                <a:srgbClr val="000066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82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646331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Scanner </a:t>
            </a:r>
            <a:r>
              <a:rPr lang="en-US" dirty="0" err="1"/>
              <a:t>dok</a:t>
            </a:r>
            <a:r>
              <a:rPr lang="sk-SK" dirty="0" err="1"/>
              <a:t>áže</a:t>
            </a:r>
            <a:r>
              <a:rPr lang="sk-SK" dirty="0"/>
              <a:t> aj...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Dokáže čítať textové vstupy:</a:t>
            </a:r>
          </a:p>
          <a:p>
            <a:pPr lvl="1"/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z textového súboru</a:t>
            </a:r>
          </a:p>
          <a:p>
            <a:pPr lvl="2"/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"D: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vstup.txt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");</a:t>
            </a:r>
          </a:p>
          <a:p>
            <a:pPr marL="1257300" lvl="2" indent="0">
              <a:buNone/>
            </a:pPr>
            <a:r>
              <a:rPr lang="en-US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scanZoSuboru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2"/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"D: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/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vstup.txt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");</a:t>
            </a:r>
          </a:p>
          <a:p>
            <a:pPr marL="1257300" lvl="2" indent="0">
              <a:buNone/>
            </a:pPr>
            <a:r>
              <a:rPr lang="en-US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scanZoSuboru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 err="1"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, 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UTF-8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sk-SK" sz="1800" dirty="0"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  <a:endParaRPr lang="en-US" sz="1800" dirty="0"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1"/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z konzoly</a:t>
            </a:r>
          </a:p>
          <a:p>
            <a:pPr lvl="2"/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scanZKonzoly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System.in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lvl="1"/>
            <a:r>
              <a:rPr lang="sk-SK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z reťazca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</a:t>
            </a:r>
          </a:p>
          <a:p>
            <a:pPr lvl="2"/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scanZRetazca1 =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"Ahoj </a:t>
            </a:r>
            <a:r>
              <a:rPr lang="sk-SK" sz="18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Java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");</a:t>
            </a:r>
          </a:p>
          <a:p>
            <a:pPr lvl="2"/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scanZRetazca2 =</a:t>
            </a:r>
            <a:r>
              <a:rPr lang="sk-SK" sz="18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sk-SK" sz="1800" dirty="0">
                <a:solidFill>
                  <a:srgbClr val="000066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sk-SK" sz="18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Scanner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sk-SK" sz="18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D:\\x.txt</a:t>
            </a:r>
            <a:r>
              <a:rPr lang="sk-SK" sz="18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sk-SK" sz="1800" dirty="0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355320" lvl="0" indent="-355320" hangingPunct="1">
              <a:spcBef>
                <a:spcPts val="697"/>
              </a:spcBef>
              <a:spcAft>
                <a:spcPts val="697"/>
              </a:spcAft>
              <a:buNone/>
              <a:tabLst>
                <a:tab pos="355320" algn="l"/>
                <a:tab pos="804239" algn="l"/>
                <a:tab pos="1253519" algn="l"/>
                <a:tab pos="1702800" algn="l"/>
                <a:tab pos="2152080" algn="l"/>
                <a:tab pos="2601360" algn="l"/>
                <a:tab pos="3050640" algn="l"/>
                <a:tab pos="3499920" algn="l"/>
                <a:tab pos="3949200" algn="l"/>
                <a:tab pos="4398479" algn="l"/>
                <a:tab pos="4847760" algn="l"/>
                <a:tab pos="5297039" algn="l"/>
                <a:tab pos="5746320" algn="l"/>
                <a:tab pos="6195600" algn="l"/>
                <a:tab pos="6644880" algn="l"/>
                <a:tab pos="7094160" algn="l"/>
                <a:tab pos="7543440" algn="l"/>
                <a:tab pos="7992720" algn="l"/>
                <a:tab pos="8441999" algn="l"/>
                <a:tab pos="8891280" algn="l"/>
                <a:tab pos="9340560" algn="l"/>
              </a:tabLst>
            </a:pPr>
            <a:endParaRPr lang="sk-SK" dirty="0">
              <a:solidFill>
                <a:srgbClr val="000066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77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 err="1">
                <a:latin typeface="Consolas" panose="020B0609020204030204" pitchFamily="49" charset="0"/>
              </a:rPr>
              <a:t>System</a:t>
            </a:r>
            <a:r>
              <a:rPr lang="sk-SK" sz="4000" dirty="0">
                <a:latin typeface="Consolas" panose="020B0609020204030204" pitchFamily="49" charset="0"/>
              </a:rPr>
              <a:t>.[</a:t>
            </a:r>
            <a:r>
              <a:rPr lang="sk-SK" sz="4000" dirty="0" err="1">
                <a:latin typeface="Consolas" panose="020B0609020204030204" pitchFamily="49" charset="0"/>
              </a:rPr>
              <a:t>in|out|err</a:t>
            </a:r>
            <a:r>
              <a:rPr lang="sk-SK" sz="40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System.in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vstup</a:t>
            </a:r>
            <a:r>
              <a:rPr lang="en-US" dirty="0">
                <a:solidFill>
                  <a:schemeClr val="tx1"/>
                </a:solidFill>
              </a:rPr>
              <a:t> z </a:t>
            </a:r>
            <a:r>
              <a:rPr lang="en-US" dirty="0" err="1">
                <a:solidFill>
                  <a:schemeClr val="tx1"/>
                </a:solidFill>
              </a:rPr>
              <a:t>klávesnice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konzole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reálne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využitie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shellové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dialógy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b="1" dirty="0" err="1">
                <a:solidFill>
                  <a:schemeClr val="tx1"/>
                </a:solidFill>
                <a:latin typeface="Consolas" panose="020B0609020204030204" pitchFamily="49" charset="0"/>
              </a:rPr>
              <a:t>System.out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výpis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konzolu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už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poznáme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metódy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print()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System.err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err="1">
                <a:solidFill>
                  <a:schemeClr val="tx1"/>
                </a:solidFill>
              </a:rPr>
              <a:t>chybový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výpis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konzolu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pracuje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ním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rovnako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ako</a:t>
            </a:r>
            <a:r>
              <a:rPr lang="en-US" dirty="0">
                <a:solidFill>
                  <a:schemeClr val="tx1"/>
                </a:solidFill>
              </a:rPr>
              <a:t> so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System.out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výpis</a:t>
            </a:r>
            <a:r>
              <a:rPr lang="en-US" dirty="0">
                <a:solidFill>
                  <a:schemeClr val="tx1"/>
                </a:solidFill>
              </a:rPr>
              <a:t> v Eclipse </a:t>
            </a:r>
            <a:r>
              <a:rPr lang="en-US" dirty="0" err="1">
                <a:solidFill>
                  <a:schemeClr val="tx1"/>
                </a:solidFill>
              </a:rPr>
              <a:t>červeným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písmom</a:t>
            </a:r>
            <a:endParaRPr lang="en-US" dirty="0">
              <a:solidFill>
                <a:schemeClr val="tx1"/>
              </a:solidFill>
            </a:endParaRP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4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F14F0-C177-4C38-9EEA-15373DED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Zapisujeme</a:t>
            </a:r>
            <a:r>
              <a:rPr lang="en-US" dirty="0"/>
              <a:t> a</a:t>
            </a:r>
            <a:r>
              <a:rPr lang="sk-SK" dirty="0"/>
              <a:t> čítame </a:t>
            </a:r>
            <a:r>
              <a:rPr lang="sk-SK" dirty="0" err="1"/>
              <a:t>double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9AFFBE-DD6D-4F72-B888-0DF917A38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PrintWriter</a:t>
            </a:r>
            <a:r>
              <a:rPr lang="en-US" dirty="0"/>
              <a:t> – </a:t>
            </a:r>
            <a:r>
              <a:rPr lang="en-US" dirty="0" err="1">
                <a:solidFill>
                  <a:srgbClr val="FF0000"/>
                </a:solidFill>
              </a:rPr>
              <a:t>nezoh</a:t>
            </a:r>
            <a:r>
              <a:rPr lang="sk-SK" dirty="0" err="1">
                <a:solidFill>
                  <a:srgbClr val="FF0000"/>
                </a:solidFill>
              </a:rPr>
              <a:t>ľadňuje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regionálne nastavenia</a:t>
            </a:r>
            <a:r>
              <a:rPr lang="en-US" dirty="0"/>
              <a:t> (Locale)</a:t>
            </a:r>
            <a:endParaRPr lang="sk-SK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10.5</a:t>
            </a:r>
            <a:endParaRPr lang="sk-SK" dirty="0">
              <a:latin typeface="Consolas" panose="020B0609020204030204" pitchFamily="49" charset="0"/>
            </a:endParaRPr>
          </a:p>
          <a:p>
            <a:r>
              <a:rPr lang="sk-SK" dirty="0" err="1">
                <a:latin typeface="Consolas" panose="020B0609020204030204" pitchFamily="49" charset="0"/>
              </a:rPr>
              <a:t>Scanner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>
                <a:solidFill>
                  <a:srgbClr val="FF0000"/>
                </a:solidFill>
              </a:rPr>
              <a:t>zoh</a:t>
            </a:r>
            <a:r>
              <a:rPr lang="sk-SK" dirty="0" err="1">
                <a:solidFill>
                  <a:srgbClr val="FF0000"/>
                </a:solidFill>
              </a:rPr>
              <a:t>ľadňuje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regionálne nastavenia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10.5</a:t>
            </a:r>
            <a:r>
              <a:rPr lang="en-US" dirty="0"/>
              <a:t> vs </a:t>
            </a:r>
            <a:r>
              <a:rPr lang="en-US" dirty="0">
                <a:latin typeface="Consolas" panose="020B0609020204030204" pitchFamily="49" charset="0"/>
              </a:rPr>
              <a:t>10,5</a:t>
            </a:r>
          </a:p>
          <a:p>
            <a:pPr lvl="1"/>
            <a:endParaRPr lang="en-US" dirty="0"/>
          </a:p>
          <a:p>
            <a:r>
              <a:rPr lang="sk-SK" dirty="0"/>
              <a:t>Trik pre </a:t>
            </a:r>
            <a:r>
              <a:rPr lang="sk-SK" dirty="0" err="1"/>
              <a:t>Scanner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scanner.useLocale</a:t>
            </a:r>
            <a:r>
              <a:rPr lang="en-US" dirty="0">
                <a:latin typeface="Consolas" panose="020B0609020204030204" pitchFamily="49" charset="0"/>
              </a:rPr>
              <a:t>(Locale.US);</a:t>
            </a: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7AC70-4C2E-40FD-8839-2198561D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so </a:t>
            </a:r>
            <a:r>
              <a:rPr lang="en-US" dirty="0" err="1"/>
              <a:t>zdrojmi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52CE9C53-2109-4DAD-8EC0-4BAD16F44F7B}"/>
              </a:ext>
            </a:extLst>
          </p:cNvPr>
          <p:cNvSpPr/>
          <p:nvPr/>
        </p:nvSpPr>
        <p:spPr>
          <a:xfrm>
            <a:off x="514349" y="1284953"/>
            <a:ext cx="8239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try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(Scanner </a:t>
            </a:r>
            <a:r>
              <a:rPr lang="en-US" dirty="0" err="1">
                <a:solidFill>
                  <a:srgbClr val="6A3E3E"/>
                </a:solidFill>
                <a:latin typeface="Consolas" panose="020B0609020204030204" pitchFamily="49" charset="0"/>
              </a:rPr>
              <a:t>sc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Scanner(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f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	PrintWriter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PrintWriter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6A3E3E"/>
                </a:solidFill>
                <a:latin typeface="Consolas" panose="020B0609020204030204" pitchFamily="49" charset="0"/>
              </a:rPr>
              <a:t>f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sk-SK" dirty="0"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</a:t>
            </a:r>
            <a:r>
              <a:rPr lang="sk-SK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áca</a:t>
            </a:r>
            <a:r>
              <a:rPr lang="sk-SK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so </a:t>
            </a:r>
            <a:r>
              <a:rPr lang="sk-SK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Scannerom a PrintWriterom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endParaRPr lang="sk-SK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catch</a:t>
            </a:r>
            <a:r>
              <a:rPr lang="sk-SK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>
                <a:solidFill>
                  <a:srgbClr val="6A3E3E"/>
                </a:solidFill>
                <a:latin typeface="Consolas" panose="020B0609020204030204" pitchFamily="49" charset="0"/>
              </a:rPr>
              <a:t>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sk-SK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err</a:t>
            </a:r>
            <a:r>
              <a:rPr lang="sk-SK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dirty="0">
                <a:solidFill>
                  <a:srgbClr val="2A00FF"/>
                </a:solidFill>
                <a:latin typeface="Consolas" panose="020B0609020204030204" pitchFamily="49" charset="0"/>
              </a:rPr>
              <a:t>"Nepodarilo sa otvoriť súbor."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dirty="0"/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A670AA66-4234-40D4-8AE2-8138B7110365}"/>
              </a:ext>
            </a:extLst>
          </p:cNvPr>
          <p:cNvSpPr/>
          <p:nvPr/>
        </p:nvSpPr>
        <p:spPr>
          <a:xfrm>
            <a:off x="514349" y="4933244"/>
            <a:ext cx="8132940" cy="7224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Zatvorenie</a:t>
            </a:r>
            <a:r>
              <a:rPr lang="sk-SK" dirty="0">
                <a:latin typeface="+mj-lt"/>
              </a:rPr>
              <a:t> sa </a:t>
            </a:r>
            <a:r>
              <a:rPr lang="en-US" dirty="0" err="1">
                <a:latin typeface="+mj-lt"/>
              </a:rPr>
              <a:t>zrealizuje</a:t>
            </a:r>
            <a:r>
              <a:rPr lang="sk-SK" dirty="0">
                <a:latin typeface="+mj-lt"/>
              </a:rPr>
              <a:t> automaticky </a:t>
            </a:r>
            <a:br>
              <a:rPr lang="sk-SK" dirty="0">
                <a:latin typeface="+mj-lt"/>
              </a:rPr>
            </a:br>
            <a:r>
              <a:rPr lang="sk-SK" dirty="0">
                <a:latin typeface="+mj-lt"/>
              </a:rPr>
              <a:t>– v poradí od posledného vytvoreného objektu Scanner/PrintWriter.</a:t>
            </a:r>
          </a:p>
        </p:txBody>
      </p:sp>
    </p:spTree>
    <p:extLst>
      <p:ext uri="{BB962C8B-B14F-4D97-AF65-F5344CB8AC3E}">
        <p14:creationId xmlns:p14="http://schemas.microsoft.com/office/powerpoint/2010/main" val="41540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D0E15-BE2D-4708-89DF-DDD34E48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</a:t>
            </a:r>
            <a:r>
              <a:rPr lang="sk-SK" dirty="0" err="1"/>
              <a:t>íčky</a:t>
            </a: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E6932D9-5788-4AB6-9608-F8799265EB3A}"/>
              </a:ext>
            </a:extLst>
          </p:cNvPr>
          <p:cNvSpPr/>
          <p:nvPr/>
        </p:nvSpPr>
        <p:spPr>
          <a:xfrm>
            <a:off x="2096585" y="1702564"/>
            <a:ext cx="5452772" cy="22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paz1a.lectures.lecture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8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java.io.PrintWriter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java.util.Locale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java.util.Scanner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sk-SK" dirty="0"/>
          </a:p>
        </p:txBody>
      </p:sp>
      <p:pic>
        <p:nvPicPr>
          <p:cNvPr id="2050" name="Picture 2" descr="https://www.iconexperience.com/_img/v_collection_png/512x512/shadow/package.png">
            <a:extLst>
              <a:ext uri="{FF2B5EF4-FFF2-40B4-BE49-F238E27FC236}">
                <a16:creationId xmlns:a16="http://schemas.microsoft.com/office/drawing/2014/main" id="{9E2B232C-CC73-4EEB-8162-23444299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9" y="4410074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A1E8E-3A83-44B4-AB86-EB049626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Konflikty</a:t>
            </a:r>
            <a:r>
              <a:rPr lang="en-US" dirty="0"/>
              <a:t> v n</a:t>
            </a:r>
            <a:r>
              <a:rPr lang="sk-SK" dirty="0" err="1"/>
              <a:t>ázvoch</a:t>
            </a:r>
            <a:r>
              <a:rPr lang="sk-SK" dirty="0"/>
              <a:t> tried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8D5FCCB-DBF3-461C-AAA2-7BAF4AADC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0"/>
          <a:stretch/>
        </p:blipFill>
        <p:spPr>
          <a:xfrm>
            <a:off x="200025" y="1528762"/>
            <a:ext cx="86010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Konflikty v názvoch tried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000" dirty="0"/>
              <a:t>Čo ak </a:t>
            </a:r>
            <a:r>
              <a:rPr lang="en-US" sz="2000" dirty="0"/>
              <a:t>v </a:t>
            </a:r>
            <a:r>
              <a:rPr lang="en-US" sz="2000" dirty="0" err="1"/>
              <a:t>projekte</a:t>
            </a:r>
            <a:r>
              <a:rPr lang="en-US" sz="2000" dirty="0"/>
              <a:t> </a:t>
            </a:r>
            <a:r>
              <a:rPr lang="en-US" sz="2000" dirty="0" err="1"/>
              <a:t>pou</a:t>
            </a:r>
            <a:r>
              <a:rPr lang="sk-SK" sz="2000" dirty="0"/>
              <a:t>žijeme</a:t>
            </a:r>
            <a:r>
              <a:rPr lang="en-US" sz="2000" dirty="0"/>
              <a:t> </a:t>
            </a:r>
            <a:r>
              <a:rPr lang="sk-SK" sz="2000" dirty="0"/>
              <a:t>knižnice </a:t>
            </a:r>
            <a:r>
              <a:rPr lang="en-US" sz="2000" dirty="0"/>
              <a:t>(maven </a:t>
            </a:r>
            <a:r>
              <a:rPr lang="en-US" sz="2000" dirty="0" err="1"/>
              <a:t>artefakty</a:t>
            </a:r>
            <a:r>
              <a:rPr lang="en-US" sz="2000" dirty="0"/>
              <a:t>), </a:t>
            </a:r>
            <a:r>
              <a:rPr lang="en-US" sz="2000" dirty="0" err="1"/>
              <a:t>ktor</a:t>
            </a:r>
            <a:r>
              <a:rPr lang="sk-SK" sz="2000" dirty="0"/>
              <a:t>é obsahujú triedy s rovnakým názvom</a:t>
            </a:r>
            <a:r>
              <a:rPr lang="en-US" sz="2000" dirty="0"/>
              <a:t>?</a:t>
            </a:r>
            <a:endParaRPr lang="sk-SK" sz="2000" dirty="0"/>
          </a:p>
          <a:p>
            <a:pPr lvl="1"/>
            <a:r>
              <a:rPr lang="sk-SK" sz="1800" dirty="0" err="1">
                <a:latin typeface="Courier New" pitchFamily="49"/>
              </a:rPr>
              <a:t>Date</a:t>
            </a:r>
            <a:r>
              <a:rPr lang="sk-SK" sz="1800" dirty="0"/>
              <a:t> - na reprezentáciu dátumu a času v Jave</a:t>
            </a:r>
          </a:p>
          <a:p>
            <a:pPr lvl="1"/>
            <a:r>
              <a:rPr lang="sk-SK" sz="1800" dirty="0" err="1">
                <a:latin typeface="Courier New" pitchFamily="49"/>
              </a:rPr>
              <a:t>Date</a:t>
            </a:r>
            <a:r>
              <a:rPr lang="sk-SK" sz="1800" dirty="0"/>
              <a:t> - na reprezentáciu dátumu v databáze</a:t>
            </a:r>
          </a:p>
          <a:p>
            <a:pPr lvl="1"/>
            <a:r>
              <a:rPr lang="sk-SK" sz="1800" dirty="0" err="1">
                <a:latin typeface="Courier New" pitchFamily="49"/>
              </a:rPr>
              <a:t>Date</a:t>
            </a:r>
            <a:r>
              <a:rPr lang="sk-SK" sz="1800" dirty="0"/>
              <a:t> - na reprezentáciu nejakého rande v </a:t>
            </a:r>
            <a:r>
              <a:rPr lang="sk-SK" sz="1800" dirty="0" err="1"/>
              <a:t>zoznamke</a:t>
            </a:r>
            <a:endParaRPr lang="sk-SK" sz="1800" dirty="0"/>
          </a:p>
          <a:p>
            <a:pPr lvl="1"/>
            <a:r>
              <a:rPr lang="sk-SK" sz="1800" dirty="0" err="1">
                <a:latin typeface="Courier New" pitchFamily="49"/>
              </a:rPr>
              <a:t>Menu</a:t>
            </a:r>
            <a:r>
              <a:rPr lang="sk-SK" sz="1800" dirty="0"/>
              <a:t> – </a:t>
            </a:r>
            <a:r>
              <a:rPr lang="sk-SK" sz="1800" dirty="0" err="1"/>
              <a:t>ponuka tlačidiel a akcií v aplikácii (File, Edit, View, Help...) </a:t>
            </a:r>
            <a:endParaRPr lang="sk-SK" sz="1800" dirty="0"/>
          </a:p>
          <a:p>
            <a:pPr lvl="1"/>
            <a:r>
              <a:rPr lang="sk-SK" sz="1800" dirty="0" err="1">
                <a:latin typeface="Courier New" pitchFamily="49"/>
              </a:rPr>
              <a:t>Menu</a:t>
            </a:r>
            <a:r>
              <a:rPr lang="sk-SK" sz="1800" dirty="0"/>
              <a:t> – vysúvateľné menu v mobilnej aplikácii</a:t>
            </a:r>
          </a:p>
          <a:p>
            <a:pPr lvl="1"/>
            <a:r>
              <a:rPr lang="sk-SK" sz="1800" dirty="0" err="1">
                <a:latin typeface="Courier New" pitchFamily="49"/>
              </a:rPr>
              <a:t>Menu</a:t>
            </a:r>
            <a:r>
              <a:rPr lang="sk-SK" sz="1800" dirty="0"/>
              <a:t> – zoznam jedál v reštaurácii</a:t>
            </a:r>
          </a:p>
        </p:txBody>
      </p:sp>
      <p:pic>
        <p:nvPicPr>
          <p:cNvPr id="5122" name="Picture 2" descr="http://www.metpod.co.uk/static/images/java-icon.png">
            <a:extLst>
              <a:ext uri="{FF2B5EF4-FFF2-40B4-BE49-F238E27FC236}">
                <a16:creationId xmlns:a16="http://schemas.microsoft.com/office/drawing/2014/main" id="{EA65C878-68C1-4DDB-9554-72C57C97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47" y="3767276"/>
            <a:ext cx="1081339" cy="10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etpod.co.uk/static/images/java-icon.png">
            <a:extLst>
              <a:ext uri="{FF2B5EF4-FFF2-40B4-BE49-F238E27FC236}">
                <a16:creationId xmlns:a16="http://schemas.microsoft.com/office/drawing/2014/main" id="{342A252C-437A-4FDF-A17F-D4548DB2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70" y="3802425"/>
            <a:ext cx="1081339" cy="10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appdynamics.com/media/uploaded-images/1477358207/.thumbnails/app-icon-1000x0_q100.png">
            <a:extLst>
              <a:ext uri="{FF2B5EF4-FFF2-40B4-BE49-F238E27FC236}">
                <a16:creationId xmlns:a16="http://schemas.microsoft.com/office/drawing/2014/main" id="{33EE4E0E-968B-44A2-8E92-3780DCA2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71" y="5681694"/>
            <a:ext cx="1533525" cy="9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vná spojnica 7">
            <a:extLst>
              <a:ext uri="{FF2B5EF4-FFF2-40B4-BE49-F238E27FC236}">
                <a16:creationId xmlns:a16="http://schemas.microsoft.com/office/drawing/2014/main" id="{16B0EBE0-3A3C-40F0-962B-9F38EC1C6703}"/>
              </a:ext>
            </a:extLst>
          </p:cNvPr>
          <p:cNvSpPr/>
          <p:nvPr/>
        </p:nvSpPr>
        <p:spPr>
          <a:xfrm flipH="1">
            <a:off x="7614335" y="4877117"/>
            <a:ext cx="368466" cy="766672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Rovná spojnica 8">
            <a:extLst>
              <a:ext uri="{FF2B5EF4-FFF2-40B4-BE49-F238E27FC236}">
                <a16:creationId xmlns:a16="http://schemas.microsoft.com/office/drawing/2014/main" id="{3DE45167-753C-4EB8-A924-2CE42393A789}"/>
              </a:ext>
            </a:extLst>
          </p:cNvPr>
          <p:cNvSpPr/>
          <p:nvPr/>
        </p:nvSpPr>
        <p:spPr>
          <a:xfrm>
            <a:off x="6732371" y="4904095"/>
            <a:ext cx="361949" cy="729528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285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2096585" y="287672"/>
            <a:ext cx="6904037" cy="707886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000" dirty="0" err="1"/>
              <a:t>Trieda</a:t>
            </a:r>
            <a:r>
              <a:rPr lang="en-US" sz="4000" dirty="0"/>
              <a:t> </a:t>
            </a:r>
            <a:r>
              <a:rPr lang="sk-SK" sz="4000" dirty="0" err="1">
                <a:latin typeface="Consolas" panose="020B0609020204030204" pitchFamily="49" charset="0"/>
              </a:rPr>
              <a:t>File</a:t>
            </a:r>
            <a:endParaRPr lang="sk-SK" sz="4000" dirty="0">
              <a:latin typeface="Consolas" panose="020B0609020204030204" pitchFamily="49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Objekty triedy </a:t>
            </a:r>
            <a:r>
              <a:rPr lang="sk-SK" sz="2400" dirty="0" err="1">
                <a:solidFill>
                  <a:schemeClr val="tx1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uchovávajú </a:t>
            </a:r>
            <a:r>
              <a:rPr lang="sk-SK" sz="2400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cestu</a:t>
            </a:r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k súboru alebo adresáru</a:t>
            </a:r>
          </a:p>
          <a:p>
            <a:pPr lvl="1"/>
            <a:r>
              <a:rPr lang="sk-SK" sz="2400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tento súbor alebo adresár </a:t>
            </a:r>
            <a:r>
              <a:rPr lang="sk-SK" sz="2400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nemusí reálne existovať!</a:t>
            </a:r>
          </a:p>
          <a:p>
            <a:endParaRPr lang="sk-SK" sz="2400" dirty="0">
              <a:solidFill>
                <a:srgbClr val="000000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r>
              <a:rPr lang="sk-SK" sz="2400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Analógia:</a:t>
            </a:r>
          </a:p>
          <a:p>
            <a:endParaRPr lang="sk-SK" dirty="0"/>
          </a:p>
        </p:txBody>
      </p:sp>
      <p:sp>
        <p:nvSpPr>
          <p:cNvPr id="7" name="Obdĺžnik 6"/>
          <p:cNvSpPr/>
          <p:nvPr/>
        </p:nvSpPr>
        <p:spPr bwMode="auto">
          <a:xfrm>
            <a:off x="137160" y="4151376"/>
            <a:ext cx="4014216" cy="239572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3456432" y="4370832"/>
            <a:ext cx="502920" cy="57607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956816" y="5157216"/>
            <a:ext cx="2029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Jožko </a:t>
            </a:r>
            <a:r>
              <a:rPr lang="sk-SK" dirty="0" err="1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Turtlák</a:t>
            </a:r>
            <a:endParaRPr lang="sk-SK" dirty="0">
              <a:solidFill>
                <a:srgbClr val="000000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marL="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 err="1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Javovská</a:t>
            </a:r>
            <a:r>
              <a:rPr lang="sk-SK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 42</a:t>
            </a:r>
          </a:p>
          <a:p>
            <a:pPr marL="0" lvl="1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solidFill>
                  <a:srgbClr val="000000"/>
                </a:solidFill>
                <a:latin typeface="Trebuchet MS" pitchFamily="34"/>
                <a:ea typeface="DejaVu Sans" pitchFamily="2"/>
                <a:cs typeface="DejaVu Sans" pitchFamily="2"/>
              </a:rPr>
              <a:t>040 01 Košice</a:t>
            </a:r>
            <a:endParaRPr lang="sk-SK" dirty="0"/>
          </a:p>
        </p:txBody>
      </p:sp>
      <p:sp>
        <p:nvSpPr>
          <p:cNvPr id="4" name="Rovná spojnica 3"/>
          <p:cNvSpPr/>
          <p:nvPr/>
        </p:nvSpPr>
        <p:spPr>
          <a:xfrm flipH="1">
            <a:off x="3721607" y="4276725"/>
            <a:ext cx="1925215" cy="1209675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/>
          <p:cNvSpPr/>
          <p:nvPr/>
        </p:nvSpPr>
        <p:spPr>
          <a:xfrm>
            <a:off x="4602806" y="3664170"/>
            <a:ext cx="3948120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Taká adresa neexistuje,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ale možno časom bude a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možno na nej bude aj bývať</a:t>
            </a:r>
          </a:p>
          <a:p>
            <a:pPr algn="ctr"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>
                <a:latin typeface="Trebuchet MS" pitchFamily="34"/>
              </a:defRPr>
            </a:pPr>
            <a:r>
              <a:rPr lang="sk-SK" dirty="0">
                <a:latin typeface="+mn-lt"/>
                <a:ea typeface="DejaVu Sans" pitchFamily="2"/>
                <a:cs typeface="DejaVu Sans" pitchFamily="2"/>
              </a:rPr>
              <a:t>Jožko </a:t>
            </a:r>
            <a:r>
              <a:rPr lang="sk-SK" dirty="0" err="1">
                <a:latin typeface="+mn-lt"/>
                <a:ea typeface="DejaVu Sans" pitchFamily="2"/>
                <a:cs typeface="DejaVu Sans" pitchFamily="2"/>
              </a:rPr>
              <a:t>Turtlák</a:t>
            </a:r>
            <a:endParaRPr lang="sk-SK" dirty="0">
              <a:latin typeface="+mn-lt"/>
              <a:ea typeface="DejaVu Sans" pitchFamily="2"/>
              <a:cs typeface="DejaVu Sans" pitchFamily="2"/>
            </a:endParaRPr>
          </a:p>
        </p:txBody>
      </p:sp>
      <p:pic>
        <p:nvPicPr>
          <p:cNvPr id="6146" name="Picture 2" descr="http://www.receptnazdravi.cz/wp-content/uploads/2011/11/shut-rybafile-610x300.jpg">
            <a:extLst>
              <a:ext uri="{FF2B5EF4-FFF2-40B4-BE49-F238E27FC236}">
                <a16:creationId xmlns:a16="http://schemas.microsoft.com/office/drawing/2014/main" id="{5AB08BD9-4AAE-453F-82C0-B573C22C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13" y="5486400"/>
            <a:ext cx="2514600" cy="12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D9155-469F-4272-B31E-36EF3BC6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Riešenie konfliktov</a:t>
            </a:r>
          </a:p>
        </p:txBody>
      </p:sp>
      <p:pic>
        <p:nvPicPr>
          <p:cNvPr id="6146" name="Picture 2" descr="http://www.minv.sk/swift_data/source/images/OP.17.front.bmp">
            <a:extLst>
              <a:ext uri="{FF2B5EF4-FFF2-40B4-BE49-F238E27FC236}">
                <a16:creationId xmlns:a16="http://schemas.microsoft.com/office/drawing/2014/main" id="{BBEEE5C5-C388-4532-B681-93F85902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544540"/>
            <a:ext cx="4410075" cy="27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20AFFA4-C5FA-4F09-8943-E8CFCA9EAA8C}"/>
              </a:ext>
            </a:extLst>
          </p:cNvPr>
          <p:cNvSpPr txBox="1"/>
          <p:nvPr/>
        </p:nvSpPr>
        <p:spPr>
          <a:xfrm>
            <a:off x="1106805" y="4820875"/>
            <a:ext cx="7227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Veľa ľudí ma rovnaké krstné meno 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n</a:t>
            </a:r>
            <a:r>
              <a:rPr lang="sk-SK" sz="2400" b="1" dirty="0" err="1">
                <a:latin typeface="+mj-lt"/>
              </a:rPr>
              <a:t>ázov</a:t>
            </a:r>
            <a:r>
              <a:rPr lang="sk-SK" sz="2400" dirty="0">
                <a:latin typeface="+mj-lt"/>
              </a:rPr>
              <a:t> triedy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. 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sk-SK" sz="2400" dirty="0">
                <a:latin typeface="+mj-lt"/>
              </a:rPr>
              <a:t>Na rozlíšenie môžeme použiť priezvisko</a:t>
            </a:r>
            <a:r>
              <a:rPr lang="en-US" sz="2400" dirty="0">
                <a:latin typeface="+mj-lt"/>
              </a:rPr>
              <a:t> (</a:t>
            </a:r>
            <a:r>
              <a:rPr lang="en-US" sz="2400" b="1" dirty="0">
                <a:latin typeface="+mj-lt"/>
              </a:rPr>
              <a:t>package</a:t>
            </a:r>
            <a:r>
              <a:rPr lang="en-US" sz="2400" dirty="0">
                <a:latin typeface="+mj-lt"/>
              </a:rPr>
              <a:t>)</a:t>
            </a:r>
            <a:r>
              <a:rPr lang="sk-SK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1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91BA8-9652-4571-AC9D-CFF4EBD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Rie</a:t>
            </a:r>
            <a:r>
              <a:rPr lang="sk-SK" dirty="0" err="1"/>
              <a:t>šenie</a:t>
            </a:r>
            <a:r>
              <a:rPr lang="sk-SK" dirty="0"/>
              <a:t> konfliktov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571C88DF-63B4-47A2-A7DB-E672640E4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63" y="1361079"/>
            <a:ext cx="8574087" cy="4978805"/>
          </a:xfrm>
          <a:prstGeom prst="rect">
            <a:avLst/>
          </a:prstGeom>
        </p:spPr>
      </p:pic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D2CE379A-B741-452B-B24A-72CB1E86A5B9}"/>
              </a:ext>
            </a:extLst>
          </p:cNvPr>
          <p:cNvCxnSpPr/>
          <p:nvPr/>
        </p:nvCxnSpPr>
        <p:spPr bwMode="auto">
          <a:xfrm>
            <a:off x="4086225" y="2895600"/>
            <a:ext cx="360997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7" name="Rovná spojnica 6">
            <a:extLst>
              <a:ext uri="{FF2B5EF4-FFF2-40B4-BE49-F238E27FC236}">
                <a16:creationId xmlns:a16="http://schemas.microsoft.com/office/drawing/2014/main" id="{8A55C45B-BA9B-44BD-8286-DECFEA70F896}"/>
              </a:ext>
            </a:extLst>
          </p:cNvPr>
          <p:cNvSpPr/>
          <p:nvPr/>
        </p:nvSpPr>
        <p:spPr>
          <a:xfrm flipH="1">
            <a:off x="2276476" y="2758865"/>
            <a:ext cx="1714500" cy="104160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459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A6B0F-8128-4378-A72D-CDEAA7A1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balíček </a:t>
            </a:r>
            <a:r>
              <a:rPr lang="en-US" dirty="0"/>
              <a:t>(package)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B8CF726-28EC-4127-B003-10907F7F7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Skupina tried</a:t>
            </a:r>
            <a:r>
              <a:rPr lang="sk-SK" dirty="0"/>
              <a:t>, ktoré patria k sebe</a:t>
            </a:r>
          </a:p>
          <a:p>
            <a:pPr lvl="1"/>
            <a:r>
              <a:rPr lang="sk-SK" dirty="0"/>
              <a:t>adresár</a:t>
            </a:r>
          </a:p>
          <a:p>
            <a:pPr lvl="1"/>
            <a:r>
              <a:rPr lang="sk-SK" dirty="0" err="1"/>
              <a:t>group</a:t>
            </a:r>
            <a:r>
              <a:rPr lang="sk-SK" dirty="0"/>
              <a:t> ID v </a:t>
            </a:r>
            <a:r>
              <a:rPr lang="sk-SK" dirty="0" err="1"/>
              <a:t>Mavene</a:t>
            </a:r>
            <a:endParaRPr lang="en-US" dirty="0"/>
          </a:p>
          <a:p>
            <a:pPr lvl="1"/>
            <a:r>
              <a:rPr lang="sk-SK" dirty="0"/>
              <a:t>priezvisko</a:t>
            </a:r>
          </a:p>
          <a:p>
            <a:endParaRPr lang="sk-SK" dirty="0"/>
          </a:p>
          <a:p>
            <a:r>
              <a:rPr lang="en-US" dirty="0" err="1"/>
              <a:t>Minimaliz</a:t>
            </a:r>
            <a:r>
              <a:rPr lang="sk-SK" dirty="0" err="1"/>
              <a:t>ácia</a:t>
            </a:r>
            <a:r>
              <a:rPr lang="sk-SK" dirty="0"/>
              <a:t> konfliktov v pomenovaní balíčkov:</a:t>
            </a:r>
          </a:p>
          <a:p>
            <a:pPr lvl="1"/>
            <a:r>
              <a:rPr lang="sk-SK" dirty="0"/>
              <a:t>reverzne napísaná doména tvorcu</a:t>
            </a:r>
            <a:r>
              <a:rPr lang="en-US" dirty="0"/>
              <a:t>/</a:t>
            </a:r>
            <a:r>
              <a:rPr lang="en-US" dirty="0" err="1"/>
              <a:t>projektu</a:t>
            </a:r>
            <a:endParaRPr lang="sk-SK" dirty="0"/>
          </a:p>
          <a:p>
            <a:pPr lvl="1"/>
            <a:r>
              <a:rPr lang="sk-SK" dirty="0"/>
              <a:t>príklad</a:t>
            </a:r>
            <a:r>
              <a:rPr lang="en-US" dirty="0"/>
              <a:t>y</a:t>
            </a:r>
            <a:r>
              <a:rPr lang="sk-SK" dirty="0"/>
              <a:t>: </a:t>
            </a:r>
            <a:endParaRPr lang="en-US" dirty="0"/>
          </a:p>
          <a:p>
            <a:pPr lvl="2"/>
            <a:r>
              <a:rPr lang="sk-SK" dirty="0" err="1">
                <a:latin typeface="Consolas" panose="020B0609020204030204" pitchFamily="49" charset="0"/>
              </a:rPr>
              <a:t>sk.upjs.jpaz</a:t>
            </a:r>
            <a:r>
              <a:rPr lang="en-US" dirty="0">
                <a:latin typeface="Consolas" panose="020B0609020204030204" pitchFamily="49" charset="0"/>
              </a:rPr>
              <a:t>2</a:t>
            </a:r>
          </a:p>
          <a:p>
            <a:pPr lvl="2"/>
            <a:r>
              <a:rPr lang="en-US" dirty="0" err="1">
                <a:latin typeface="Consolas" panose="020B0609020204030204" pitchFamily="49" charset="0"/>
              </a:rPr>
              <a:t>org.htmlparser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sk-SK" dirty="0">
              <a:latin typeface="Consolas" panose="020B0609020204030204" pitchFamily="49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24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2934B-938A-4E47-A2BE-7F1660C7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balíček </a:t>
            </a:r>
            <a:r>
              <a:rPr lang="en-US" dirty="0"/>
              <a:t>(package)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E5DAFC-3580-4EC2-9C93-726A85B2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/>
          <a:p>
            <a:r>
              <a:rPr lang="sk-SK" dirty="0"/>
              <a:t>Zvyčajne </a:t>
            </a:r>
            <a:r>
              <a:rPr lang="en-US" dirty="0"/>
              <a:t>(99.9%)</a:t>
            </a:r>
            <a:r>
              <a:rPr lang="sk-SK" dirty="0"/>
              <a:t> balíček triedy </a:t>
            </a:r>
            <a:r>
              <a:rPr lang="sk-SK" b="1" dirty="0">
                <a:solidFill>
                  <a:srgbClr val="FF0000"/>
                </a:solidFill>
              </a:rPr>
              <a:t>určuje </a:t>
            </a:r>
            <a:r>
              <a:rPr lang="sk-SK" dirty="0"/>
              <a:t>umiestnenie triedy </a:t>
            </a:r>
            <a:r>
              <a:rPr lang="en-US" dirty="0"/>
              <a:t>v</a:t>
            </a:r>
            <a:r>
              <a:rPr lang="sk-SK" dirty="0"/>
              <a:t> adresárovej štruktúre</a:t>
            </a:r>
            <a:endParaRPr lang="en-US" dirty="0"/>
          </a:p>
          <a:p>
            <a:endParaRPr lang="sk-SK" dirty="0"/>
          </a:p>
          <a:p>
            <a:r>
              <a:rPr lang="en-US" dirty="0" err="1"/>
              <a:t>Pln</a:t>
            </a:r>
            <a:r>
              <a:rPr lang="sk-SK" dirty="0"/>
              <a:t>é mená tried:</a:t>
            </a:r>
          </a:p>
          <a:p>
            <a:pPr marL="625475" lvl="1" indent="0">
              <a:buNone/>
            </a:pPr>
            <a:r>
              <a:rPr lang="sk-SK" sz="1800" dirty="0" err="1">
                <a:latin typeface="Consolas" panose="020B0609020204030204" pitchFamily="49" charset="0"/>
              </a:rPr>
              <a:t>sk.upjs.jpaz</a:t>
            </a:r>
            <a:r>
              <a:rPr lang="en-US" sz="1800" dirty="0">
                <a:latin typeface="Consolas" panose="020B0609020204030204" pitchFamily="49" charset="0"/>
              </a:rPr>
              <a:t>2.WinPane </a:t>
            </a:r>
            <a:r>
              <a:rPr lang="en-US" sz="1800" dirty="0" err="1">
                <a:latin typeface="Consolas" panose="020B0609020204030204" pitchFamily="49" charset="0"/>
              </a:rPr>
              <a:t>plocha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b="1" kern="1200" dirty="0">
                <a:solidFill>
                  <a:srgbClr val="7F0055"/>
                </a:solidFill>
                <a:latin typeface="Consolas" panose="020B0609020204030204" pitchFamily="49" charset="0"/>
                <a:ea typeface="+mn-ea"/>
                <a:cs typeface="Arial" charset="0"/>
              </a:rPr>
              <a:t>new</a:t>
            </a:r>
            <a:r>
              <a:rPr lang="en-US" sz="1800" dirty="0">
                <a:latin typeface="Consolas" panose="020B0609020204030204" pitchFamily="49" charset="0"/>
              </a:rPr>
              <a:t> sk.upjs.jpaz2.WinPane();</a:t>
            </a:r>
            <a:endParaRPr lang="sk-SK" sz="1800" dirty="0">
              <a:latin typeface="Consolas" panose="020B0609020204030204" pitchFamily="49" charset="0"/>
            </a:endParaRPr>
          </a:p>
        </p:txBody>
      </p:sp>
      <p:pic>
        <p:nvPicPr>
          <p:cNvPr id="7170" name="Picture 2" descr="http://www.easytype.org/beginner-typist.jpg">
            <a:extLst>
              <a:ext uri="{FF2B5EF4-FFF2-40B4-BE49-F238E27FC236}">
                <a16:creationId xmlns:a16="http://schemas.microsoft.com/office/drawing/2014/main" id="{FB13DC06-2937-4871-A3D4-F430C9C7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279407"/>
            <a:ext cx="3276600" cy="21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11C1E-9671-46FC-B321-A6F03F09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</a:t>
            </a: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B72E551-D29B-4735-96C1-FCFC2418C6FF}"/>
              </a:ext>
            </a:extLst>
          </p:cNvPr>
          <p:cNvSpPr/>
          <p:nvPr/>
        </p:nvSpPr>
        <p:spPr>
          <a:xfrm>
            <a:off x="744035" y="1673989"/>
            <a:ext cx="5452772" cy="22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paz1a.lectures.lecture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8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java.io.PrintWriter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java.util.Locale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java.util.Scanner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sk-SK" dirty="0"/>
          </a:p>
        </p:txBody>
      </p:sp>
      <p:sp>
        <p:nvSpPr>
          <p:cNvPr id="6" name="Rovná spojnica 5">
            <a:extLst>
              <a:ext uri="{FF2B5EF4-FFF2-40B4-BE49-F238E27FC236}">
                <a16:creationId xmlns:a16="http://schemas.microsoft.com/office/drawing/2014/main" id="{56FB4A1D-D464-43AE-8FAC-3AA914626698}"/>
              </a:ext>
            </a:extLst>
          </p:cNvPr>
          <p:cNvSpPr/>
          <p:nvPr/>
        </p:nvSpPr>
        <p:spPr>
          <a:xfrm flipH="1" flipV="1">
            <a:off x="3971924" y="3952875"/>
            <a:ext cx="1704975" cy="1307336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E68B3CAF-8796-4991-BA6F-D0746066942C}"/>
              </a:ext>
            </a:extLst>
          </p:cNvPr>
          <p:cNvSpPr/>
          <p:nvPr/>
        </p:nvSpPr>
        <p:spPr>
          <a:xfrm>
            <a:off x="3744119" y="4808967"/>
            <a:ext cx="4124325" cy="17806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Chcem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pou</a:t>
            </a:r>
            <a:r>
              <a:rPr lang="sk-SK" dirty="0" err="1">
                <a:latin typeface="+mj-lt"/>
              </a:rPr>
              <a:t>žívať</a:t>
            </a:r>
            <a:r>
              <a:rPr lang="sk-SK" dirty="0">
                <a:latin typeface="+mj-lt"/>
              </a:rPr>
              <a:t> skrátené meno triedy: </a:t>
            </a:r>
            <a:r>
              <a:rPr lang="sk-SK" dirty="0" err="1">
                <a:latin typeface="Consolas" panose="020B0609020204030204" pitchFamily="49" charset="0"/>
              </a:rPr>
              <a:t>Scanner</a:t>
            </a:r>
            <a:endParaRPr lang="sk-SK" dirty="0">
              <a:latin typeface="Consolas" panose="020B0609020204030204" pitchFamily="49" charset="0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Ak napíšem </a:t>
            </a:r>
            <a:r>
              <a:rPr lang="sk-SK" dirty="0" err="1">
                <a:latin typeface="Consolas" panose="020B0609020204030204" pitchFamily="49" charset="0"/>
              </a:rPr>
              <a:t>Scanner</a:t>
            </a:r>
            <a:r>
              <a:rPr lang="sk-SK" dirty="0">
                <a:latin typeface="+mj-lt"/>
              </a:rPr>
              <a:t>, myslím tým </a:t>
            </a:r>
            <a:r>
              <a:rPr lang="sk-SK" dirty="0" err="1">
                <a:latin typeface="Consolas" panose="020B0609020204030204" pitchFamily="49" charset="0"/>
              </a:rPr>
              <a:t>java.util.Scanner</a:t>
            </a:r>
            <a:r>
              <a:rPr lang="sk-SK" dirty="0">
                <a:latin typeface="+mj-lt"/>
              </a:rPr>
              <a:t>.</a:t>
            </a: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11C1E-9671-46FC-B321-A6F03F09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</a:t>
            </a: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5B72E551-D29B-4735-96C1-FCFC2418C6FF}"/>
              </a:ext>
            </a:extLst>
          </p:cNvPr>
          <p:cNvSpPr/>
          <p:nvPr/>
        </p:nvSpPr>
        <p:spPr>
          <a:xfrm>
            <a:off x="610685" y="4266044"/>
            <a:ext cx="5452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paz1a.lectures.lecture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8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java.io.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Rovná spojnica 5">
            <a:extLst>
              <a:ext uri="{FF2B5EF4-FFF2-40B4-BE49-F238E27FC236}">
                <a16:creationId xmlns:a16="http://schemas.microsoft.com/office/drawing/2014/main" id="{56FB4A1D-D464-43AE-8FAC-3AA914626698}"/>
              </a:ext>
            </a:extLst>
          </p:cNvPr>
          <p:cNvSpPr/>
          <p:nvPr/>
        </p:nvSpPr>
        <p:spPr>
          <a:xfrm flipH="1" flipV="1">
            <a:off x="3448049" y="5419725"/>
            <a:ext cx="2175020" cy="19769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Voľná forma 4">
            <a:extLst>
              <a:ext uri="{FF2B5EF4-FFF2-40B4-BE49-F238E27FC236}">
                <a16:creationId xmlns:a16="http://schemas.microsoft.com/office/drawing/2014/main" id="{E68B3CAF-8796-4991-BA6F-D0746066942C}"/>
              </a:ext>
            </a:extLst>
          </p:cNvPr>
          <p:cNvSpPr/>
          <p:nvPr/>
        </p:nvSpPr>
        <p:spPr>
          <a:xfrm>
            <a:off x="5353845" y="5169804"/>
            <a:ext cx="2971006" cy="10404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Chcem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importova</a:t>
            </a:r>
            <a:r>
              <a:rPr lang="sk-SK" dirty="0">
                <a:latin typeface="+mj-lt"/>
              </a:rPr>
              <a:t>ť všetky triedy v balíčku </a:t>
            </a:r>
            <a:r>
              <a:rPr lang="sk-SK" dirty="0" err="1">
                <a:latin typeface="Consolas" panose="020B0609020204030204" pitchFamily="49" charset="0"/>
              </a:rPr>
              <a:t>java.util</a:t>
            </a:r>
            <a:endParaRPr lang="sk-SK" dirty="0">
              <a:latin typeface="Consolas" panose="020B0609020204030204" pitchFamily="49" charset="0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dirty="0">
              <a:latin typeface="Consolas" panose="020B0609020204030204" pitchFamily="49" charset="0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66920446-F255-48F6-BF06-1AADA5AAD2D6}"/>
              </a:ext>
            </a:extLst>
          </p:cNvPr>
          <p:cNvSpPr/>
          <p:nvPr/>
        </p:nvSpPr>
        <p:spPr>
          <a:xfrm>
            <a:off x="610685" y="1445386"/>
            <a:ext cx="5452772" cy="22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package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paz1a.lectures.lecture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8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sk-SK" dirty="0">
              <a:latin typeface="Consolas" panose="020B0609020204030204" pitchFamily="49" charset="0"/>
            </a:endParaRP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java.io.File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java.io.FileNotFoundException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java.io.PrintWriter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java.util.Locale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sk-SK" b="1" dirty="0">
                <a:solidFill>
                  <a:srgbClr val="7F0055"/>
                </a:solidFill>
                <a:latin typeface="Consolas" panose="020B0609020204030204" pitchFamily="49" charset="0"/>
              </a:rPr>
              <a:t>import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nsolas" panose="020B0609020204030204" pitchFamily="49" charset="0"/>
              </a:rPr>
              <a:t>java.util.Scanner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83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Balíčky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400" dirty="0"/>
              <a:t>V každom importe môže byť iba jedna hviezdička na konci</a:t>
            </a:r>
          </a:p>
          <a:p>
            <a:pPr lvl="0"/>
            <a:r>
              <a:rPr lang="sk-SK" sz="2400" dirty="0"/>
              <a:t>Hviezdička neimportuje </a:t>
            </a:r>
            <a:r>
              <a:rPr lang="sk-SK" sz="2400" dirty="0" err="1"/>
              <a:t>podbalíky</a:t>
            </a:r>
            <a:endParaRPr lang="sk-SK" sz="2400" dirty="0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b="1" dirty="0">
              <a:solidFill>
                <a:srgbClr val="800080"/>
              </a:solidFill>
              <a:latin typeface="Courier New" pitchFamily="49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  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import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sk.upjs.paz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.*;</a:t>
            </a: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dirty="0"/>
          </a:p>
          <a:p>
            <a:pPr lvl="0"/>
            <a:r>
              <a:rPr lang="sk-SK" sz="2400" dirty="0"/>
              <a:t>Nevieme ani použiť:</a:t>
            </a:r>
          </a:p>
          <a:p>
            <a:pPr lvl="0">
              <a:buNone/>
            </a:pPr>
            <a:endParaRPr lang="sk-SK" sz="1100" dirty="0"/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import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sk.upjs.paz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.*.*;</a:t>
            </a: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400" dirty="0"/>
              <a:t>Netreba importovať:</a:t>
            </a:r>
          </a:p>
          <a:p>
            <a:pPr lvl="1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/>
              <a:t>triedy v rovnakom balíčku</a:t>
            </a:r>
          </a:p>
          <a:p>
            <a:pPr lvl="1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sz="2000" dirty="0"/>
              <a:t>triedy z balíčka </a:t>
            </a:r>
            <a:r>
              <a:rPr lang="sk-SK" sz="2000" dirty="0" err="1">
                <a:latin typeface="Consolas" panose="020B0609020204030204" pitchFamily="49" charset="0"/>
              </a:rPr>
              <a:t>java.lang</a:t>
            </a:r>
            <a:endParaRPr lang="sk-SK" sz="2000" dirty="0">
              <a:latin typeface="Consolas" panose="020B0609020204030204" pitchFamily="49" charset="0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k-SK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0">
              <a:buNone/>
            </a:pPr>
            <a:endParaRPr lang="sk-SK" sz="2400" dirty="0"/>
          </a:p>
          <a:p>
            <a:pPr lvl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656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 txBox="1">
            <a:spLocks noGrp="1"/>
          </p:cNvSpPr>
          <p:nvPr>
            <p:ph idx="1"/>
          </p:nvPr>
        </p:nvSpPr>
        <p:spPr/>
        <p:txBody>
          <a:bodyPr wrap="square" anchor="t" anchorCtr="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697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59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48"/>
              </a:spcBef>
              <a:spcAft>
                <a:spcPts val="448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66"/>
                </a:solidFill>
                <a:latin typeface="Trebuchet MS" pitchFamily="34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endParaRPr lang="en-US" sz="4000" b="1" dirty="0"/>
          </a:p>
          <a:p>
            <a:pPr lvl="0" algn="ctr">
              <a:spcBef>
                <a:spcPts val="998"/>
              </a:spcBef>
              <a:spcAft>
                <a:spcPts val="998"/>
              </a:spcAft>
              <a:buNone/>
            </a:pPr>
            <a:r>
              <a:rPr lang="sk-SK" sz="4000" b="1" dirty="0">
                <a:solidFill>
                  <a:srgbClr val="FF0000"/>
                </a:solidFill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46680" y="4433760"/>
            <a:ext cx="1380959" cy="161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 sz="4000" dirty="0"/>
              <a:t>Práca s textovými súbormi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Práca s </a:t>
            </a:r>
            <a:r>
              <a:rPr lang="sk-SK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obsahom</a:t>
            </a:r>
            <a:r>
              <a:rPr lang="en-US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nielen</a:t>
            </a:r>
            <a:r>
              <a:rPr lang="en-US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)</a:t>
            </a:r>
            <a:r>
              <a:rPr lang="sk-SK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 súborov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sa vždy skladá z 3 krokov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:</a:t>
            </a:r>
          </a:p>
          <a:p>
            <a:pPr lvl="1"/>
            <a:r>
              <a:rPr lang="sk-SK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otvorenie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súboru, ktoré sa udeje pri vzniku nejakého </a:t>
            </a:r>
            <a:r>
              <a:rPr lang="sk-SK" dirty="0" err="1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čítača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alebo zapisovača</a:t>
            </a:r>
            <a:endParaRPr lang="en-US" dirty="0">
              <a:solidFill>
                <a:schemeClr val="tx1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pPr lvl="1"/>
            <a:r>
              <a:rPr lang="sk-SK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práca s obsahom 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súboru</a:t>
            </a:r>
            <a:r>
              <a:rPr lang="en-US" dirty="0">
                <a:latin typeface="Trebuchet MS" pitchFamily="34"/>
                <a:ea typeface="DejaVu Sans" pitchFamily="2"/>
                <a:cs typeface="DejaVu Sans" pitchFamily="2"/>
              </a:rPr>
              <a:t> (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teda čítanie alebo zapisovanie</a:t>
            </a:r>
            <a:r>
              <a:rPr lang="en-US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)</a:t>
            </a:r>
          </a:p>
          <a:p>
            <a:pPr lvl="1"/>
            <a:r>
              <a:rPr lang="sk-SK" b="1" dirty="0">
                <a:solidFill>
                  <a:srgbClr val="FF0000"/>
                </a:solidFill>
                <a:latin typeface="Trebuchet MS" pitchFamily="34"/>
                <a:ea typeface="DejaVu Sans" pitchFamily="2"/>
                <a:cs typeface="DejaVu Sans" pitchFamily="2"/>
              </a:rPr>
              <a:t>zatvorenie</a:t>
            </a:r>
            <a:r>
              <a:rPr lang="sk-SK" dirty="0">
                <a:solidFill>
                  <a:schemeClr val="tx1"/>
                </a:solidFill>
                <a:latin typeface="Trebuchet MS" pitchFamily="34"/>
                <a:ea typeface="DejaVu Sans" pitchFamily="2"/>
                <a:cs typeface="DejaVu Sans" pitchFamily="2"/>
              </a:rPr>
              <a:t> súboru</a:t>
            </a:r>
          </a:p>
          <a:p>
            <a:pPr marL="985680" lvl="0" indent="-360359" hangingPunct="1">
              <a:spcBef>
                <a:spcPts val="598"/>
              </a:spcBef>
              <a:spcAft>
                <a:spcPts val="598"/>
              </a:spcAft>
              <a:buNone/>
              <a:tabLst>
                <a:tab pos="985680" algn="l"/>
                <a:tab pos="1434599" algn="l"/>
                <a:tab pos="1883879" algn="l"/>
                <a:tab pos="2333160" algn="l"/>
                <a:tab pos="2782440" algn="l"/>
                <a:tab pos="3231720" algn="l"/>
                <a:tab pos="3681000" algn="l"/>
                <a:tab pos="4130280" algn="l"/>
                <a:tab pos="4579560" algn="l"/>
                <a:tab pos="5028839" algn="l"/>
                <a:tab pos="5478120" algn="l"/>
                <a:tab pos="5927399" algn="l"/>
                <a:tab pos="6376680" algn="l"/>
                <a:tab pos="6825960" algn="l"/>
                <a:tab pos="7275240" algn="l"/>
                <a:tab pos="7724520" algn="l"/>
                <a:tab pos="8173800" algn="l"/>
                <a:tab pos="8623080" algn="l"/>
                <a:tab pos="9072359" algn="l"/>
                <a:tab pos="9521640" algn="l"/>
                <a:tab pos="9970920" algn="l"/>
              </a:tabLst>
            </a:pPr>
            <a:endParaRPr lang="sk-SK" sz="2400" dirty="0">
              <a:solidFill>
                <a:srgbClr val="000066"/>
              </a:solidFill>
              <a:latin typeface="Trebuchet MS" pitchFamily="34"/>
              <a:ea typeface="DejaVu Sans" pitchFamily="2"/>
              <a:cs typeface="DejaVu Sans" pitchFamily="2"/>
            </a:endParaRPr>
          </a:p>
          <a:p>
            <a:endParaRPr lang="sk-SK" dirty="0"/>
          </a:p>
        </p:txBody>
      </p:sp>
      <p:sp>
        <p:nvSpPr>
          <p:cNvPr id="5" name="Rovná spojnica 4">
            <a:extLst>
              <a:ext uri="{FF2B5EF4-FFF2-40B4-BE49-F238E27FC236}">
                <a16:creationId xmlns:a16="http://schemas.microsoft.com/office/drawing/2014/main" id="{79F7D42E-9241-4E61-9BDF-E7183412B48A}"/>
              </a:ext>
            </a:extLst>
          </p:cNvPr>
          <p:cNvSpPr/>
          <p:nvPr/>
        </p:nvSpPr>
        <p:spPr>
          <a:xfrm flipH="1" flipV="1">
            <a:off x="4009937" y="5008228"/>
            <a:ext cx="2549399" cy="1428915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338D752A-9EE5-4CA3-B3FD-09FA075A214D}"/>
              </a:ext>
            </a:extLst>
          </p:cNvPr>
          <p:cNvSpPr/>
          <p:nvPr/>
        </p:nvSpPr>
        <p:spPr>
          <a:xfrm>
            <a:off x="5657851" y="5945103"/>
            <a:ext cx="2914650" cy="7274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Čo sme otvorili, musíme 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VŽDY</a:t>
            </a:r>
            <a:r>
              <a:rPr lang="sk-SK" dirty="0">
                <a:latin typeface="+mj-lt"/>
              </a:rPr>
              <a:t> zatvoriť.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13464-ED6F-4899-821B-2B8B5871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Zápis do textového súboru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6BA8FA-9E3E-46A0-8F3E-E73700A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8" y="1162638"/>
            <a:ext cx="8574505" cy="5300326"/>
          </a:xfrm>
        </p:spPr>
        <p:txBody>
          <a:bodyPr/>
          <a:lstStyle/>
          <a:p>
            <a:r>
              <a:rPr lang="sk-SK" dirty="0"/>
              <a:t>Kto</a:t>
            </a:r>
            <a:r>
              <a:rPr lang="en-US" dirty="0"/>
              <a:t>?</a:t>
            </a:r>
            <a:r>
              <a:rPr lang="sk-SK" dirty="0"/>
              <a:t> </a:t>
            </a:r>
            <a:endParaRPr lang="en-US" dirty="0"/>
          </a:p>
          <a:p>
            <a:pPr lvl="1"/>
            <a:r>
              <a:rPr lang="en-US" dirty="0"/>
              <a:t>o</a:t>
            </a:r>
            <a:r>
              <a:rPr lang="sk-SK" dirty="0" err="1"/>
              <a:t>bjekty</a:t>
            </a:r>
            <a:r>
              <a:rPr lang="sk-SK" dirty="0"/>
              <a:t> triedy </a:t>
            </a:r>
            <a:r>
              <a:rPr lang="sk-SK" dirty="0" err="1">
                <a:latin typeface="Consolas" panose="020B0609020204030204" pitchFamily="49" charset="0"/>
              </a:rPr>
              <a:t>PrintWriter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/>
              <a:t>Ako</a:t>
            </a:r>
            <a:r>
              <a:rPr lang="en-US" dirty="0"/>
              <a:t> ho </a:t>
            </a:r>
            <a:r>
              <a:rPr lang="en-US" dirty="0" err="1"/>
              <a:t>vytvori</a:t>
            </a:r>
            <a:r>
              <a:rPr lang="sk-SK" dirty="0"/>
              <a:t>ť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en-US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sk-SK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  <a:endParaRPr lang="sk-SK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lvl="2"/>
            <a:r>
              <a:rPr lang="sk-SK" dirty="0">
                <a:latin typeface="+mj-lt"/>
              </a:rPr>
              <a:t>ak súbor neexistuje, vytvorí sa</a:t>
            </a:r>
          </a:p>
          <a:p>
            <a:pPr lvl="2"/>
            <a:r>
              <a:rPr lang="sk-SK" dirty="0">
                <a:latin typeface="+mj-lt"/>
              </a:rPr>
              <a:t>ak súbor existuje, jeho obsah sa zmaže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písať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cez metódy </a:t>
            </a:r>
            <a:r>
              <a:rPr lang="sk-SK" dirty="0" err="1">
                <a:latin typeface="Consolas" panose="020B0609020204030204" pitchFamily="49" charset="0"/>
              </a:rPr>
              <a:t>println</a:t>
            </a:r>
            <a:r>
              <a:rPr lang="sk-SK" dirty="0"/>
              <a:t> a </a:t>
            </a:r>
            <a:r>
              <a:rPr lang="sk-SK" dirty="0" err="1">
                <a:latin typeface="Consolas" panose="020B0609020204030204" pitchFamily="49" charset="0"/>
              </a:rPr>
              <a:t>print</a:t>
            </a:r>
            <a:r>
              <a:rPr lang="sk-SK" dirty="0"/>
              <a:t> – presne ako ich má </a:t>
            </a:r>
            <a:r>
              <a:rPr lang="sk-SK" dirty="0" err="1">
                <a:latin typeface="Consolas" panose="020B0609020204030204" pitchFamily="49" charset="0"/>
              </a:rPr>
              <a:t>System.out</a:t>
            </a:r>
            <a:endParaRPr lang="sk-SK" dirty="0">
              <a:latin typeface="Consolas" panose="020B0609020204030204" pitchFamily="49" charset="0"/>
            </a:endParaRP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zatvoriť súbor otvorený na zapisovanie</a:t>
            </a:r>
            <a:r>
              <a:rPr lang="en-US" dirty="0"/>
              <a:t>?</a:t>
            </a:r>
            <a:r>
              <a:rPr lang="sk-SK" dirty="0"/>
              <a:t> </a:t>
            </a:r>
          </a:p>
          <a:p>
            <a:pPr lvl="1"/>
            <a:r>
              <a:rPr lang="sk-SK" dirty="0">
                <a:latin typeface="+mj-lt"/>
              </a:rPr>
              <a:t>metóda </a:t>
            </a:r>
            <a:r>
              <a:rPr lang="sk-SK" dirty="0" err="1">
                <a:latin typeface="Consolas" panose="020B0609020204030204" pitchFamily="49" charset="0"/>
              </a:rPr>
              <a:t>close</a:t>
            </a:r>
            <a:endParaRPr lang="sk-SK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Rovná spojnica 3">
            <a:extLst>
              <a:ext uri="{FF2B5EF4-FFF2-40B4-BE49-F238E27FC236}">
                <a16:creationId xmlns:a16="http://schemas.microsoft.com/office/drawing/2014/main" id="{77701862-C975-4C29-9D80-ECB9EAE470B9}"/>
              </a:ext>
            </a:extLst>
          </p:cNvPr>
          <p:cNvSpPr/>
          <p:nvPr/>
        </p:nvSpPr>
        <p:spPr>
          <a:xfrm flipH="1">
            <a:off x="4791074" y="1618407"/>
            <a:ext cx="1560696" cy="1381967"/>
          </a:xfrm>
          <a:prstGeom prst="line">
            <a:avLst/>
          </a:prstGeom>
          <a:noFill/>
          <a:ln w="7632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F5540698-C8FE-4D23-84F6-68916E7FAF11}"/>
              </a:ext>
            </a:extLst>
          </p:cNvPr>
          <p:cNvSpPr/>
          <p:nvPr/>
        </p:nvSpPr>
        <p:spPr>
          <a:xfrm>
            <a:off x="5956633" y="1373103"/>
            <a:ext cx="2914650" cy="11129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Objekt triedy </a:t>
            </a:r>
            <a:r>
              <a:rPr lang="sk-SK" dirty="0" err="1">
                <a:latin typeface="Consolas" panose="020B0609020204030204" pitchFamily="49" charset="0"/>
              </a:rPr>
              <a:t>File</a:t>
            </a:r>
            <a:r>
              <a:rPr lang="sk-SK" dirty="0">
                <a:latin typeface="+mj-lt"/>
              </a:rPr>
              <a:t> s cestou k súboru, kam zapisujeme.</a:t>
            </a:r>
          </a:p>
        </p:txBody>
      </p:sp>
    </p:spTree>
    <p:extLst>
      <p:ext uri="{BB962C8B-B14F-4D97-AF65-F5344CB8AC3E}">
        <p14:creationId xmlns:p14="http://schemas.microsoft.com/office/powerpoint/2010/main" val="26980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338943" y="287672"/>
            <a:ext cx="7661679" cy="530225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Schéma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s </a:t>
            </a:r>
            <a:r>
              <a:rPr lang="en-US" dirty="0" err="1">
                <a:latin typeface="Consolas" panose="020B0609020204030204" pitchFamily="49" charset="0"/>
              </a:rPr>
              <a:t>PrintWriter</a:t>
            </a:r>
            <a:r>
              <a:rPr lang="en-US" dirty="0" err="1"/>
              <a:t>-om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"C:\\adresare\\subor.txt"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pw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null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pw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píšeme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do pw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FileNotFoundException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System.</a:t>
            </a:r>
            <a:r>
              <a:rPr lang="sk-SK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err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Súbor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+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subor.getName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 +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som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nenašiel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finally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if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(pw !=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null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			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pw.close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338943" y="287672"/>
            <a:ext cx="7661679" cy="530225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err="1"/>
              <a:t>Schéma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s </a:t>
            </a:r>
            <a:r>
              <a:rPr lang="en-US" dirty="0" err="1">
                <a:latin typeface="Consolas" panose="020B0609020204030204" pitchFamily="49" charset="0"/>
              </a:rPr>
              <a:t>PrintWriter</a:t>
            </a:r>
            <a:r>
              <a:rPr lang="en-US" dirty="0" err="1"/>
              <a:t>-om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File(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"C:\\adresare\\subor.txt"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try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pw =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PrintWriter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// </a:t>
            </a:r>
            <a:r>
              <a:rPr lang="en-US" sz="24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píšeme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do pw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2400" dirty="0">
              <a:solidFill>
                <a:srgbClr val="000000"/>
              </a:solidFill>
              <a:latin typeface="Consolas" panose="020B0609020204030204" pitchFamily="49" charset="0"/>
              <a:ea typeface="DejaVu Sans" pitchFamily="2"/>
              <a:cs typeface="DejaVu Sans" pitchFamily="2"/>
            </a:endParaRP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 </a:t>
            </a:r>
            <a:r>
              <a:rPr lang="en-US" sz="2400" b="1" dirty="0">
                <a:solidFill>
                  <a:srgbClr val="80008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catch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FileNotFoundException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e) {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System.</a:t>
            </a:r>
            <a:r>
              <a:rPr lang="sk-SK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err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.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println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Súbor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+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subor.getName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() +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som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nenašiel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);</a:t>
            </a:r>
          </a:p>
          <a:p>
            <a:pPr marL="0" lvl="0" indent="0" hangingPunct="1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DejaVu Sans" pitchFamily="2"/>
                <a:cs typeface="DejaVu Sans" pitchFamily="2"/>
              </a:rPr>
              <a:t>}</a:t>
            </a:r>
            <a:endParaRPr lang="sk-SK" sz="2400" dirty="0">
              <a:latin typeface="Consolas" panose="020B0609020204030204" pitchFamily="49" charset="0"/>
            </a:endParaRPr>
          </a:p>
        </p:txBody>
      </p:sp>
      <p:sp>
        <p:nvSpPr>
          <p:cNvPr id="5" name="Voľná forma 4">
            <a:extLst>
              <a:ext uri="{FF2B5EF4-FFF2-40B4-BE49-F238E27FC236}">
                <a16:creationId xmlns:a16="http://schemas.microsoft.com/office/drawing/2014/main" id="{2D090B9E-DBE8-124F-B15C-13D1D8D2CE32}"/>
              </a:ext>
            </a:extLst>
          </p:cNvPr>
          <p:cNvSpPr/>
          <p:nvPr/>
        </p:nvSpPr>
        <p:spPr>
          <a:xfrm>
            <a:off x="6406378" y="2440427"/>
            <a:ext cx="2464905" cy="5148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k-SK" dirty="0">
                <a:latin typeface="+mj-lt"/>
              </a:rPr>
              <a:t>Od Javy verzie 7</a:t>
            </a:r>
          </a:p>
        </p:txBody>
      </p:sp>
      <p:sp>
        <p:nvSpPr>
          <p:cNvPr id="6" name="Voľná forma 4">
            <a:extLst>
              <a:ext uri="{FF2B5EF4-FFF2-40B4-BE49-F238E27FC236}">
                <a16:creationId xmlns:a16="http://schemas.microsoft.com/office/drawing/2014/main" id="{DB65C594-CE0D-8947-AA8D-85EC3A94172F}"/>
              </a:ext>
            </a:extLst>
          </p:cNvPr>
          <p:cNvSpPr/>
          <p:nvPr/>
        </p:nvSpPr>
        <p:spPr>
          <a:xfrm>
            <a:off x="1442170" y="5581062"/>
            <a:ext cx="6657223" cy="418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marL="0" marR="0" lvl="0" indent="0" algn="ctr" hangingPunct="1">
              <a:lnSpc>
                <a:spcPct val="100000"/>
              </a:lnSpc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dirty="0" err="1">
                <a:latin typeface="+mj-lt"/>
              </a:rPr>
              <a:t>Zatvorenie</a:t>
            </a:r>
            <a:r>
              <a:rPr lang="sk-SK" dirty="0">
                <a:latin typeface="+mj-lt"/>
              </a:rPr>
              <a:t> sa </a:t>
            </a:r>
            <a:r>
              <a:rPr lang="en-US" dirty="0" err="1">
                <a:latin typeface="+mj-lt"/>
              </a:rPr>
              <a:t>zrealizuje</a:t>
            </a:r>
            <a:r>
              <a:rPr lang="sk-SK" dirty="0">
                <a:latin typeface="+mj-lt"/>
              </a:rPr>
              <a:t> automaticky</a:t>
            </a:r>
          </a:p>
        </p:txBody>
      </p:sp>
    </p:spTree>
    <p:extLst>
      <p:ext uri="{BB962C8B-B14F-4D97-AF65-F5344CB8AC3E}">
        <p14:creationId xmlns:p14="http://schemas.microsoft.com/office/powerpoint/2010/main" val="28836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4868</TotalTime>
  <Words>5114</Words>
  <Application>Microsoft Office PowerPoint</Application>
  <PresentationFormat>Prezentácia na obrazovke (4:3)</PresentationFormat>
  <Paragraphs>952</Paragraphs>
  <Slides>57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57</vt:i4>
      </vt:variant>
    </vt:vector>
  </HeadingPairs>
  <TitlesOfParts>
    <vt:vector size="58" baseType="lpstr">
      <vt:lpstr>Identity_Lifecycle_Management</vt:lpstr>
      <vt:lpstr>8. prednáška (15.11.2021)</vt:lpstr>
      <vt:lpstr>Už vieme...</vt:lpstr>
      <vt:lpstr>Odchytávame výnimky (1)</vt:lpstr>
      <vt:lpstr>Odchytávame výnimky (2)</vt:lpstr>
      <vt:lpstr>Trieda File</vt:lpstr>
      <vt:lpstr>Práca s textovými súbormi</vt:lpstr>
      <vt:lpstr>Zápis do textového súboru</vt:lpstr>
      <vt:lpstr>Schéma práce s PrintWriter-om</vt:lpstr>
      <vt:lpstr>Schéma práce s PrintWriter-om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Zapisujeme do súboru</vt:lpstr>
      <vt:lpstr>Čítanie z textového súboru</vt:lpstr>
      <vt:lpstr>Schéma práce so Scanner-om</vt:lpstr>
      <vt:lpstr>Schéma práce so Scanner-om</vt:lpstr>
      <vt:lpstr>Svet očami Scanner-u</vt:lpstr>
      <vt:lpstr>Oddeľovače a tokeny</vt:lpstr>
      <vt:lpstr>Scanner</vt:lpstr>
      <vt:lpstr>VisualScanner vs. Maven</vt:lpstr>
      <vt:lpstr>Scanner a jeho filozofia</vt:lpstr>
      <vt:lpstr> hasNext... a next...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</vt:lpstr>
      <vt:lpstr>Čítame zo súboru so zdrojmi</vt:lpstr>
      <vt:lpstr>Delimiter - oddeľovač</vt:lpstr>
      <vt:lpstr>Scanner dokáže aj...</vt:lpstr>
      <vt:lpstr>System.[in|out|err]</vt:lpstr>
      <vt:lpstr>Zapisujeme a čítame double</vt:lpstr>
      <vt:lpstr>try so zdrojmi</vt:lpstr>
      <vt:lpstr>Balíčky</vt:lpstr>
      <vt:lpstr>Konflikty v názvoch tried</vt:lpstr>
      <vt:lpstr>Konflikty v názvoch tried</vt:lpstr>
      <vt:lpstr>Riešenie konfliktov</vt:lpstr>
      <vt:lpstr>Riešenie konfliktov</vt:lpstr>
      <vt:lpstr>Čo je balíček (package)</vt:lpstr>
      <vt:lpstr>Čo je balíček (package)</vt:lpstr>
      <vt:lpstr>Import</vt:lpstr>
      <vt:lpstr>Import</vt:lpstr>
      <vt:lpstr>Balíčky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Mgr. Miroslav Opiela</cp:lastModifiedBy>
  <cp:revision>217</cp:revision>
  <dcterms:created xsi:type="dcterms:W3CDTF">2007-01-29T19:11:06Z</dcterms:created>
  <dcterms:modified xsi:type="dcterms:W3CDTF">2021-10-20T09:31:31Z</dcterms:modified>
</cp:coreProperties>
</file>