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5"/>
  </p:notesMasterIdLst>
  <p:handoutMasterIdLst>
    <p:handoutMasterId r:id="rId56"/>
  </p:handoutMasterIdLst>
  <p:sldIdLst>
    <p:sldId id="352" r:id="rId2"/>
    <p:sldId id="421" r:id="rId3"/>
    <p:sldId id="356" r:id="rId4"/>
    <p:sldId id="422" r:id="rId5"/>
    <p:sldId id="353" r:id="rId6"/>
    <p:sldId id="423" r:id="rId7"/>
    <p:sldId id="357" r:id="rId8"/>
    <p:sldId id="358" r:id="rId9"/>
    <p:sldId id="465" r:id="rId10"/>
    <p:sldId id="359" r:id="rId11"/>
    <p:sldId id="424" r:id="rId12"/>
    <p:sldId id="360" r:id="rId13"/>
    <p:sldId id="361" r:id="rId14"/>
    <p:sldId id="362" r:id="rId15"/>
    <p:sldId id="363" r:id="rId16"/>
    <p:sldId id="364" r:id="rId17"/>
    <p:sldId id="393" r:id="rId18"/>
    <p:sldId id="394" r:id="rId19"/>
    <p:sldId id="367" r:id="rId20"/>
    <p:sldId id="368" r:id="rId21"/>
    <p:sldId id="369" r:id="rId22"/>
    <p:sldId id="425" r:id="rId23"/>
    <p:sldId id="371" r:id="rId24"/>
    <p:sldId id="372" r:id="rId25"/>
    <p:sldId id="373" r:id="rId26"/>
    <p:sldId id="395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426" r:id="rId38"/>
    <p:sldId id="427" r:id="rId39"/>
    <p:sldId id="428" r:id="rId40"/>
    <p:sldId id="386" r:id="rId41"/>
    <p:sldId id="385" r:id="rId42"/>
    <p:sldId id="463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64" r:id="rId53"/>
    <p:sldId id="39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77040B01-A9CB-4D10-AC45-F8EEF09B93B4}">
          <p14:sldIdLst>
            <p14:sldId id="352"/>
            <p14:sldId id="421"/>
            <p14:sldId id="356"/>
            <p14:sldId id="422"/>
            <p14:sldId id="353"/>
            <p14:sldId id="423"/>
            <p14:sldId id="357"/>
            <p14:sldId id="358"/>
            <p14:sldId id="465"/>
            <p14:sldId id="359"/>
            <p14:sldId id="424"/>
            <p14:sldId id="360"/>
            <p14:sldId id="361"/>
            <p14:sldId id="362"/>
            <p14:sldId id="363"/>
            <p14:sldId id="364"/>
            <p14:sldId id="393"/>
            <p14:sldId id="394"/>
            <p14:sldId id="367"/>
            <p14:sldId id="368"/>
            <p14:sldId id="369"/>
            <p14:sldId id="425"/>
            <p14:sldId id="371"/>
            <p14:sldId id="372"/>
            <p14:sldId id="373"/>
            <p14:sldId id="395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426"/>
            <p14:sldId id="427"/>
            <p14:sldId id="428"/>
            <p14:sldId id="386"/>
            <p14:sldId id="385"/>
            <p14:sldId id="463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64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065"/>
    <a:srgbClr val="C2E49C"/>
    <a:srgbClr val="006600"/>
    <a:srgbClr val="FFE781"/>
    <a:srgbClr val="CC9900"/>
    <a:srgbClr val="008000"/>
    <a:srgbClr val="99CCFF"/>
    <a:srgbClr val="FFFFCC"/>
    <a:srgbClr val="A7E2FF"/>
    <a:srgbClr val="2B3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BC0D8-8198-0D87-282A-F072BBB414B1}" v="5" dt="2021-08-27T05:29:12.949"/>
    <p1510:client id="{8A802D29-912E-7445-9DA5-4B5F2112DD55}" v="23" dt="2020-11-02T07:57:29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86749" autoAdjust="0"/>
  </p:normalViewPr>
  <p:slideViewPr>
    <p:cSldViewPr snapToGrid="0">
      <p:cViewPr varScale="1">
        <p:scale>
          <a:sx n="96" d="100"/>
          <a:sy n="96" d="100"/>
        </p:scale>
        <p:origin x="2152" y="160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49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7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3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5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0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6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49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2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2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4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96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33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8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51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84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28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4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73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9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3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0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6E8224"/>
              </a:buClr>
              <a:buSzPct val="12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>
                <a:latin typeface="Lucida Sans"/>
                <a:ea typeface="Verdana"/>
              </a:rPr>
              <a:t>7. </a:t>
            </a:r>
            <a:r>
              <a:rPr lang="en-US" sz="4000" dirty="0" err="1">
                <a:latin typeface="Lucida Sans"/>
                <a:ea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</a:rPr>
              <a:t>áška</a:t>
            </a:r>
            <a:r>
              <a:rPr lang="en-US" sz="4000" dirty="0">
                <a:latin typeface="Lucida Sans"/>
                <a:ea typeface="Verdana"/>
              </a:rPr>
              <a:t> (8.</a:t>
            </a:r>
            <a:r>
              <a:rPr lang="sk-SK" sz="4000" dirty="0">
                <a:latin typeface="Lucida Sans"/>
                <a:ea typeface="Verdana"/>
              </a:rPr>
              <a:t>1</a:t>
            </a:r>
            <a:r>
              <a:rPr lang="en-US" sz="4000" dirty="0">
                <a:latin typeface="Lucida Sans"/>
                <a:ea typeface="Verdana"/>
              </a:rPr>
              <a:t>1.2021)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endParaRPr lang="sk-SK" b="1" dirty="0"/>
          </a:p>
          <a:p>
            <a:pPr lvl="0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en-US" sz="5400" b="1" dirty="0" err="1">
                <a:solidFill>
                  <a:schemeClr val="tx1"/>
                </a:solidFill>
              </a:rPr>
              <a:t>Výnimky</a:t>
            </a:r>
            <a:r>
              <a:rPr lang="en-US" sz="5400" b="1" dirty="0">
                <a:solidFill>
                  <a:schemeClr val="tx1"/>
                </a:solidFill>
              </a:rPr>
              <a:t> I,</a:t>
            </a:r>
            <a:endParaRPr lang="en-US" sz="3200" b="1" dirty="0">
              <a:solidFill>
                <a:schemeClr val="tx1"/>
              </a:solidFill>
            </a:endParaRPr>
          </a:p>
          <a:p>
            <a:pPr lvl="0" algn="ctr">
              <a:spcBef>
                <a:spcPts val="1349"/>
              </a:spcBef>
              <a:spcAft>
                <a:spcPts val="1349"/>
              </a:spcAft>
              <a:buNone/>
            </a:pPr>
            <a:r>
              <a:rPr lang="en-US" sz="5400" b="1" dirty="0" err="1">
                <a:solidFill>
                  <a:schemeClr val="tx1"/>
                </a:solidFill>
              </a:rPr>
              <a:t>adresáre</a:t>
            </a:r>
            <a:r>
              <a:rPr lang="en-US" sz="5400" b="1" dirty="0">
                <a:solidFill>
                  <a:schemeClr val="tx1"/>
                </a:solidFill>
              </a:rPr>
              <a:t> a </a:t>
            </a:r>
            <a:r>
              <a:rPr lang="en-US" sz="5400" b="1" dirty="0" err="1">
                <a:solidFill>
                  <a:schemeClr val="tx1"/>
                </a:solidFill>
              </a:rPr>
              <a:t>súbory</a:t>
            </a:r>
            <a:endParaRPr lang="en-US" sz="5400" b="1" dirty="0">
              <a:solidFill>
                <a:schemeClr val="tx1"/>
              </a:solidFill>
            </a:endParaRPr>
          </a:p>
          <a:p>
            <a:pPr lvl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sk-SK" b="1" dirty="0">
                <a:solidFill>
                  <a:schemeClr val="tx1"/>
                </a:solidFill>
              </a:rPr>
              <a:t>lebo</a:t>
            </a:r>
          </a:p>
          <a:p>
            <a:pPr lvl="0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Pomaly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opúšťame</a:t>
            </a:r>
            <a:endParaRPr lang="en-US" sz="3200" b="1" dirty="0">
              <a:solidFill>
                <a:schemeClr val="tx1"/>
              </a:solidFill>
            </a:endParaRPr>
          </a:p>
          <a:p>
            <a:pPr lvl="0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korytnačky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99279" y="4160880"/>
            <a:ext cx="1004760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9280" y="3959279"/>
            <a:ext cx="2519640" cy="19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79280" y="1440000"/>
            <a:ext cx="4381560" cy="4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nájsť </a:t>
            </a:r>
            <a:r>
              <a:rPr lang="sk-SK" b="1" dirty="0"/>
              <a:t>najväčšie číslo </a:t>
            </a:r>
            <a:r>
              <a:rPr lang="sk-SK" dirty="0"/>
              <a:t>v reťazci medzerami oddelených čísel</a:t>
            </a:r>
          </a:p>
          <a:p>
            <a:pPr lvl="1">
              <a:buNone/>
            </a:pPr>
            <a:endParaRPr lang="en-US" dirty="0"/>
          </a:p>
          <a:p>
            <a:pPr lvl="0"/>
            <a:endParaRPr lang="sk-SK" dirty="0"/>
          </a:p>
          <a:p>
            <a:pPr lvl="0"/>
            <a:r>
              <a:rPr lang="en-US" dirty="0" err="1"/>
              <a:t>Potrebujeme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Rozdeliť</a:t>
            </a:r>
            <a:r>
              <a:rPr lang="en-US" dirty="0"/>
              <a:t> </a:t>
            </a:r>
            <a:r>
              <a:rPr lang="en-US" dirty="0" err="1"/>
              <a:t>vstup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en-US" dirty="0" err="1"/>
              <a:t>slová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en-US" dirty="0" err="1"/>
              <a:t>Každé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en-US" dirty="0" err="1"/>
              <a:t>slovo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parsovať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čísl</a:t>
            </a:r>
            <a:r>
              <a:rPr lang="sk-SK" dirty="0"/>
              <a:t>o</a:t>
            </a:r>
            <a:endParaRPr lang="en-US" dirty="0"/>
          </a:p>
          <a:p>
            <a:endParaRPr lang="sk-SK" dirty="0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Maximum</a:t>
            </a:r>
            <a:r>
              <a:rPr lang="sk-SK" sz="4000" dirty="0"/>
              <a:t> zo </a:t>
            </a:r>
            <a:r>
              <a:rPr lang="sk-SK" sz="4000" dirty="0" err="1"/>
              <a:t>Stringu</a:t>
            </a:r>
            <a:endParaRPr lang="sk-SK" sz="4000" dirty="0"/>
          </a:p>
        </p:txBody>
      </p:sp>
      <p:sp>
        <p:nvSpPr>
          <p:cNvPr id="4" name="BlokTextu 3"/>
          <p:cNvSpPr txBox="1"/>
          <p:nvPr/>
        </p:nvSpPr>
        <p:spPr>
          <a:xfrm>
            <a:off x="2388600" y="2426231"/>
            <a:ext cx="414000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"125 26 1587 11 0 15"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009650" y="5372505"/>
            <a:ext cx="7384905" cy="4602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400" b="0" i="0" u="none" strike="noStrike" baseline="0" dirty="0" err="1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number</a:t>
            </a:r>
            <a:r>
              <a:rPr lang="en-US" sz="24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 = </a:t>
            </a:r>
            <a:r>
              <a:rPr lang="en-US" sz="2400" b="0" i="0" u="none" strike="noStrike" baseline="0" dirty="0" err="1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Integer.parseInt</a:t>
            </a:r>
            <a:r>
              <a:rPr lang="en-US" sz="24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"..."</a:t>
            </a:r>
            <a:r>
              <a:rPr lang="en-US" sz="24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nájsť </a:t>
            </a:r>
            <a:r>
              <a:rPr lang="sk-SK" b="1" dirty="0"/>
              <a:t>najväčšie číslo </a:t>
            </a:r>
            <a:r>
              <a:rPr lang="sk-SK" dirty="0"/>
              <a:t>v reťazci medzerami oddelených čísel</a:t>
            </a:r>
          </a:p>
          <a:p>
            <a:pPr lvl="1">
              <a:buNone/>
            </a:pPr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A </a:t>
            </a:r>
            <a:r>
              <a:rPr lang="sk-SK" dirty="0"/>
              <a:t>čo ak v reťazci nie sú len čísla</a:t>
            </a:r>
            <a:r>
              <a:rPr lang="en-US" dirty="0"/>
              <a:t>?</a:t>
            </a:r>
            <a:endParaRPr lang="sk-SK" dirty="0"/>
          </a:p>
          <a:p>
            <a:pPr marL="0" lvl="0" indent="0">
              <a:buNone/>
            </a:pPr>
            <a:endParaRPr lang="sk-SK" dirty="0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Maximum</a:t>
            </a:r>
            <a:r>
              <a:rPr lang="sk-SK" sz="4000" dirty="0"/>
              <a:t> zo </a:t>
            </a:r>
            <a:r>
              <a:rPr lang="sk-SK" sz="4000" dirty="0" err="1"/>
              <a:t>Stringu</a:t>
            </a:r>
            <a:endParaRPr lang="sk-SK" sz="4000" dirty="0"/>
          </a:p>
        </p:txBody>
      </p:sp>
      <p:sp>
        <p:nvSpPr>
          <p:cNvPr id="4" name="BlokTextu 3"/>
          <p:cNvSpPr txBox="1"/>
          <p:nvPr/>
        </p:nvSpPr>
        <p:spPr>
          <a:xfrm>
            <a:off x="2388600" y="2426231"/>
            <a:ext cx="5269500" cy="5217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"125 26 1587 11 0 15"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8818936-7145-4690-A500-24BFD8210181}"/>
              </a:ext>
            </a:extLst>
          </p:cNvPr>
          <p:cNvSpPr txBox="1"/>
          <p:nvPr/>
        </p:nvSpPr>
        <p:spPr>
          <a:xfrm>
            <a:off x="2169525" y="4503287"/>
            <a:ext cx="5269500" cy="5217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"125 Java 1587 1a1 0 15"</a:t>
            </a:r>
          </a:p>
        </p:txBody>
      </p:sp>
    </p:spTree>
    <p:extLst>
      <p:ext uri="{BB962C8B-B14F-4D97-AF65-F5344CB8AC3E}">
        <p14:creationId xmlns:p14="http://schemas.microsoft.com/office/powerpoint/2010/main" val="32251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stane</a:t>
            </a:r>
            <a:r>
              <a:rPr lang="en-US" dirty="0"/>
              <a:t>, k</a:t>
            </a:r>
            <a:r>
              <a:rPr lang="sk-SK" dirty="0" err="1"/>
              <a:t>eď</a:t>
            </a:r>
            <a:r>
              <a:rPr lang="sk-SK" dirty="0"/>
              <a:t>: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sk-SK" dirty="0"/>
              <a:t>Vyhodená výnimka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NumberFormatException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0"/>
            <a:r>
              <a:rPr lang="sk-SK" dirty="0"/>
              <a:t>Prevencia</a:t>
            </a:r>
            <a:r>
              <a:rPr lang="en-US" dirty="0"/>
              <a:t>? If?</a:t>
            </a:r>
          </a:p>
          <a:p>
            <a:endParaRPr lang="sk-SK" dirty="0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Maximum</a:t>
            </a:r>
            <a:r>
              <a:rPr lang="sk-SK" sz="4000" dirty="0"/>
              <a:t> zo </a:t>
            </a:r>
            <a:r>
              <a:rPr lang="sk-SK" sz="4000" dirty="0" err="1"/>
              <a:t>Stringu</a:t>
            </a:r>
            <a:endParaRPr lang="sk-SK" sz="4000" dirty="0"/>
          </a:p>
        </p:txBody>
      </p:sp>
      <p:sp>
        <p:nvSpPr>
          <p:cNvPr id="4" name="BlokTextu 3"/>
          <p:cNvSpPr txBox="1"/>
          <p:nvPr/>
        </p:nvSpPr>
        <p:spPr>
          <a:xfrm>
            <a:off x="900000" y="2104622"/>
            <a:ext cx="7380000" cy="46021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b="0" i="0" u="none" strike="noStrike" baseline="0" dirty="0" err="1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rPr>
              <a:t>numbe</a:t>
            </a:r>
            <a:r>
              <a:rPr lang="sk-SK" sz="24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r</a:t>
            </a:r>
            <a:r>
              <a:rPr lang="sk-SK" sz="24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=</a:t>
            </a:r>
            <a:r>
              <a:rPr lang="en-US" sz="2400" b="0" i="0" u="none" strike="noStrike" baseline="0" dirty="0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b="0" i="0" u="none" strike="noStrike" baseline="0" dirty="0" err="1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rPr>
              <a:t>Integer.parseInt</a:t>
            </a:r>
            <a:r>
              <a:rPr lang="en-US" sz="2400" b="0" i="0" u="none" strike="noStrike" baseline="0" dirty="0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"Java"</a:t>
            </a:r>
            <a:r>
              <a:rPr lang="en-US" sz="2400" b="0" i="0" u="none" strike="noStrike" baseline="0" dirty="0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900000" y="2824622"/>
            <a:ext cx="7380000" cy="46021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number</a:t>
            </a:r>
            <a:r>
              <a:rPr lang="sk-SK" sz="24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= </a:t>
            </a:r>
            <a:r>
              <a:rPr lang="en-US" sz="24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Integer</a:t>
            </a:r>
            <a:r>
              <a:rPr lang="en-US" sz="2400" b="0" i="0" u="none" strike="noStrike" baseline="0" dirty="0" err="1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rPr>
              <a:t>.parseInt</a:t>
            </a:r>
            <a:r>
              <a:rPr lang="en-US" sz="2400" b="0" i="0" u="none" strike="noStrike" baseline="0" dirty="0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""</a:t>
            </a:r>
            <a:r>
              <a:rPr lang="en-US" sz="2400" b="0" i="0" u="none" strike="noStrike" baseline="0" dirty="0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Odchytávame výnimky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lvl="0"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dirty="0"/>
              <a:t>Výnimky vieme </a:t>
            </a:r>
            <a:r>
              <a:rPr lang="sk-SK" b="1" dirty="0">
                <a:solidFill>
                  <a:srgbClr val="FF0000"/>
                </a:solidFill>
              </a:rPr>
              <a:t>odchytiť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blok príkazov, </a:t>
            </a:r>
            <a:b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</a:b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en-US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kde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m</a:t>
            </a:r>
            <a:r>
              <a:rPr lang="sk-SK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ôžu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vzniknúť výnimky, </a:t>
            </a:r>
            <a:b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</a:b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ktoré si trúfame odchytiť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sk-SK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vysporiadanie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sa s daným </a:t>
            </a:r>
            <a:b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</a:b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typom výnimky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sk-SK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vysporiadanie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sa s daným typom výnimky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842DC4-6220-4151-A7CF-0710C079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9088" y="1343613"/>
            <a:ext cx="3138397" cy="23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4E3FA8-1292-0C4A-AFE6-B858F4278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831775"/>
            <a:ext cx="1749287" cy="1749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Situácia 1</a:t>
            </a:r>
          </a:p>
        </p:txBody>
      </p:sp>
      <p:sp>
        <p:nvSpPr>
          <p:cNvPr id="3" name="Voľná forma 2"/>
          <p:cNvSpPr/>
          <p:nvPr/>
        </p:nvSpPr>
        <p:spPr>
          <a:xfrm>
            <a:off x="290520" y="1498679"/>
            <a:ext cx="8529480" cy="480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príkaz1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b="1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príkaz2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b="1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príkaz3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}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  príkazE1;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  príkazE2;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príkaz4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2200" b="0" i="0" u="none" strike="noStrike" baseline="0" dirty="0">
              <a:ln>
                <a:noFill/>
              </a:ln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5184720" y="1476360"/>
            <a:ext cx="3600360" cy="1941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V prípade normálneho priebehu sa vykonajú:</a:t>
            </a: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 err="1">
                <a:latin typeface="Courier New" pitchFamily="49"/>
                <a:ea typeface="DejaVu Sans" pitchFamily="2"/>
                <a:cs typeface="DejaVu Sans" pitchFamily="2"/>
              </a:rPr>
              <a:t>príkaz1;</a:t>
            </a: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 err="1">
                <a:latin typeface="Courier New" pitchFamily="49"/>
                <a:ea typeface="DejaVu Sans" pitchFamily="2"/>
                <a:cs typeface="DejaVu Sans" pitchFamily="2"/>
              </a:rPr>
              <a:t>príkaz2;</a:t>
            </a: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 err="1">
                <a:latin typeface="Courier New" pitchFamily="49"/>
                <a:ea typeface="DejaVu Sans" pitchFamily="2"/>
                <a:cs typeface="DejaVu Sans" pitchFamily="2"/>
              </a:rPr>
              <a:t>príkaz3;</a:t>
            </a: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 err="1">
                <a:latin typeface="Courier New" pitchFamily="49"/>
                <a:ea typeface="DejaVu Sans" pitchFamily="2"/>
                <a:cs typeface="DejaVu Sans" pitchFamily="2"/>
              </a:rPr>
              <a:t>príkaz4;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Situácia 2</a:t>
            </a:r>
          </a:p>
        </p:txBody>
      </p:sp>
      <p:sp>
        <p:nvSpPr>
          <p:cNvPr id="3" name="Voľná forma 2"/>
          <p:cNvSpPr/>
          <p:nvPr/>
        </p:nvSpPr>
        <p:spPr>
          <a:xfrm>
            <a:off x="328680" y="1525680"/>
            <a:ext cx="8529480" cy="480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príkaz1;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  príkaz2;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  príkaz3;</a:t>
            </a:r>
          </a:p>
          <a:p>
            <a:pPr marL="355320" indent="-355320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}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indent="-355320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 príkazE1;</a:t>
            </a:r>
          </a:p>
          <a:p>
            <a:pPr marL="355320" indent="-355320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indent="-355320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 príkazE2;</a:t>
            </a:r>
          </a:p>
          <a:p>
            <a:pPr marL="355320" indent="-355320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marL="355320" indent="-355320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príkaz4;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2200" b="0" i="0" u="none" strike="noStrike" baseline="0" dirty="0">
              <a:ln>
                <a:noFill/>
              </a:ln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156944" y="1618380"/>
            <a:ext cx="179280" cy="360359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3333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ovná spojnica 4"/>
          <p:cNvSpPr/>
          <p:nvPr/>
        </p:nvSpPr>
        <p:spPr>
          <a:xfrm flipH="1" flipV="1">
            <a:off x="2338200" y="1798560"/>
            <a:ext cx="3423960" cy="65088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5"/>
          <p:cNvSpPr/>
          <p:nvPr/>
        </p:nvSpPr>
        <p:spPr>
          <a:xfrm>
            <a:off x="4341765" y="1682638"/>
            <a:ext cx="3948120" cy="1698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Nech je výnimka akákoľvek, končíme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a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nič viac sa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z met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ódy nevykoná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(v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ýnimka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sa hádže ďalej do metódy, ktorá túto metódu volala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)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Situácia 3</a:t>
            </a:r>
          </a:p>
        </p:txBody>
      </p:sp>
      <p:sp>
        <p:nvSpPr>
          <p:cNvPr id="3" name="Voľná forma 2"/>
          <p:cNvSpPr/>
          <p:nvPr/>
        </p:nvSpPr>
        <p:spPr>
          <a:xfrm>
            <a:off x="290520" y="1498679"/>
            <a:ext cx="8529480" cy="480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príkaz1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príkaz2;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príkaz3;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sk-SK" sz="2200" b="1" dirty="0">
                <a:latin typeface="Courier New" pitchFamily="49"/>
                <a:ea typeface="DejaVu Sans" pitchFamily="2"/>
                <a:cs typeface="DejaVu Sans" pitchFamily="2"/>
              </a:rPr>
              <a:t>TypVýnimky1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e) 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b="1" dirty="0">
                <a:latin typeface="Courier New" pitchFamily="49"/>
                <a:ea typeface="DejaVu Sans" pitchFamily="2"/>
                <a:cs typeface="DejaVu Sans" pitchFamily="2"/>
              </a:rPr>
              <a:t>príkazE1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 príkazE2;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dirty="0">
                <a:latin typeface="Courier New" pitchFamily="49"/>
                <a:ea typeface="DejaVu Sans" pitchFamily="2"/>
                <a:cs typeface="DejaVu Sans" pitchFamily="2"/>
              </a:rPr>
              <a:t>príkaz4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2200" b="0" i="0" u="none" strike="noStrike" baseline="0" dirty="0">
              <a:ln>
                <a:noFill/>
              </a:ln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360359" y="2627280"/>
            <a:ext cx="179280" cy="360359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3333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ovná spojnica 4"/>
          <p:cNvSpPr/>
          <p:nvPr/>
        </p:nvSpPr>
        <p:spPr>
          <a:xfrm flipH="1">
            <a:off x="2518920" y="2448000"/>
            <a:ext cx="3243240" cy="25236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5"/>
          <p:cNvSpPr/>
          <p:nvPr/>
        </p:nvSpPr>
        <p:spPr>
          <a:xfrm>
            <a:off x="4140360" y="1979640"/>
            <a:ext cx="394812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Ak sa vyhodí výnimka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triedy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sk-SK" dirty="0">
                <a:latin typeface="Courier New" pitchFamily="49" charset="0"/>
                <a:ea typeface="DejaVu Sans" pitchFamily="2"/>
                <a:cs typeface="Courier New" pitchFamily="49" charset="0"/>
              </a:rPr>
              <a:t>TypVýnimky1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vykonáme </a:t>
            </a:r>
            <a:r>
              <a:rPr lang="sk-SK" dirty="0">
                <a:latin typeface="Courier New" pitchFamily="49" charset="0"/>
                <a:ea typeface="DejaVu Sans" pitchFamily="2"/>
                <a:cs typeface="Courier New" pitchFamily="49" charset="0"/>
              </a:rPr>
              <a:t>príkazE1 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a </a:t>
            </a:r>
            <a:r>
              <a:rPr lang="sk-SK" dirty="0">
                <a:latin typeface="Courier New" pitchFamily="49" charset="0"/>
                <a:ea typeface="DejaVu Sans" pitchFamily="2"/>
                <a:cs typeface="Courier New" pitchFamily="49" charset="0"/>
              </a:rPr>
              <a:t>príkaz4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Situácia </a:t>
            </a:r>
            <a:r>
              <a:rPr lang="en-US" sz="4000" dirty="0"/>
              <a:t>4</a:t>
            </a:r>
            <a:endParaRPr lang="sk-SK" sz="4000" dirty="0"/>
          </a:p>
        </p:txBody>
      </p:sp>
      <p:sp>
        <p:nvSpPr>
          <p:cNvPr id="3" name="Voľná forma 2"/>
          <p:cNvSpPr/>
          <p:nvPr/>
        </p:nvSpPr>
        <p:spPr>
          <a:xfrm>
            <a:off x="290520" y="1498679"/>
            <a:ext cx="8529480" cy="480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príkaz1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príkaz2;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príkaz3;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 príkazE1;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sk-SK" sz="2200" b="1" dirty="0">
                <a:latin typeface="Courier New" pitchFamily="49"/>
                <a:ea typeface="DejaVu Sans" pitchFamily="2"/>
                <a:cs typeface="DejaVu Sans" pitchFamily="2"/>
              </a:rPr>
              <a:t>TypVýnimky2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e) 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b="1" dirty="0">
                <a:latin typeface="Courier New" pitchFamily="49"/>
                <a:ea typeface="DejaVu Sans" pitchFamily="2"/>
                <a:cs typeface="DejaVu Sans" pitchFamily="2"/>
              </a:rPr>
              <a:t>príkazE2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dirty="0">
                <a:latin typeface="Courier New" pitchFamily="49"/>
                <a:ea typeface="DejaVu Sans" pitchFamily="2"/>
                <a:cs typeface="DejaVu Sans" pitchFamily="2"/>
              </a:rPr>
              <a:t>príkaz4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2200" b="0" i="0" u="none" strike="noStrike" baseline="0" dirty="0">
              <a:ln>
                <a:noFill/>
              </a:ln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360359" y="2627280"/>
            <a:ext cx="179280" cy="360359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3333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ovná spojnica 4"/>
          <p:cNvSpPr/>
          <p:nvPr/>
        </p:nvSpPr>
        <p:spPr>
          <a:xfrm flipH="1">
            <a:off x="2518920" y="2448000"/>
            <a:ext cx="3243240" cy="25236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5"/>
          <p:cNvSpPr/>
          <p:nvPr/>
        </p:nvSpPr>
        <p:spPr>
          <a:xfrm>
            <a:off x="4140360" y="1979640"/>
            <a:ext cx="394812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Ak sa vyhodí výnimka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triedy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sk-SK" dirty="0" err="1">
                <a:latin typeface="Courier New" pitchFamily="49" charset="0"/>
                <a:ea typeface="DejaVu Sans" pitchFamily="2"/>
                <a:cs typeface="Courier New" pitchFamily="49" charset="0"/>
              </a:rPr>
              <a:t>TypVýnimky</a:t>
            </a:r>
            <a:r>
              <a:rPr lang="en-US" dirty="0">
                <a:latin typeface="Courier New" pitchFamily="49" charset="0"/>
                <a:ea typeface="DejaVu Sans" pitchFamily="2"/>
                <a:cs typeface="Courier New" pitchFamily="49" charset="0"/>
              </a:rPr>
              <a:t>2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vykonáme </a:t>
            </a:r>
            <a:r>
              <a:rPr lang="sk-SK" dirty="0" err="1">
                <a:latin typeface="Courier New" pitchFamily="49" charset="0"/>
                <a:ea typeface="DejaVu Sans" pitchFamily="2"/>
                <a:cs typeface="Courier New" pitchFamily="49" charset="0"/>
              </a:rPr>
              <a:t>príkazE</a:t>
            </a:r>
            <a:r>
              <a:rPr lang="en-US" dirty="0">
                <a:latin typeface="Courier New" pitchFamily="49" charset="0"/>
                <a:ea typeface="DejaVu Sans" pitchFamily="2"/>
                <a:cs typeface="Courier New" pitchFamily="49" charset="0"/>
              </a:rPr>
              <a:t>2</a:t>
            </a:r>
            <a:r>
              <a:rPr lang="sk-SK" dirty="0">
                <a:latin typeface="Courier New" pitchFamily="49" charset="0"/>
                <a:ea typeface="DejaVu Sans" pitchFamily="2"/>
                <a:cs typeface="Courier New" pitchFamily="49" charset="0"/>
              </a:rPr>
              <a:t> 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a </a:t>
            </a:r>
            <a:r>
              <a:rPr lang="sk-SK" dirty="0">
                <a:latin typeface="Courier New" pitchFamily="49" charset="0"/>
                <a:ea typeface="DejaVu Sans" pitchFamily="2"/>
                <a:cs typeface="Courier New" pitchFamily="49" charset="0"/>
              </a:rPr>
              <a:t>príkaz4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Situácia </a:t>
            </a:r>
            <a:r>
              <a:rPr lang="en-US" sz="4000" dirty="0"/>
              <a:t>5</a:t>
            </a:r>
            <a:endParaRPr lang="sk-SK" sz="4000" dirty="0"/>
          </a:p>
        </p:txBody>
      </p:sp>
      <p:sp>
        <p:nvSpPr>
          <p:cNvPr id="3" name="Voľná forma 2"/>
          <p:cNvSpPr/>
          <p:nvPr/>
        </p:nvSpPr>
        <p:spPr>
          <a:xfrm>
            <a:off x="290520" y="1498679"/>
            <a:ext cx="8529480" cy="480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príkaz1</a:t>
            </a:r>
            <a:r>
              <a:rPr lang="sk-SK" sz="2200" b="0" i="0" u="none" strike="noStrike" baseline="0" dirty="0">
                <a:ln>
                  <a:noFill/>
                </a:ln>
                <a:latin typeface="Courier New" pitchFamily="49"/>
                <a:ea typeface="DejaVu Sans" pitchFamily="2"/>
                <a:cs typeface="DejaVu Sans" pitchFamily="2"/>
              </a:rPr>
              <a:t>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príkaz2;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príkaz3;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 príkazE1;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sk-SK" sz="22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2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  príkazE2;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200" dirty="0">
                <a:latin typeface="Courier New" pitchFamily="49"/>
                <a:ea typeface="DejaVu Sans" pitchFamily="2"/>
                <a:cs typeface="DejaVu Sans" pitchFamily="2"/>
              </a:rPr>
              <a:t>príkaz4;</a:t>
            </a:r>
          </a:p>
          <a:p>
            <a:pPr marL="355320" marR="0" lvl="0" indent="-355320" algn="l" rtl="0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2200" b="0" i="0" u="none" strike="noStrike" baseline="0" dirty="0">
              <a:ln>
                <a:noFill/>
              </a:ln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360359" y="2627280"/>
            <a:ext cx="179280" cy="360359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3333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ovná spojnica 4"/>
          <p:cNvSpPr/>
          <p:nvPr/>
        </p:nvSpPr>
        <p:spPr>
          <a:xfrm flipH="1">
            <a:off x="2518920" y="2448000"/>
            <a:ext cx="3243240" cy="25236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5"/>
          <p:cNvSpPr/>
          <p:nvPr/>
        </p:nvSpPr>
        <p:spPr>
          <a:xfrm>
            <a:off x="4140360" y="1979640"/>
            <a:ext cx="3948120" cy="14154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Ak sa vyhodí výnimka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inej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triedy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ako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sk-SK" dirty="0">
                <a:latin typeface="Courier New" pitchFamily="49" charset="0"/>
                <a:ea typeface="DejaVu Sans" pitchFamily="2"/>
                <a:cs typeface="Courier New" pitchFamily="49" charset="0"/>
              </a:rPr>
              <a:t>TypVýnimky1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alebo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sk-SK" dirty="0" err="1">
                <a:latin typeface="Courier New" pitchFamily="49" charset="0"/>
                <a:ea typeface="DejaVu Sans" pitchFamily="2"/>
                <a:cs typeface="Courier New" pitchFamily="49" charset="0"/>
              </a:rPr>
              <a:t>TypVýnimky</a:t>
            </a:r>
            <a:r>
              <a:rPr lang="en-US" dirty="0">
                <a:latin typeface="Courier New" pitchFamily="49" charset="0"/>
                <a:ea typeface="DejaVu Sans" pitchFamily="2"/>
                <a:cs typeface="Courier New" pitchFamily="49" charset="0"/>
              </a:rPr>
              <a:t>2</a:t>
            </a:r>
            <a:r>
              <a:rPr lang="sk-SK" dirty="0">
                <a:latin typeface="Courier New" pitchFamily="49" charset="0"/>
                <a:ea typeface="DejaVu Sans" pitchFamily="2"/>
                <a:cs typeface="Courier New" pitchFamily="49" charset="0"/>
              </a:rPr>
              <a:t> </a:t>
            </a:r>
            <a:r>
              <a:rPr lang="sk-SK" dirty="0">
                <a:latin typeface="+mn-lt"/>
                <a:ea typeface="DejaVu Sans" pitchFamily="2"/>
                <a:cs typeface="Courier New" pitchFamily="49" charset="0"/>
              </a:rPr>
              <a:t>končíme</a:t>
            </a:r>
            <a:r>
              <a:rPr lang="en-US" dirty="0">
                <a:latin typeface="+mn-lt"/>
                <a:ea typeface="DejaVu Sans" pitchFamily="2"/>
                <a:cs typeface="Courier New" pitchFamily="49" charset="0"/>
              </a:rPr>
              <a:t> a v</a:t>
            </a:r>
            <a:r>
              <a:rPr lang="sk-SK" dirty="0" err="1">
                <a:latin typeface="+mn-lt"/>
                <a:ea typeface="DejaVu Sans" pitchFamily="2"/>
                <a:cs typeface="Courier New" pitchFamily="49" charset="0"/>
              </a:rPr>
              <a:t>ýnimka</a:t>
            </a:r>
            <a:r>
              <a:rPr lang="sk-SK" dirty="0">
                <a:latin typeface="+mn-lt"/>
                <a:ea typeface="DejaVu Sans" pitchFamily="2"/>
                <a:cs typeface="Courier New" pitchFamily="49" charset="0"/>
              </a:rPr>
              <a:t> sa hádže ďalej</a:t>
            </a:r>
            <a:endParaRPr lang="sk-SK" dirty="0">
              <a:latin typeface="Courier New" pitchFamily="49" charset="0"/>
              <a:ea typeface="DejaVu Sans" pitchFamily="2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Blok finally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2000" dirty="0"/>
              <a:t> </a:t>
            </a: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/>
              <a:t>príkazy, ktoré sa vykonajú </a:t>
            </a:r>
            <a:r>
              <a:rPr lang="sk-SK" b="1" dirty="0">
                <a:solidFill>
                  <a:srgbClr val="FF0000"/>
                </a:solidFill>
              </a:rPr>
              <a:t>vždy</a:t>
            </a:r>
            <a:r>
              <a:rPr lang="sk-SK" sz="2000" dirty="0"/>
              <a:t>, ak už program vošiel do bloku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000" dirty="0"/>
              <a:t> - bez ohľadu na to, či v bloku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000" dirty="0"/>
              <a:t> výnimka nastala alebo nenastala, bez ohľadu na to, či sme ju odchytili alebo nie.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// príkazy, ktoré sa vykonajú bez ohľadu na to, čo sa stalo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endParaRPr lang="sk-SK" sz="20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FE84885-FCF9-43B9-9D44-BD978AA92618}"/>
              </a:ext>
            </a:extLst>
          </p:cNvPr>
          <p:cNvSpPr txBox="1"/>
          <p:nvPr/>
        </p:nvSpPr>
        <p:spPr>
          <a:xfrm>
            <a:off x="5405728" y="3448050"/>
            <a:ext cx="26340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800" b="1" dirty="0">
                <a:solidFill>
                  <a:srgbClr val="FF0000"/>
                </a:solidFill>
                <a:latin typeface="+mj-lt"/>
              </a:rPr>
              <a:t>vždy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666D8-745F-4101-BF27-792AEE53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Ľahký štart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74F019-CD7D-43F9-883D-D24AE5723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Metód </a:t>
            </a:r>
            <a:r>
              <a:rPr lang="sk-SK" dirty="0" err="1">
                <a:latin typeface="Consolas" panose="020B0609020204030204" pitchFamily="49" charset="0"/>
              </a:rPr>
              <a:t>prefixSum</a:t>
            </a:r>
            <a:r>
              <a:rPr lang="sk-SK" dirty="0"/>
              <a:t>, ktorá vráti súčet prvých </a:t>
            </a:r>
            <a:r>
              <a:rPr lang="sk-SK" dirty="0">
                <a:latin typeface="Consolas" panose="020B0609020204030204" pitchFamily="49" charset="0"/>
              </a:rPr>
              <a:t>k</a:t>
            </a:r>
            <a:r>
              <a:rPr lang="sk-SK" dirty="0"/>
              <a:t> prvkov v poli. </a:t>
            </a:r>
          </a:p>
          <a:p>
            <a:pPr marL="0" indent="0">
              <a:buNone/>
            </a:pPr>
            <a:endParaRPr lang="sk-SK" sz="24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prefixSum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sk-SK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nn-NO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2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sz="2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nn-NO" sz="2400" dirty="0">
                <a:solidFill>
                  <a:srgbClr val="6A3E3E"/>
                </a:solidFill>
                <a:latin typeface="Consolas" panose="020B0609020204030204" pitchFamily="49" charset="0"/>
              </a:rPr>
              <a:t>k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sz="2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6A3E3E"/>
                </a:solidFill>
                <a:latin typeface="Consolas" panose="020B0609020204030204" pitchFamily="49" charset="0"/>
              </a:rPr>
              <a:t>		</a:t>
            </a:r>
            <a:r>
              <a:rPr lang="sk-SK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sk-SK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sk-SK" sz="2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sk-SK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sz="2400" dirty="0"/>
          </a:p>
        </p:txBody>
      </p:sp>
      <p:sp>
        <p:nvSpPr>
          <p:cNvPr id="4" name="Voľná forma 4">
            <a:extLst>
              <a:ext uri="{FF2B5EF4-FFF2-40B4-BE49-F238E27FC236}">
                <a16:creationId xmlns:a16="http://schemas.microsoft.com/office/drawing/2014/main" id="{D85A4A6A-A4A9-4065-AF7B-0EC67100B314}"/>
              </a:ext>
            </a:extLst>
          </p:cNvPr>
          <p:cNvSpPr/>
          <p:nvPr/>
        </p:nvSpPr>
        <p:spPr>
          <a:xfrm>
            <a:off x="6243127" y="5618295"/>
            <a:ext cx="2338898" cy="7494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Vyskúšajme rôzne </a:t>
            </a:r>
            <a:r>
              <a:rPr lang="en-US" dirty="0">
                <a:latin typeface="+mj-lt"/>
              </a:rPr>
              <a:t>(z</a:t>
            </a:r>
            <a:r>
              <a:rPr lang="sk-SK" dirty="0" err="1">
                <a:latin typeface="+mj-lt"/>
              </a:rPr>
              <a:t>ákerné</a:t>
            </a:r>
            <a:r>
              <a:rPr lang="en-US" dirty="0">
                <a:latin typeface="+mj-lt"/>
              </a:rPr>
              <a:t>?) </a:t>
            </a:r>
            <a:r>
              <a:rPr lang="sk-SK" dirty="0">
                <a:latin typeface="+mj-lt"/>
              </a:rPr>
              <a:t>vstupy</a:t>
            </a:r>
          </a:p>
        </p:txBody>
      </p:sp>
    </p:spTree>
    <p:extLst>
      <p:ext uri="{BB962C8B-B14F-4D97-AF65-F5344CB8AC3E}">
        <p14:creationId xmlns:p14="http://schemas.microsoft.com/office/powerpoint/2010/main" val="30298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Prečo </a:t>
            </a:r>
            <a:r>
              <a:rPr lang="sk-SK" sz="4000" dirty="0" err="1"/>
              <a:t>finally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lvl="0"/>
            <a:r>
              <a:rPr lang="sk-SK" b="1" dirty="0">
                <a:solidFill>
                  <a:srgbClr val="800080"/>
                </a:solidFill>
                <a:latin typeface="Consolas" panose="020B0609020204030204" pitchFamily="49" charset="0"/>
              </a:rPr>
              <a:t>f</a:t>
            </a:r>
            <a:r>
              <a:rPr lang="en-US" b="1" dirty="0" err="1">
                <a:solidFill>
                  <a:srgbClr val="800080"/>
                </a:solidFill>
                <a:latin typeface="Consolas" panose="020B0609020204030204" pitchFamily="49" charset="0"/>
              </a:rPr>
              <a:t>inally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 err="1"/>
              <a:t>žíva</a:t>
            </a:r>
            <a:r>
              <a:rPr lang="sk-SK" dirty="0"/>
              <a:t> na „upratanie“ – či už veci dopadli dobre, alebo nie.</a:t>
            </a:r>
          </a:p>
          <a:p>
            <a:pPr lvl="0"/>
            <a:endParaRPr lang="sk-SK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>
              <a:buNone/>
            </a:pPr>
            <a:endParaRPr lang="sk-SK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>
              <a:buNone/>
            </a:pPr>
            <a:endParaRPr lang="sk-SK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lvl="0"/>
            <a:r>
              <a:rPr lang="sk-SK" dirty="0"/>
              <a:t>Typické použitie bloku </a:t>
            </a:r>
            <a:r>
              <a:rPr lang="sk-SK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Na uzavretie súboru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Na ukončenie sieťového pripojenia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Na ukončenie pripojenia na databázu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Na zápis vykonanej operácie do logovacieho súboru</a:t>
            </a:r>
          </a:p>
          <a:p>
            <a:endParaRPr lang="sk-SK" dirty="0"/>
          </a:p>
        </p:txBody>
      </p:sp>
      <p:pic>
        <p:nvPicPr>
          <p:cNvPr id="3074" name="Picture 2" descr="https://t3.aimg.sk/magaziny/JUFU7imKTXLe4nY0qD2Vlw~ilustra-n-foto.jpg?t=LzgwMHg0NTAvc21hcnQ%3D&amp;h=SEn0s8LqfURw3djTF3IG0Q&amp;e=2145916800&amp;v=2">
            <a:extLst>
              <a:ext uri="{FF2B5EF4-FFF2-40B4-BE49-F238E27FC236}">
                <a16:creationId xmlns:a16="http://schemas.microsoft.com/office/drawing/2014/main" id="{5CCD7772-10CD-4567-97EC-3F6FC7FFC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/>
          <a:stretch/>
        </p:blipFill>
        <p:spPr bwMode="auto">
          <a:xfrm>
            <a:off x="5485758" y="1971675"/>
            <a:ext cx="3181992" cy="195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 err="1"/>
              <a:t>Slajd</a:t>
            </a:r>
            <a:r>
              <a:rPr lang="sk-SK" sz="4000" dirty="0"/>
              <a:t> pre </a:t>
            </a:r>
            <a:r>
              <a:rPr lang="sk-SK" sz="4000" dirty="0" err="1"/>
              <a:t>fajnšmekrov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Čo ak nastane výnimka v bloku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, </a:t>
            </a:r>
            <a:r>
              <a:rPr lang="sk-SK" dirty="0"/>
              <a:t>alebo v bloku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en-US" dirty="0"/>
              <a:t>?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Výnimky v Jave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Nekontrolovan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 err="1"/>
              <a:t>un</a:t>
            </a:r>
            <a:r>
              <a:rPr lang="en-US" dirty="0"/>
              <a:t>checked)</a:t>
            </a:r>
            <a:endParaRPr lang="sk-SK" dirty="0"/>
          </a:p>
          <a:p>
            <a:pPr lvl="1"/>
            <a:r>
              <a:rPr lang="sk-SK" dirty="0" err="1"/>
              <a:t>nem</a:t>
            </a:r>
            <a:r>
              <a:rPr lang="en-US" dirty="0"/>
              <a:t>us</a:t>
            </a:r>
            <a:r>
              <a:rPr lang="sk-SK" dirty="0" err="1"/>
              <a:t>íme</a:t>
            </a:r>
            <a:r>
              <a:rPr lang="sk-SK" dirty="0"/>
              <a:t> ich odchytávať</a:t>
            </a:r>
          </a:p>
          <a:p>
            <a:endParaRPr lang="sk-SK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Kontrolované</a:t>
            </a:r>
            <a:r>
              <a:rPr lang="sk-SK" dirty="0"/>
              <a:t> </a:t>
            </a:r>
            <a:r>
              <a:rPr lang="en-US" dirty="0"/>
              <a:t>(checked)</a:t>
            </a:r>
          </a:p>
          <a:p>
            <a:pPr lvl="1"/>
            <a:r>
              <a:rPr lang="sk-SK" dirty="0"/>
              <a:t>m</a:t>
            </a:r>
            <a:r>
              <a:rPr lang="en-US" dirty="0"/>
              <a:t>us</a:t>
            </a:r>
            <a:r>
              <a:rPr lang="sk-SK" dirty="0" err="1"/>
              <a:t>íme</a:t>
            </a:r>
            <a:r>
              <a:rPr lang="sk-SK" dirty="0"/>
              <a:t> ich odchytávať</a:t>
            </a:r>
          </a:p>
          <a:p>
            <a:pPr lvl="1"/>
            <a:r>
              <a:rPr lang="sk-SK" dirty="0"/>
              <a:t>nútia programátora, aby v kóde nezabudol na problémovú situáciu, ktorá reálne môže nastať</a:t>
            </a:r>
          </a:p>
          <a:p>
            <a:endParaRPr lang="sk-SK" dirty="0"/>
          </a:p>
          <a:p>
            <a:r>
              <a:rPr lang="sk-SK" dirty="0"/>
              <a:t>O type výnimiek rozhoduje ich tvorca.</a:t>
            </a:r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2A52A9CE-8222-4DEA-BA09-65D3D068C50E}"/>
              </a:ext>
            </a:extLst>
          </p:cNvPr>
          <p:cNvSpPr/>
          <p:nvPr/>
        </p:nvSpPr>
        <p:spPr>
          <a:xfrm flipH="1">
            <a:off x="5524499" y="1536726"/>
            <a:ext cx="2191833" cy="6324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D38DA230-1570-43A3-AB96-545C6A264163}"/>
              </a:ext>
            </a:extLst>
          </p:cNvPr>
          <p:cNvSpPr/>
          <p:nvPr/>
        </p:nvSpPr>
        <p:spPr>
          <a:xfrm>
            <a:off x="7031611" y="1360299"/>
            <a:ext cx="1704976" cy="1025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Zatiaľ sme stretli len takéto</a:t>
            </a:r>
          </a:p>
        </p:txBody>
      </p:sp>
      <p:sp>
        <p:nvSpPr>
          <p:cNvPr id="7" name="Rovná spojnica 6">
            <a:extLst>
              <a:ext uri="{FF2B5EF4-FFF2-40B4-BE49-F238E27FC236}">
                <a16:creationId xmlns:a16="http://schemas.microsoft.com/office/drawing/2014/main" id="{67486C74-038B-43B9-BC6A-6466E11069D2}"/>
              </a:ext>
            </a:extLst>
          </p:cNvPr>
          <p:cNvSpPr/>
          <p:nvPr/>
        </p:nvSpPr>
        <p:spPr>
          <a:xfrm flipH="1">
            <a:off x="4914900" y="3208168"/>
            <a:ext cx="2568362" cy="11281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Voľná forma 4">
            <a:extLst>
              <a:ext uri="{FF2B5EF4-FFF2-40B4-BE49-F238E27FC236}">
                <a16:creationId xmlns:a16="http://schemas.microsoft.com/office/drawing/2014/main" id="{D2AAA973-E5F7-463D-8AAC-D54E0E1950F4}"/>
              </a:ext>
            </a:extLst>
          </p:cNvPr>
          <p:cNvSpPr/>
          <p:nvPr/>
        </p:nvSpPr>
        <p:spPr>
          <a:xfrm>
            <a:off x="7031611" y="2844464"/>
            <a:ext cx="1704976" cy="7274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Také ešte stretneme</a:t>
            </a:r>
          </a:p>
        </p:txBody>
      </p:sp>
    </p:spTree>
    <p:extLst>
      <p:ext uri="{BB962C8B-B14F-4D97-AF65-F5344CB8AC3E}">
        <p14:creationId xmlns:p14="http://schemas.microsoft.com/office/powerpoint/2010/main" val="39381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 err="1"/>
              <a:t>Sum</a:t>
            </a:r>
            <a:r>
              <a:rPr lang="en-US" sz="4000" dirty="0"/>
              <a:t>a</a:t>
            </a:r>
            <a:r>
              <a:rPr lang="sk-SK" sz="4000" dirty="0"/>
              <a:t>r</a:t>
            </a:r>
            <a:r>
              <a:rPr lang="en-US" sz="4000" dirty="0" err="1"/>
              <a:t>iz</a:t>
            </a:r>
            <a:r>
              <a:rPr lang="sk-SK" sz="4000" dirty="0" err="1"/>
              <a:t>ácia</a:t>
            </a:r>
            <a:endParaRPr lang="sk-SK" sz="4000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Čo sa dá ošetriť </a:t>
            </a:r>
            <a:r>
              <a:rPr lang="sk-SK" sz="2400" dirty="0" err="1"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2400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-mi, ošetrujeme </a:t>
            </a:r>
            <a:r>
              <a:rPr lang="sk-SK" sz="2400" dirty="0" err="1"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2400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-mi!</a:t>
            </a:r>
          </a:p>
          <a:p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Ak nastane výnimka mimo </a:t>
            </a:r>
            <a:r>
              <a:rPr lang="sk-SK" sz="24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bloku, </a:t>
            </a:r>
            <a:endParaRPr lang="en-US" sz="2400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výnimka sa šíri ďalej...</a:t>
            </a:r>
          </a:p>
          <a:p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Ak nastane výnimka v </a:t>
            </a:r>
            <a:r>
              <a:rPr lang="sk-SK" sz="24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 a </a:t>
            </a:r>
            <a:r>
              <a:rPr lang="sk-SK" sz="2400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neodchytíme</a:t>
            </a:r>
            <a:r>
              <a:rPr lang="sk-SK" sz="24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ju v </a:t>
            </a:r>
            <a:r>
              <a:rPr lang="sk-SK" sz="24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bloku, </a:t>
            </a:r>
            <a:endParaRPr lang="en-US" sz="2400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program skočí do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2000" b="1" dirty="0">
                <a:solidFill>
                  <a:srgbClr val="800080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bloku, ten sa vykoná </a:t>
            </a:r>
            <a:endParaRPr lang="en-US" sz="2000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výnimka sa šíri ďalej...</a:t>
            </a:r>
          </a:p>
          <a:p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Ak nastane výnimka v </a:t>
            </a:r>
            <a:r>
              <a:rPr lang="sk-SK" sz="24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 a </a:t>
            </a:r>
            <a:r>
              <a:rPr lang="sk-SK" sz="2400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odchytíme</a:t>
            </a:r>
            <a:r>
              <a:rPr lang="sk-SK" sz="24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ju v </a:t>
            </a:r>
            <a:r>
              <a:rPr lang="sk-SK" sz="24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bloku, </a:t>
            </a:r>
            <a:endParaRPr lang="en-US" sz="2400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program skočí do príslušného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20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bloku, </a:t>
            </a:r>
            <a:endParaRPr lang="en-US" sz="2000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potom do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20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 </a:t>
            </a:r>
            <a:endParaRPr lang="en-US" sz="2000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 potom pokračujeme v programe ďalej</a:t>
            </a:r>
          </a:p>
          <a:p>
            <a:endParaRPr lang="sk-SK" sz="2400" dirty="0"/>
          </a:p>
        </p:txBody>
      </p:sp>
      <p:sp>
        <p:nvSpPr>
          <p:cNvPr id="4" name="Voľná forma 3"/>
          <p:cNvSpPr/>
          <p:nvPr/>
        </p:nvSpPr>
        <p:spPr>
          <a:xfrm>
            <a:off x="4544208" y="3943016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FF0000"/>
            </a:solidFill>
            <a:prstDash val="solid"/>
          </a:ln>
        </p:spPr>
        <p:txBody>
          <a:bodyPr vert="horz" lIns="108000" tIns="63000" rIns="108000" bIns="6300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/>
          <p:cNvSpPr/>
          <p:nvPr/>
        </p:nvSpPr>
        <p:spPr>
          <a:xfrm>
            <a:off x="6014664" y="2087073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FF0000"/>
            </a:solidFill>
            <a:prstDash val="solid"/>
          </a:ln>
        </p:spPr>
        <p:txBody>
          <a:bodyPr vert="horz" lIns="108000" tIns="63000" rIns="108000" bIns="6300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5"/>
          <p:cNvSpPr/>
          <p:nvPr/>
        </p:nvSpPr>
        <p:spPr>
          <a:xfrm>
            <a:off x="6194664" y="6089184"/>
            <a:ext cx="540000" cy="54000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Vstupno-výstupné operácie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Programy potrebujú komunikovať s okolím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získavať z neho údaje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odovzdávať/zobrazovať mu údaje</a:t>
            </a: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Potrebujú vstupy a výstupy</a:t>
            </a:r>
          </a:p>
          <a:p>
            <a:pPr lvl="1"/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vstup: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klávesnica, súbor, myš,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b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</a:b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internet, databáza, ...</a:t>
            </a:r>
          </a:p>
          <a:p>
            <a:pPr lvl="1"/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výstup: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monitor, súbor, 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internet, </a:t>
            </a:r>
            <a:b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</a:b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tlačiareň, databáza, ...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Adresáre a súbory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Adresáre a súbory sú dôverne známe z operačných systémov</a:t>
            </a: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 Jave (aj Linuxe)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súbor a adresár splývajú do jedného pojmu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adresár je tiež súbor</a:t>
            </a: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Súbor to je:</a:t>
            </a:r>
          </a:p>
          <a:p>
            <a:pPr lvl="1"/>
            <a:r>
              <a:rPr lang="sk-SK" dirty="0">
                <a:solidFill>
                  <a:srgbClr val="C00000"/>
                </a:solidFill>
                <a:latin typeface="Trebuchet MS" pitchFamily="34"/>
                <a:ea typeface="DejaVu Sans" pitchFamily="2"/>
                <a:cs typeface="DejaVu Sans" pitchFamily="2"/>
              </a:rPr>
              <a:t>Dáta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(pohľad z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NotePadu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): postupnosť čísel tvoriaca obsah súboru</a:t>
            </a:r>
          </a:p>
          <a:p>
            <a:pPr lvl="1"/>
            <a:r>
              <a:rPr lang="sk-SK" dirty="0" err="1">
                <a:solidFill>
                  <a:srgbClr val="C00000"/>
                </a:solidFill>
                <a:latin typeface="Trebuchet MS" pitchFamily="34"/>
                <a:ea typeface="DejaVu Sans" pitchFamily="2"/>
                <a:cs typeface="DejaVu Sans" pitchFamily="2"/>
              </a:rPr>
              <a:t>Metadáta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(pohľad z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Total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Commandera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): názov, veľkosť, umiestnenie, oprávnenia, vlastník,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Poh</a:t>
            </a:r>
            <a:r>
              <a:rPr lang="sk-SK" dirty="0"/>
              <a:t>ľad na súbor</a:t>
            </a:r>
          </a:p>
        </p:txBody>
      </p:sp>
      <p:sp>
        <p:nvSpPr>
          <p:cNvPr id="4" name="Zahnutý roh 3"/>
          <p:cNvSpPr/>
          <p:nvPr/>
        </p:nvSpPr>
        <p:spPr bwMode="auto">
          <a:xfrm>
            <a:off x="6784848" y="3694176"/>
            <a:ext cx="2130552" cy="2996982"/>
          </a:xfrm>
          <a:prstGeom prst="foldedCorner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sk-SK" sz="1800" dirty="0"/>
              <a:t>&lt;?</a:t>
            </a:r>
            <a:r>
              <a:rPr lang="sk-SK" sz="1800" dirty="0" err="1"/>
              <a:t>xml</a:t>
            </a:r>
            <a:r>
              <a:rPr lang="sk-SK" sz="1800" dirty="0"/>
              <a:t> version="1.0" encoding="utf-8"?&gt;</a:t>
            </a:r>
          </a:p>
          <a:p>
            <a:pPr>
              <a:spcBef>
                <a:spcPts val="600"/>
              </a:spcBef>
            </a:pPr>
            <a:r>
              <a:rPr lang="sk-SK" sz="1800" dirty="0"/>
              <a:t>&lt;!DOCTYPE html PUBLIC "-//W3C//DTD XHTML 1.0 </a:t>
            </a:r>
            <a:r>
              <a:rPr lang="sk-SK" sz="1800" dirty="0" err="1"/>
              <a:t>Transitional</a:t>
            </a:r>
            <a:r>
              <a:rPr lang="sk-SK" sz="1800" dirty="0"/>
              <a:t>//EN" ...</a:t>
            </a:r>
            <a:endParaRPr kumimoji="0" lang="sk-SK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pg\Desktop\programko-zima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53" y="1275080"/>
            <a:ext cx="6002338" cy="2095500"/>
          </a:xfrm>
          <a:prstGeom prst="rect">
            <a:avLst/>
          </a:prstGeom>
          <a:noFill/>
        </p:spPr>
      </p:pic>
      <p:cxnSp>
        <p:nvCxnSpPr>
          <p:cNvPr id="7" name="Rovná spojovacia šípka 6"/>
          <p:cNvCxnSpPr/>
          <p:nvPr/>
        </p:nvCxnSpPr>
        <p:spPr bwMode="auto">
          <a:xfrm>
            <a:off x="2798064" y="3264408"/>
            <a:ext cx="3977640" cy="1060704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" name="Bublina v tvare zaobleného obdĺžnika 9"/>
          <p:cNvSpPr/>
          <p:nvPr/>
        </p:nvSpPr>
        <p:spPr bwMode="auto">
          <a:xfrm>
            <a:off x="7205472" y="1975104"/>
            <a:ext cx="1783080" cy="442674"/>
          </a:xfrm>
          <a:prstGeom prst="wedgeRoundRectCallout">
            <a:avLst>
              <a:gd name="adj1" fmla="val -137243"/>
              <a:gd name="adj2" fmla="val 235721"/>
              <a:gd name="adj3" fmla="val 16667"/>
            </a:avLst>
          </a:pr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indent="0" algn="ctr" defTabSz="91440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metadáta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11" name="Bublina v tvare zaobleného obdĺžnika 10"/>
          <p:cNvSpPr/>
          <p:nvPr/>
        </p:nvSpPr>
        <p:spPr bwMode="auto">
          <a:xfrm>
            <a:off x="3352800" y="5062728"/>
            <a:ext cx="1783080" cy="442674"/>
          </a:xfrm>
          <a:prstGeom prst="wedgeRoundRectCallout">
            <a:avLst>
              <a:gd name="adj1" fmla="val 144295"/>
              <a:gd name="adj2" fmla="val -51401"/>
              <a:gd name="adj3" fmla="val 16667"/>
            </a:avLst>
          </a:pr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indent="0" algn="ctr" defTabSz="91440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dáta</a:t>
            </a:r>
          </a:p>
        </p:txBody>
      </p:sp>
      <p:pic>
        <p:nvPicPr>
          <p:cNvPr id="9" name="Obrázok 8" descr="watch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18" y="4133088"/>
            <a:ext cx="2954768" cy="24271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Adresáre a súbory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Adresáre tvoria stromovú hierarchiu</a:t>
            </a: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Vo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Windowse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: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Úplný názov súboru:  </a:t>
            </a:r>
          </a:p>
          <a:p>
            <a:pPr lvl="1">
              <a:buNone/>
            </a:pP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			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C:\Users\franklin\Documents\rozvrh.png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Cesta k súboru:         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C:\Users\franklin\Documents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Názov súboru:           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rozvrh.png</a:t>
            </a: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 Linuxe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Úplný názov súboru:  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/</a:t>
            </a:r>
            <a:r>
              <a:rPr lang="sk-SK" dirty="0" err="1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home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/</a:t>
            </a:r>
            <a:r>
              <a:rPr lang="sk-SK" dirty="0" err="1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franklin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/rozvrh.png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Cesta k súboru:         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/</a:t>
            </a:r>
            <a:r>
              <a:rPr lang="sk-SK" dirty="0" err="1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home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/</a:t>
            </a:r>
            <a:r>
              <a:rPr lang="sk-SK" dirty="0" err="1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franklin</a:t>
            </a:r>
            <a:endParaRPr lang="sk-SK" dirty="0">
              <a:solidFill>
                <a:srgbClr val="002060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Názov súboru:           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rozvrh.png</a:t>
            </a:r>
          </a:p>
          <a:p>
            <a:pPr marL="985680" lvl="0" indent="-360359" hangingPunct="1">
              <a:spcBef>
                <a:spcPts val="598"/>
              </a:spcBef>
              <a:spcAft>
                <a:spcPts val="598"/>
              </a:spcAft>
              <a:buNone/>
              <a:tabLst>
                <a:tab pos="985680" algn="l"/>
                <a:tab pos="1434599" algn="l"/>
                <a:tab pos="1883879" algn="l"/>
                <a:tab pos="2333160" algn="l"/>
                <a:tab pos="2782440" algn="l"/>
                <a:tab pos="3231720" algn="l"/>
                <a:tab pos="3681000" algn="l"/>
                <a:tab pos="4130280" algn="l"/>
                <a:tab pos="4579560" algn="l"/>
                <a:tab pos="5028839" algn="l"/>
                <a:tab pos="5478120" algn="l"/>
                <a:tab pos="5927399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59" algn="l"/>
                <a:tab pos="9521640" algn="l"/>
                <a:tab pos="9970920" algn="l"/>
              </a:tabLst>
            </a:pPr>
            <a:endParaRPr lang="sk-SK" sz="2400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Cesta k súborom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Vo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Windowse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: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Položky sú oddelené spätnou lomkou \, ale je možné používať aj /, len o tom málokto vie</a:t>
            </a:r>
          </a:p>
          <a:p>
            <a:pPr lvl="1"/>
            <a:r>
              <a:rPr lang="sk-SK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POZOR, častá chyba:</a:t>
            </a:r>
            <a:r>
              <a:rPr lang="sk-SK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ak chcete používať spätné lomky, v reťazcoch ich musíte zdvojiť ( \ je špeciálny znak - </a:t>
            </a:r>
            <a:r>
              <a:rPr lang="sk-SK" dirty="0">
                <a:solidFill>
                  <a:schemeClr val="accent2"/>
                </a:solidFill>
                <a:latin typeface="Trebuchet MS" pitchFamily="34"/>
                <a:ea typeface="DejaVu Sans" pitchFamily="2"/>
                <a:cs typeface="DejaVu Sans" pitchFamily="2"/>
              </a:rPr>
              <a:t>\n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, </a:t>
            </a:r>
            <a:r>
              <a:rPr lang="sk-SK" dirty="0">
                <a:solidFill>
                  <a:schemeClr val="accent2"/>
                </a:solidFill>
                <a:latin typeface="Trebuchet MS" pitchFamily="34"/>
                <a:ea typeface="DejaVu Sans" pitchFamily="2"/>
                <a:cs typeface="DejaVu Sans" pitchFamily="2"/>
              </a:rPr>
              <a:t>\t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)</a:t>
            </a:r>
          </a:p>
          <a:p>
            <a:pPr lvl="1">
              <a:buNone/>
            </a:pPr>
            <a:r>
              <a:rPr lang="sk-SK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	“C:\\</a:t>
            </a:r>
            <a:r>
              <a:rPr lang="sk-SK" dirty="0">
                <a:solidFill>
                  <a:srgbClr val="050065"/>
                </a:solidFill>
                <a:latin typeface="Trebuchet MS" pitchFamily="34"/>
                <a:ea typeface="DejaVu Sans" pitchFamily="2"/>
                <a:cs typeface="DejaVu Sans" pitchFamily="2"/>
              </a:rPr>
              <a:t>Users</a:t>
            </a:r>
            <a:r>
              <a:rPr lang="sk-SK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\\franklin\\Documents</a:t>
            </a:r>
            <a:r>
              <a:rPr lang="sk-SK" sz="2400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\\nový priečinok”</a:t>
            </a: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 Linuxe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Položky sú oddelené lomkou /</a:t>
            </a:r>
          </a:p>
          <a:p>
            <a:pPr marL="0" lvl="0" indent="0" hangingPunct="1">
              <a:spcBef>
                <a:spcPts val="697"/>
              </a:spcBef>
              <a:spcAft>
                <a:spcPts val="697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400" b="1" dirty="0">
              <a:solidFill>
                <a:srgbClr val="000066"/>
              </a:solidFill>
              <a:latin typeface="Trebuchet MS" pitchFamily="34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Cesta k súborom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Absolútna cesta: </a:t>
            </a:r>
            <a:r>
              <a:rPr lang="sk-SK" b="1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D:\projekty\paz\obrazok.png</a:t>
            </a: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Relatívna cesta: vzhľadom k nejakému adresáru</a:t>
            </a:r>
          </a:p>
          <a:p>
            <a:pPr lvl="1"/>
            <a:r>
              <a:rPr lang="sk-SK" b="1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..\</a:t>
            </a:r>
            <a:r>
              <a:rPr lang="sk-SK" b="1" dirty="0" err="1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paz\obrazok.png</a:t>
            </a:r>
            <a:r>
              <a:rPr lang="sk-SK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je relatívna vzhľadom k </a:t>
            </a:r>
            <a:r>
              <a:rPr lang="sk-SK" b="1" dirty="0">
                <a:solidFill>
                  <a:srgbClr val="002060"/>
                </a:solidFill>
                <a:latin typeface="Trebuchet MS" pitchFamily="34"/>
                <a:ea typeface="DejaVu Sans" pitchFamily="2"/>
                <a:cs typeface="DejaVu Sans" pitchFamily="2"/>
              </a:rPr>
              <a:t>D:\projekty\algebra</a:t>
            </a:r>
          </a:p>
        </p:txBody>
      </p:sp>
      <p:sp>
        <p:nvSpPr>
          <p:cNvPr id="3" name="Obdĺžnik 2"/>
          <p:cNvSpPr/>
          <p:nvPr/>
        </p:nvSpPr>
        <p:spPr bwMode="auto">
          <a:xfrm>
            <a:off x="4206246" y="3530991"/>
            <a:ext cx="9144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D:</a:t>
            </a:r>
          </a:p>
        </p:txBody>
      </p:sp>
      <p:sp>
        <p:nvSpPr>
          <p:cNvPr id="5" name="Obdĺžnik 4"/>
          <p:cNvSpPr/>
          <p:nvPr/>
        </p:nvSpPr>
        <p:spPr bwMode="auto">
          <a:xfrm>
            <a:off x="2897941" y="4248443"/>
            <a:ext cx="1097280" cy="40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projekty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4907317" y="4246095"/>
            <a:ext cx="1097280" cy="40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filmy</a:t>
            </a:r>
          </a:p>
        </p:txBody>
      </p:sp>
      <p:sp>
        <p:nvSpPr>
          <p:cNvPr id="7" name="Obdĺžnik 6"/>
          <p:cNvSpPr/>
          <p:nvPr/>
        </p:nvSpPr>
        <p:spPr bwMode="auto">
          <a:xfrm>
            <a:off x="1800661" y="5062024"/>
            <a:ext cx="1519314" cy="40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algebra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3810037" y="5059676"/>
            <a:ext cx="1097280" cy="40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paz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4663446" y="5943596"/>
            <a:ext cx="1723286" cy="40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obrazok.png</a:t>
            </a:r>
          </a:p>
        </p:txBody>
      </p:sp>
      <p:sp>
        <p:nvSpPr>
          <p:cNvPr id="10" name="Obdĺžnik 9"/>
          <p:cNvSpPr/>
          <p:nvPr/>
        </p:nvSpPr>
        <p:spPr bwMode="auto">
          <a:xfrm>
            <a:off x="1327058" y="5943596"/>
            <a:ext cx="1036314" cy="40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ext.txt</a:t>
            </a:r>
          </a:p>
        </p:txBody>
      </p:sp>
      <p:sp>
        <p:nvSpPr>
          <p:cNvPr id="11" name="Obdĺžnik 10"/>
          <p:cNvSpPr/>
          <p:nvPr/>
        </p:nvSpPr>
        <p:spPr bwMode="auto">
          <a:xfrm>
            <a:off x="2897941" y="5943596"/>
            <a:ext cx="1723286" cy="400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stranka.html</a:t>
            </a:r>
          </a:p>
        </p:txBody>
      </p:sp>
      <p:cxnSp>
        <p:nvCxnSpPr>
          <p:cNvPr id="13" name="Rovná spojnica 12"/>
          <p:cNvCxnSpPr>
            <a:stCxn id="3" idx="2"/>
            <a:endCxn id="5" idx="0"/>
          </p:cNvCxnSpPr>
          <p:nvPr/>
        </p:nvCxnSpPr>
        <p:spPr bwMode="auto">
          <a:xfrm flipH="1">
            <a:off x="3446581" y="3931101"/>
            <a:ext cx="1216865" cy="31734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Rovná spojnica 15"/>
          <p:cNvCxnSpPr>
            <a:stCxn id="3" idx="2"/>
            <a:endCxn id="6" idx="0"/>
          </p:cNvCxnSpPr>
          <p:nvPr/>
        </p:nvCxnSpPr>
        <p:spPr bwMode="auto">
          <a:xfrm>
            <a:off x="4663446" y="3931101"/>
            <a:ext cx="792511" cy="314994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Rovná spojnica 17"/>
          <p:cNvCxnSpPr>
            <a:stCxn id="5" idx="2"/>
            <a:endCxn id="7" idx="0"/>
          </p:cNvCxnSpPr>
          <p:nvPr/>
        </p:nvCxnSpPr>
        <p:spPr bwMode="auto">
          <a:xfrm flipH="1">
            <a:off x="2560318" y="4648553"/>
            <a:ext cx="886263" cy="413471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Rovná spojnica 19"/>
          <p:cNvCxnSpPr>
            <a:stCxn id="5" idx="2"/>
            <a:endCxn id="8" idx="0"/>
          </p:cNvCxnSpPr>
          <p:nvPr/>
        </p:nvCxnSpPr>
        <p:spPr bwMode="auto">
          <a:xfrm>
            <a:off x="3446581" y="4648553"/>
            <a:ext cx="912096" cy="411123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Rovná spojnica 21"/>
          <p:cNvCxnSpPr>
            <a:stCxn id="7" idx="2"/>
            <a:endCxn id="10" idx="0"/>
          </p:cNvCxnSpPr>
          <p:nvPr/>
        </p:nvCxnSpPr>
        <p:spPr bwMode="auto">
          <a:xfrm flipH="1">
            <a:off x="1845215" y="5462134"/>
            <a:ext cx="715103" cy="48146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Rovná spojnica 23"/>
          <p:cNvCxnSpPr>
            <a:stCxn id="8" idx="2"/>
            <a:endCxn id="11" idx="0"/>
          </p:cNvCxnSpPr>
          <p:nvPr/>
        </p:nvCxnSpPr>
        <p:spPr bwMode="auto">
          <a:xfrm flipH="1">
            <a:off x="3759584" y="5459786"/>
            <a:ext cx="599093" cy="48381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Rovná spojnica 25"/>
          <p:cNvCxnSpPr>
            <a:stCxn id="8" idx="2"/>
            <a:endCxn id="9" idx="0"/>
          </p:cNvCxnSpPr>
          <p:nvPr/>
        </p:nvCxnSpPr>
        <p:spPr bwMode="auto">
          <a:xfrm>
            <a:off x="4358677" y="5459786"/>
            <a:ext cx="1166412" cy="48381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sahu 9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lvl="0"/>
            <a:r>
              <a:rPr lang="en-US" dirty="0"/>
              <a:t>V</a:t>
            </a:r>
            <a:r>
              <a:rPr lang="sk-SK" dirty="0" err="1"/>
              <a:t>ýp</a:t>
            </a:r>
            <a:r>
              <a:rPr lang="en-US" dirty="0" err="1"/>
              <a:t>i</a:t>
            </a:r>
            <a:r>
              <a:rPr lang="sk-SK" dirty="0"/>
              <a:t>s v prípade chyby</a:t>
            </a:r>
          </a:p>
          <a:p>
            <a:pPr lvl="0"/>
            <a:endParaRPr lang="en-US" dirty="0"/>
          </a:p>
          <a:p>
            <a:pPr marL="355320" lvl="0" indent="-35532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Exception in thread "main“ </a:t>
            </a:r>
            <a:r>
              <a:rPr lang="en-US" sz="1800" u="sng" dirty="0" err="1">
                <a:solidFill>
                  <a:srgbClr val="0066CC"/>
                </a:solidFill>
                <a:latin typeface="Consolas" panose="020B0609020204030204" pitchFamily="49" charset="0"/>
              </a:rPr>
              <a:t>java.lang.ArrayIndexOutOfBoundsException</a:t>
            </a:r>
            <a:r>
              <a:rPr lang="en-US" sz="1800" u="sng" dirty="0">
                <a:solidFill>
                  <a:srgbClr val="FF0000"/>
                </a:solidFill>
                <a:latin typeface="Consolas" panose="020B0609020204030204" pitchFamily="49" charset="0"/>
              </a:rPr>
              <a:t>: 5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sk-SK" sz="1800" dirty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SmartTurtle</a:t>
            </a:r>
            <a:r>
              <a:rPr lang="sk-SK" sz="1800" dirty="0">
                <a:solidFill>
                  <a:srgbClr val="FF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p</a:t>
            </a:r>
            <a:r>
              <a:rPr lang="sk-SK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refixSum</a:t>
            </a:r>
            <a:r>
              <a:rPr lang="sk-SK" sz="18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sk-SK" sz="1800" u="sng" dirty="0">
                <a:solidFill>
                  <a:srgbClr val="0066CC"/>
                </a:solidFill>
                <a:latin typeface="Consolas" panose="020B0609020204030204" pitchFamily="49" charset="0"/>
              </a:rPr>
              <a:t>SmartTurtle.java:10</a:t>
            </a:r>
            <a:r>
              <a:rPr lang="sk-SK" sz="1800" u="sng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sk-SK" sz="1800" dirty="0">
                <a:solidFill>
                  <a:srgbClr val="FF0000"/>
                </a:solidFill>
                <a:latin typeface="Consolas" panose="020B0609020204030204" pitchFamily="49" charset="0"/>
              </a:rPr>
              <a:t>at </a:t>
            </a:r>
            <a:r>
              <a:rPr lang="sk-SK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Launcher.main</a:t>
            </a:r>
            <a:r>
              <a:rPr lang="sk-SK" sz="18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sk-SK" sz="1800" u="sng" dirty="0">
                <a:solidFill>
                  <a:srgbClr val="0066CC"/>
                </a:solidFill>
                <a:latin typeface="Consolas" panose="020B0609020204030204" pitchFamily="49" charset="0"/>
              </a:rPr>
              <a:t>Launcher.java:11</a:t>
            </a:r>
            <a:r>
              <a:rPr lang="sk-SK" sz="1800" u="sng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sk-SK" sz="1800" dirty="0">
              <a:solidFill>
                <a:srgbClr val="FF0000"/>
              </a:solidFill>
              <a:latin typeface="Courier New" pitchFamily="49"/>
            </a:endParaRPr>
          </a:p>
          <a:p>
            <a:endParaRPr lang="sk-SK" dirty="0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646331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3600" dirty="0"/>
              <a:t>Červen</a:t>
            </a:r>
            <a:r>
              <a:rPr lang="sk-SK" dirty="0"/>
              <a:t>é hlášky...</a:t>
            </a:r>
            <a:endParaRPr lang="sk-SK" sz="3600" dirty="0"/>
          </a:p>
        </p:txBody>
      </p:sp>
      <p:sp>
        <p:nvSpPr>
          <p:cNvPr id="4" name="Rovná spojnica 3"/>
          <p:cNvSpPr/>
          <p:nvPr/>
        </p:nvSpPr>
        <p:spPr>
          <a:xfrm flipH="1">
            <a:off x="4191000" y="2375963"/>
            <a:ext cx="604830" cy="891112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/>
          <p:cNvSpPr/>
          <p:nvPr/>
        </p:nvSpPr>
        <p:spPr>
          <a:xfrm>
            <a:off x="3780000" y="2160720"/>
            <a:ext cx="394812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Názov </a:t>
            </a:r>
            <a:r>
              <a:rPr lang="en-US" dirty="0">
                <a:latin typeface="+mj-lt"/>
              </a:rPr>
              <a:t>???</a:t>
            </a:r>
            <a:endParaRPr lang="sk-SK" dirty="0">
              <a:latin typeface="+mj-lt"/>
            </a:endParaRPr>
          </a:p>
        </p:txBody>
      </p:sp>
      <p:sp>
        <p:nvSpPr>
          <p:cNvPr id="6" name="Rovná spojnica 5"/>
          <p:cNvSpPr/>
          <p:nvPr/>
        </p:nvSpPr>
        <p:spPr>
          <a:xfrm flipH="1" flipV="1">
            <a:off x="5305424" y="4100050"/>
            <a:ext cx="561976" cy="1323976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6"/>
          <p:cNvSpPr/>
          <p:nvPr/>
        </p:nvSpPr>
        <p:spPr>
          <a:xfrm>
            <a:off x="4008141" y="5221079"/>
            <a:ext cx="4554833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latin typeface="+mn-lt"/>
              </a:rPr>
              <a:t>Program skončil vykonávanie </a:t>
            </a:r>
            <a:r>
              <a:rPr lang="en-US" dirty="0" err="1">
                <a:latin typeface="+mn-lt"/>
              </a:rPr>
              <a:t>na</a:t>
            </a:r>
            <a:r>
              <a:rPr lang="en-US" dirty="0">
                <a:latin typeface="+mn-lt"/>
              </a:rPr>
              <a:t> </a:t>
            </a: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latin typeface="+mn-lt"/>
              </a:rPr>
              <a:t>10. riadku v </a:t>
            </a:r>
            <a:r>
              <a:rPr lang="en-US" dirty="0" err="1">
                <a:latin typeface="+mn-lt"/>
              </a:rPr>
              <a:t>triede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SmartTurtle</a:t>
            </a:r>
            <a:r>
              <a:rPr lang="en-US" dirty="0">
                <a:latin typeface="+mn-lt"/>
              </a:rPr>
              <a:t> a bolo to v </a:t>
            </a:r>
            <a:r>
              <a:rPr lang="en-US" dirty="0" err="1">
                <a:latin typeface="+mn-lt"/>
              </a:rPr>
              <a:t>metóde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prefixSum</a:t>
            </a:r>
            <a:endParaRPr lang="en-US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Rovná spojnica 7"/>
          <p:cNvSpPr/>
          <p:nvPr/>
        </p:nvSpPr>
        <p:spPr>
          <a:xfrm flipV="1">
            <a:off x="2340000" y="4476558"/>
            <a:ext cx="450825" cy="744521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Voľná forma 8"/>
          <p:cNvSpPr/>
          <p:nvPr/>
        </p:nvSpPr>
        <p:spPr>
          <a:xfrm>
            <a:off x="195943" y="4935600"/>
            <a:ext cx="3510977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prefixSum</a:t>
            </a:r>
            <a:r>
              <a:rPr lang="sk-SK" dirty="0">
                <a:latin typeface="+mn-lt"/>
              </a:rPr>
              <a:t> bol volaný z metódy </a:t>
            </a:r>
            <a:r>
              <a:rPr lang="sk-SK" dirty="0">
                <a:latin typeface="Consolas" panose="020B0609020204030204" pitchFamily="49" charset="0"/>
                <a:cs typeface="Courier New" pitchFamily="49" charset="0"/>
              </a:rPr>
              <a:t>main</a:t>
            </a:r>
            <a:r>
              <a:rPr lang="sk-SK" dirty="0">
                <a:latin typeface="+mn-lt"/>
              </a:rPr>
              <a:t> v triede 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Launcher</a:t>
            </a:r>
            <a:r>
              <a:rPr lang="sk-SK" dirty="0">
                <a:latin typeface="+mn-lt"/>
              </a:rPr>
              <a:t> z 1</a:t>
            </a:r>
            <a:r>
              <a:rPr lang="en-US" dirty="0">
                <a:latin typeface="+mn-lt"/>
              </a:rPr>
              <a:t>1</a:t>
            </a:r>
            <a:r>
              <a:rPr lang="sk-SK" dirty="0">
                <a:latin typeface="+mn-lt"/>
              </a:rPr>
              <a:t>. riadku</a:t>
            </a:r>
          </a:p>
        </p:txBody>
      </p:sp>
      <p:sp>
        <p:nvSpPr>
          <p:cNvPr id="11" name="Voľná forma 4">
            <a:extLst>
              <a:ext uri="{FF2B5EF4-FFF2-40B4-BE49-F238E27FC236}">
                <a16:creationId xmlns:a16="http://schemas.microsoft.com/office/drawing/2014/main" id="{EEFF8AFB-CFAB-4C35-9FDB-09F341D5DF42}"/>
              </a:ext>
            </a:extLst>
          </p:cNvPr>
          <p:cNvSpPr/>
          <p:nvPr/>
        </p:nvSpPr>
        <p:spPr>
          <a:xfrm>
            <a:off x="6472717" y="3480657"/>
            <a:ext cx="2374274" cy="10363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b="1" dirty="0" err="1">
                <a:latin typeface="+mj-lt"/>
              </a:rPr>
              <a:t>Stack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trace</a:t>
            </a:r>
            <a:r>
              <a:rPr lang="sk-SK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= </a:t>
            </a:r>
            <a:r>
              <a:rPr lang="sk-SK" dirty="0">
                <a:latin typeface="+mj-lt"/>
              </a:rPr>
              <a:t>„</a:t>
            </a:r>
            <a:r>
              <a:rPr lang="en-US" dirty="0" err="1">
                <a:latin typeface="+mj-lt"/>
              </a:rPr>
              <a:t>miesto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behu programu“</a:t>
            </a:r>
          </a:p>
        </p:txBody>
      </p:sp>
      <p:sp>
        <p:nvSpPr>
          <p:cNvPr id="3" name="Pravá zložená zátvorka 2">
            <a:extLst>
              <a:ext uri="{FF2B5EF4-FFF2-40B4-BE49-F238E27FC236}">
                <a16:creationId xmlns:a16="http://schemas.microsoft.com/office/drawing/2014/main" id="{80A8EAC5-6522-4E8F-A4B6-68E23B2BA82C}"/>
              </a:ext>
            </a:extLst>
          </p:cNvPr>
          <p:cNvSpPr/>
          <p:nvPr/>
        </p:nvSpPr>
        <p:spPr bwMode="auto">
          <a:xfrm>
            <a:off x="6133157" y="3654742"/>
            <a:ext cx="315268" cy="826116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Aktuálny adresár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Relatívna cesta môže byť aj k </a:t>
            </a:r>
            <a:r>
              <a:rPr lang="sk-SK" b="1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aktuálnemu adresáru</a:t>
            </a:r>
          </a:p>
          <a:p>
            <a:r>
              <a:rPr lang="en-US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Aktu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álny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adresár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k spúšťame program z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Eclipse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, je 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to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adresár projektu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k spúšťame program z príkazového riadku, </a:t>
            </a:r>
            <a:r>
              <a:rPr lang="en-US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je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to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adresár</a:t>
            </a:r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,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z ktorého spúšťame program</a:t>
            </a: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Pre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fajnšmekrov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: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Aktuálny adresár sa dá získať cez: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			</a:t>
            </a:r>
            <a:r>
              <a:rPr lang="sk-SK" sz="24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System.getProperty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2400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r>
              <a:rPr lang="sk-SK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user.dir</a:t>
            </a:r>
            <a:r>
              <a:rPr lang="sk-SK" sz="2400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985680" lvl="0" indent="-360359" hangingPunct="1">
              <a:spcBef>
                <a:spcPts val="598"/>
              </a:spcBef>
              <a:spcAft>
                <a:spcPts val="598"/>
              </a:spcAft>
              <a:buNone/>
              <a:tabLst>
                <a:tab pos="985680" algn="l"/>
                <a:tab pos="1434599" algn="l"/>
                <a:tab pos="1883879" algn="l"/>
                <a:tab pos="2333160" algn="l"/>
                <a:tab pos="2782440" algn="l"/>
                <a:tab pos="3231720" algn="l"/>
                <a:tab pos="3681000" algn="l"/>
                <a:tab pos="4130280" algn="l"/>
                <a:tab pos="4579560" algn="l"/>
                <a:tab pos="5028839" algn="l"/>
                <a:tab pos="5478120" algn="l"/>
                <a:tab pos="5927399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59" algn="l"/>
                <a:tab pos="9521640" algn="l"/>
                <a:tab pos="9970920" algn="l"/>
              </a:tabLst>
            </a:pPr>
            <a:endParaRPr lang="sk-SK" sz="2000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err="1"/>
              <a:t>Trieda</a:t>
            </a:r>
            <a:r>
              <a:rPr lang="en-US" sz="4000" dirty="0"/>
              <a:t> </a:t>
            </a:r>
            <a:r>
              <a:rPr lang="sk-SK" sz="4000" dirty="0" err="1">
                <a:latin typeface="Consolas" panose="020B0609020204030204" pitchFamily="49" charset="0"/>
              </a:rPr>
              <a:t>File</a:t>
            </a:r>
            <a:endParaRPr lang="sk-SK" sz="4000" dirty="0">
              <a:latin typeface="Consolas" panose="020B0609020204030204" pitchFamily="49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Objekty triedy </a:t>
            </a:r>
            <a:r>
              <a:rPr lang="sk-SK" sz="24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uchovávajú cestou k súboru alebo adresáru</a:t>
            </a:r>
          </a:p>
          <a:p>
            <a:pPr lvl="1"/>
            <a:r>
              <a:rPr lang="sk-SK" sz="2000" dirty="0">
                <a:latin typeface="Trebuchet MS" pitchFamily="34"/>
                <a:ea typeface="DejaVu Sans" pitchFamily="2"/>
                <a:cs typeface="DejaVu Sans" pitchFamily="2"/>
              </a:rPr>
              <a:t>plus kopa metód na prácu s metadátami o súboroch alebo adresároch</a:t>
            </a:r>
          </a:p>
          <a:p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Tento súbor alebo adresár </a:t>
            </a:r>
            <a:r>
              <a:rPr lang="sk-SK" sz="2400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nemusí reálne existovať !</a:t>
            </a:r>
          </a:p>
          <a:p>
            <a:endParaRPr lang="sk-SK" sz="2400" dirty="0">
              <a:solidFill>
                <a:srgbClr val="000000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9C79E-041A-AC4B-BE60-0E5FAB221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r="21931"/>
          <a:stretch/>
        </p:blipFill>
        <p:spPr>
          <a:xfrm>
            <a:off x="2999740" y="3557054"/>
            <a:ext cx="3395830" cy="3013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err="1"/>
              <a:t>Trieda</a:t>
            </a:r>
            <a:r>
              <a:rPr lang="en-US" sz="4000" dirty="0"/>
              <a:t> </a:t>
            </a:r>
            <a:r>
              <a:rPr lang="sk-SK" sz="4000" dirty="0" err="1">
                <a:latin typeface="Consolas" panose="020B0609020204030204" pitchFamily="49" charset="0"/>
              </a:rPr>
              <a:t>File</a:t>
            </a:r>
            <a:endParaRPr lang="sk-SK" sz="4000" dirty="0">
              <a:latin typeface="Courier New" pitchFamily="49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// úplná cesta k adresáru s použitím spätných lomiek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adresar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 = </a:t>
            </a:r>
            <a:r>
              <a:rPr lang="sk-SK" sz="18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sk-SK" sz="18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"C:\\Windows\\System32"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1800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35532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// úplná cesta k súboru s použitím obyčajných lomiek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 subor1 = </a:t>
            </a:r>
            <a:r>
              <a:rPr lang="sk-SK" sz="18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sk-SK" sz="18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"C:/Windows/</a:t>
            </a:r>
            <a:r>
              <a:rPr lang="sk-SK" sz="18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system.ini</a:t>
            </a:r>
            <a:r>
              <a:rPr lang="sk-SK" sz="18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1800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35532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// relatívna cesta k súboru C:\Windows\System32</a:t>
            </a:r>
            <a:r>
              <a:rPr lang="en-US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\shell32.dll</a:t>
            </a: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 vzhľadom k adresáru C:\Windows\System32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 subor2 = </a:t>
            </a:r>
            <a:r>
              <a:rPr lang="sk-SK" sz="18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adresar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, </a:t>
            </a:r>
            <a:r>
              <a:rPr lang="sk-SK" sz="18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"shell32.dll"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1800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35532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>
                <a:solidFill>
                  <a:srgbClr val="006600"/>
                </a:solidFill>
                <a:latin typeface="Courier New" pitchFamily="49"/>
                <a:ea typeface="DejaVu Sans" pitchFamily="2"/>
                <a:cs typeface="DejaVu Sans" pitchFamily="2"/>
              </a:rPr>
              <a:t>// relatívna cesta k súboru vzhľadom k aktuálnemu adresáru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 subor3 = </a:t>
            </a:r>
            <a:r>
              <a:rPr lang="sk-SK" sz="18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sk-SK" sz="18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sk-SK" sz="18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heslo.txt</a:t>
            </a:r>
            <a:r>
              <a:rPr lang="sk-SK" sz="18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sk-SK" sz="18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1800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Niektoré užitočné metódy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296863" y="1276350"/>
          <a:ext cx="8574088" cy="3957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String </a:t>
                      </a:r>
                      <a:r>
                        <a:rPr lang="en-US" dirty="0" err="1">
                          <a:latin typeface="Courier New" pitchFamily="49" charset="0"/>
                          <a:cs typeface="Courier New" pitchFamily="49" charset="0"/>
                        </a:rPr>
                        <a:t>getPath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sk-SK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Vr</a:t>
                      </a:r>
                      <a:r>
                        <a:rPr lang="sk-SK" dirty="0" err="1"/>
                        <a:t>áti</a:t>
                      </a:r>
                      <a:r>
                        <a:rPr lang="sk-SK" baseline="0" dirty="0"/>
                        <a:t> úplný názov súboru</a:t>
                      </a:r>
                      <a:endParaRPr lang="sk-S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getName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Vráti názov súboru alebo adresára (bez cesty)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boolean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exists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Vráti </a:t>
                      </a:r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true</a:t>
                      </a:r>
                      <a:r>
                        <a:rPr lang="sk-SK" dirty="0"/>
                        <a:t>, ak súbor/adresár existuje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boolean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isDirectory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Zistí, či inštancia zodpovedá adresáru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boolean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isFile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Zistí, či inštancia zodpovedá súboru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long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length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Vráti veľkosť súboru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void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createNewFile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Vytvorí súbor, ak neexistuje. Môže vyvolať výnimku </a:t>
                      </a:r>
                      <a:r>
                        <a:rPr lang="sk-SK" sz="1800" kern="1200" dirty="0" err="1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IOException</a:t>
                      </a:r>
                      <a:r>
                        <a:rPr lang="sk-SK" dirty="0"/>
                        <a:t> ak nemáme dostatočné práva, alebo neexistuje adresár, v ktorom by sa mal tento súbor vytvoriť.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Niektoré užitočné metódy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296863" y="1276350"/>
          <a:ext cx="8574088" cy="4942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void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mkdir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sk-SK" dirty="0" err="1"/>
                        <a:t>ytvorí</a:t>
                      </a:r>
                      <a:r>
                        <a:rPr lang="sk-SK" dirty="0"/>
                        <a:t> adresár, zodpovedajúci poslednej položke v ceste, </a:t>
                      </a:r>
                      <a:r>
                        <a:rPr lang="sk-SK" dirty="0" err="1"/>
                        <a:t>nadadresár</a:t>
                      </a:r>
                      <a:r>
                        <a:rPr lang="sk-SK" dirty="0"/>
                        <a:t> musí existovať</a:t>
                      </a:r>
                      <a:r>
                        <a:rPr lang="en-US" dirty="0"/>
                        <a:t>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void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mkdirs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sk-SK" dirty="0" err="1"/>
                        <a:t>ytvorí</a:t>
                      </a:r>
                      <a:r>
                        <a:rPr lang="sk-SK" dirty="0"/>
                        <a:t> celú adresárovú štruktúru v ceste</a:t>
                      </a:r>
                      <a:r>
                        <a:rPr lang="en-US" dirty="0"/>
                        <a:t>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void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renameTo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File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sk-SK" dirty="0" err="1"/>
                        <a:t>remenuje</a:t>
                      </a:r>
                      <a:r>
                        <a:rPr lang="sk-SK" dirty="0"/>
                        <a:t> súbor podľa inej inštancie triedy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File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void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delete</a:t>
                      </a:r>
                      <a:r>
                        <a:rPr lang="sk-SK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r>
                        <a:rPr lang="sk-SK" dirty="0" err="1"/>
                        <a:t>dstráni</a:t>
                      </a:r>
                      <a:r>
                        <a:rPr lang="sk-SK" dirty="0"/>
                        <a:t> súbor</a:t>
                      </a:r>
                      <a:r>
                        <a:rPr lang="en-US" dirty="0"/>
                        <a:t>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[]</a:t>
                      </a:r>
                      <a:r>
                        <a:rPr lang="en-US" baseline="0" dirty="0">
                          <a:latin typeface="Courier New" pitchFamily="49" charset="0"/>
                          <a:cs typeface="Courier New" pitchFamily="49" charset="0"/>
                        </a:rPr>
                        <a:t> list()</a:t>
                      </a:r>
                      <a:endParaRPr lang="sk-SK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sk-SK" dirty="0" err="1"/>
                        <a:t>ráti</a:t>
                      </a:r>
                      <a:r>
                        <a:rPr lang="sk-SK" dirty="0"/>
                        <a:t> pole názvov súborov/podadresárov v adresári. Vráti </a:t>
                      </a:r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null</a:t>
                      </a:r>
                      <a:r>
                        <a:rPr lang="en-US" dirty="0"/>
                        <a:t>, </a:t>
                      </a:r>
                      <a:r>
                        <a:rPr lang="sk-SK" dirty="0"/>
                        <a:t>ak nejde o existujúci adresár</a:t>
                      </a:r>
                      <a:r>
                        <a:rPr lang="en-US" dirty="0"/>
                        <a:t>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File[]</a:t>
                      </a:r>
                      <a:r>
                        <a:rPr lang="en-US" baseline="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baseline="0" dirty="0" err="1">
                          <a:latin typeface="Courier New" pitchFamily="49" charset="0"/>
                          <a:cs typeface="Courier New" pitchFamily="49" charset="0"/>
                        </a:rPr>
                        <a:t>listFiles</a:t>
                      </a:r>
                      <a:r>
                        <a:rPr lang="en-US" baseline="0" dirty="0">
                          <a:latin typeface="Courier New" pitchFamily="49" charset="0"/>
                          <a:cs typeface="Courier New" pitchFamily="49" charset="0"/>
                        </a:rPr>
                        <a:t>();</a:t>
                      </a:r>
                      <a:endParaRPr lang="sk-SK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sk-SK" dirty="0" err="1"/>
                        <a:t>ráti</a:t>
                      </a:r>
                      <a:r>
                        <a:rPr lang="sk-SK" dirty="0"/>
                        <a:t> pole inštancií triedy </a:t>
                      </a:r>
                      <a:r>
                        <a:rPr lang="sk-SK" sz="1800" kern="1200" dirty="0" err="1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</a:t>
                      </a:r>
                      <a:r>
                        <a:rPr lang="sk-SK" dirty="0"/>
                        <a:t> zodpovedajúcich súborom/podadresárom v adresári. Vráti </a:t>
                      </a:r>
                      <a:r>
                        <a:rPr lang="sk-SK" sz="1800" b="1" kern="1200" baseline="0" dirty="0" err="1">
                          <a:solidFill>
                            <a:srgbClr val="800080"/>
                          </a:solidFill>
                          <a:latin typeface="Courier New" pitchFamily="49" charset="0"/>
                          <a:ea typeface="DejaVu Sans" pitchFamily="2"/>
                          <a:cs typeface="Courier New" pitchFamily="49" charset="0"/>
                        </a:rPr>
                        <a:t>null</a:t>
                      </a:r>
                      <a:r>
                        <a:rPr lang="sk-SK" dirty="0"/>
                        <a:t> ak nejde o existujúci adresár</a:t>
                      </a:r>
                      <a:r>
                        <a:rPr lang="en-US" dirty="0"/>
                        <a:t>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Testujeme </a:t>
            </a:r>
            <a:r>
              <a:rPr lang="sk-SK" sz="4000" dirty="0" err="1">
                <a:latin typeface="Consolas" panose="020B0609020204030204" pitchFamily="49" charset="0"/>
              </a:rPr>
              <a:t>File</a:t>
            </a:r>
            <a:endParaRPr lang="sk-SK" sz="4000" dirty="0">
              <a:latin typeface="Consolas" panose="020B0609020204030204" pitchFamily="49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Cieľ:</a:t>
            </a:r>
          </a:p>
          <a:p>
            <a:pPr lvl="1"/>
            <a:r>
              <a:rPr lang="sk-SK" dirty="0"/>
              <a:t>Metóda, ktorá vypíše všetky súbory a adresáre v danom adresári.</a:t>
            </a:r>
            <a:endParaRPr lang="en-US" dirty="0"/>
          </a:p>
          <a:p>
            <a:pPr lvl="1"/>
            <a:r>
              <a:rPr lang="sk-SK" dirty="0"/>
              <a:t>Metódu, ktorá vypíše mená a veľkosti všetkých mp3 súborov v danom adresári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dirty="0">
              <a:solidFill>
                <a:srgbClr val="000066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  <p:pic>
        <p:nvPicPr>
          <p:cNvPr id="4098" name="Picture 2" descr="https://lh3.googleusercontent.com/CxWDIFdMeqkxZuBLJJ8iLzlkYHiqKrMvhRdKiMOaOsz6CbU1lkOlWykkw2inf8V1YA=h900">
            <a:extLst>
              <a:ext uri="{FF2B5EF4-FFF2-40B4-BE49-F238E27FC236}">
                <a16:creationId xmlns:a16="http://schemas.microsoft.com/office/drawing/2014/main" id="{41F456E2-6F7C-4B09-A0E8-764E205E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6" y="3561978"/>
            <a:ext cx="1704974" cy="28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Práca s textovými súbormi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Samotná trieda </a:t>
            </a:r>
            <a:r>
              <a:rPr lang="sk-SK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nám neumožňuje pracovať s dátami v súbore</a:t>
            </a:r>
            <a:endParaRPr lang="en-US" dirty="0"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… ale </a:t>
            </a:r>
            <a:r>
              <a:rPr lang="en-US" dirty="0" err="1">
                <a:latin typeface="Trebuchet MS" pitchFamily="34"/>
                <a:ea typeface="DejaVu Sans" pitchFamily="2"/>
                <a:cs typeface="DejaVu Sans" pitchFamily="2"/>
              </a:rPr>
              <a:t>existuj</a:t>
            </a:r>
            <a:r>
              <a:rPr lang="sk-SK" dirty="0">
                <a:latin typeface="Trebuchet MS" pitchFamily="34"/>
                <a:ea typeface="DejaVu Sans" pitchFamily="2"/>
                <a:cs typeface="DejaVu Sans" pitchFamily="2"/>
              </a:rPr>
              <a:t>ú iné triedy.</a:t>
            </a:r>
            <a:endParaRPr lang="en-US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endParaRPr lang="sk-SK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Práca s </a:t>
            </a:r>
            <a:r>
              <a:rPr lang="sk-SK" dirty="0">
                <a:solidFill>
                  <a:srgbClr val="C00000"/>
                </a:solidFill>
                <a:latin typeface="Trebuchet MS" pitchFamily="34"/>
                <a:ea typeface="DejaVu Sans" pitchFamily="2"/>
                <a:cs typeface="DejaVu Sans" pitchFamily="2"/>
              </a:rPr>
              <a:t>obsahom súborov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sa vždy skladá z 3 krokov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:</a:t>
            </a:r>
          </a:p>
          <a:p>
            <a:pPr lvl="1"/>
            <a:r>
              <a:rPr lang="sk-SK" b="1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otvorenie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súboru, ktoré sa udeje pri vzniku nejakého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čítača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alebo zapisovača</a:t>
            </a:r>
            <a:endParaRPr lang="en-US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b="1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práca s obsahom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súboru</a:t>
            </a:r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 (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teda čítanie alebo zapisovanie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)</a:t>
            </a:r>
          </a:p>
          <a:p>
            <a:pPr lvl="1"/>
            <a:r>
              <a:rPr lang="sk-SK" b="1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zatvorenie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súboru</a:t>
            </a:r>
          </a:p>
          <a:p>
            <a:pPr marL="985680" lvl="0" indent="-360359" hangingPunct="1">
              <a:spcBef>
                <a:spcPts val="598"/>
              </a:spcBef>
              <a:spcAft>
                <a:spcPts val="598"/>
              </a:spcAft>
              <a:buNone/>
              <a:tabLst>
                <a:tab pos="985680" algn="l"/>
                <a:tab pos="1434599" algn="l"/>
                <a:tab pos="1883879" algn="l"/>
                <a:tab pos="2333160" algn="l"/>
                <a:tab pos="2782440" algn="l"/>
                <a:tab pos="3231720" algn="l"/>
                <a:tab pos="3681000" algn="l"/>
                <a:tab pos="4130280" algn="l"/>
                <a:tab pos="4579560" algn="l"/>
                <a:tab pos="5028839" algn="l"/>
                <a:tab pos="5478120" algn="l"/>
                <a:tab pos="5927399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59" algn="l"/>
                <a:tab pos="9521640" algn="l"/>
                <a:tab pos="9970920" algn="l"/>
              </a:tabLst>
            </a:pPr>
            <a:endParaRPr lang="sk-SK" sz="2400" dirty="0">
              <a:solidFill>
                <a:srgbClr val="000066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79F7D42E-9241-4E61-9BDF-E7183412B48A}"/>
              </a:ext>
            </a:extLst>
          </p:cNvPr>
          <p:cNvSpPr/>
          <p:nvPr/>
        </p:nvSpPr>
        <p:spPr>
          <a:xfrm flipH="1">
            <a:off x="3990975" y="6437143"/>
            <a:ext cx="2568362" cy="11281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338D752A-9EE5-4CA3-B3FD-09FA075A214D}"/>
              </a:ext>
            </a:extLst>
          </p:cNvPr>
          <p:cNvSpPr/>
          <p:nvPr/>
        </p:nvSpPr>
        <p:spPr>
          <a:xfrm>
            <a:off x="5657851" y="5945103"/>
            <a:ext cx="2914650" cy="7274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Čo sme otvorili, musíme 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VŽDY</a:t>
            </a:r>
            <a:r>
              <a:rPr lang="sk-SK" dirty="0">
                <a:latin typeface="+mj-lt"/>
              </a:rPr>
              <a:t> zatvoriť.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13464-ED6F-4899-821B-2B8B5871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Zápis do textového súboru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6BA8FA-9E3E-46A0-8F3E-E73700A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162638"/>
            <a:ext cx="8574505" cy="5300326"/>
          </a:xfrm>
        </p:spPr>
        <p:txBody>
          <a:bodyPr/>
          <a:lstStyle/>
          <a:p>
            <a:r>
              <a:rPr lang="sk-SK" dirty="0"/>
              <a:t>Kto</a:t>
            </a:r>
            <a:r>
              <a:rPr lang="en-US" dirty="0"/>
              <a:t>?</a:t>
            </a:r>
            <a:r>
              <a:rPr lang="sk-SK" dirty="0"/>
              <a:t> 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sk-SK" dirty="0" err="1"/>
              <a:t>bjekty</a:t>
            </a:r>
            <a:r>
              <a:rPr lang="sk-SK" dirty="0"/>
              <a:t> triedy </a:t>
            </a:r>
            <a:r>
              <a:rPr lang="sk-SK" dirty="0" err="1">
                <a:latin typeface="Consolas" panose="020B0609020204030204" pitchFamily="49" charset="0"/>
              </a:rPr>
              <a:t>PrintWriter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/>
              <a:t>Ako</a:t>
            </a:r>
            <a:r>
              <a:rPr lang="en-US" dirty="0"/>
              <a:t> ho </a:t>
            </a:r>
            <a:r>
              <a:rPr lang="en-US" dirty="0" err="1"/>
              <a:t>vytvori</a:t>
            </a:r>
            <a:r>
              <a:rPr lang="sk-SK" dirty="0"/>
              <a:t>ť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PrintWriter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2"/>
            <a:r>
              <a:rPr lang="sk-SK" dirty="0">
                <a:latin typeface="+mj-lt"/>
              </a:rPr>
              <a:t>ak súbor neexistuje, vytvorí sa</a:t>
            </a:r>
          </a:p>
          <a:p>
            <a:pPr lvl="2"/>
            <a:r>
              <a:rPr lang="sk-SK" dirty="0">
                <a:latin typeface="+mj-lt"/>
              </a:rPr>
              <a:t>ak súbor existuje, jeho obsah sa zmaže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písať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cez metódy </a:t>
            </a:r>
            <a:r>
              <a:rPr lang="sk-SK" dirty="0" err="1">
                <a:latin typeface="Consolas" panose="020B0609020204030204" pitchFamily="49" charset="0"/>
              </a:rPr>
              <a:t>println</a:t>
            </a:r>
            <a:r>
              <a:rPr lang="sk-SK" dirty="0"/>
              <a:t> a </a:t>
            </a:r>
            <a:r>
              <a:rPr lang="sk-SK" dirty="0" err="1">
                <a:latin typeface="Consolas" panose="020B0609020204030204" pitchFamily="49" charset="0"/>
              </a:rPr>
              <a:t>print</a:t>
            </a:r>
            <a:r>
              <a:rPr lang="sk-SK" dirty="0"/>
              <a:t> – presne ako ich má </a:t>
            </a:r>
            <a:r>
              <a:rPr lang="sk-SK" dirty="0" err="1">
                <a:latin typeface="Consolas" panose="020B0609020204030204" pitchFamily="49" charset="0"/>
              </a:rPr>
              <a:t>System.out</a:t>
            </a:r>
            <a:endParaRPr lang="sk-SK" dirty="0">
              <a:latin typeface="Consolas" panose="020B0609020204030204" pitchFamily="49" charset="0"/>
            </a:endParaRP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zatvoriť súbor otvorený na zapisovanie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sk-SK" dirty="0">
                <a:latin typeface="+mj-lt"/>
              </a:rPr>
              <a:t>metóda </a:t>
            </a:r>
            <a:r>
              <a:rPr lang="sk-SK" dirty="0" err="1">
                <a:latin typeface="Consolas" panose="020B0609020204030204" pitchFamily="49" charset="0"/>
              </a:rPr>
              <a:t>close</a:t>
            </a:r>
            <a:endParaRPr lang="sk-SK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Rovná spojnica 3">
            <a:extLst>
              <a:ext uri="{FF2B5EF4-FFF2-40B4-BE49-F238E27FC236}">
                <a16:creationId xmlns:a16="http://schemas.microsoft.com/office/drawing/2014/main" id="{77701862-C975-4C29-9D80-ECB9EAE470B9}"/>
              </a:ext>
            </a:extLst>
          </p:cNvPr>
          <p:cNvSpPr/>
          <p:nvPr/>
        </p:nvSpPr>
        <p:spPr>
          <a:xfrm flipH="1">
            <a:off x="4791074" y="1618407"/>
            <a:ext cx="1560696" cy="1381967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>
            <a:extLst>
              <a:ext uri="{FF2B5EF4-FFF2-40B4-BE49-F238E27FC236}">
                <a16:creationId xmlns:a16="http://schemas.microsoft.com/office/drawing/2014/main" id="{F5540698-C8FE-4D23-84F6-68916E7FAF11}"/>
              </a:ext>
            </a:extLst>
          </p:cNvPr>
          <p:cNvSpPr/>
          <p:nvPr/>
        </p:nvSpPr>
        <p:spPr>
          <a:xfrm>
            <a:off x="5956633" y="1373103"/>
            <a:ext cx="2914650" cy="11129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Objekt triedy </a:t>
            </a:r>
            <a:r>
              <a:rPr lang="sk-SK" dirty="0" err="1">
                <a:latin typeface="Consolas" panose="020B0609020204030204" pitchFamily="49" charset="0"/>
              </a:rPr>
              <a:t>File</a:t>
            </a:r>
            <a:endParaRPr lang="en-GB" dirty="0">
              <a:latin typeface="+mj-lt"/>
            </a:endParaRP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s cestou k súboru,</a:t>
            </a:r>
            <a:endParaRPr lang="en-GB" dirty="0">
              <a:latin typeface="+mj-lt"/>
            </a:endParaRP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kam zapisujeme.</a:t>
            </a:r>
          </a:p>
        </p:txBody>
      </p:sp>
    </p:spTree>
    <p:extLst>
      <p:ext uri="{BB962C8B-B14F-4D97-AF65-F5344CB8AC3E}">
        <p14:creationId xmlns:p14="http://schemas.microsoft.com/office/powerpoint/2010/main" val="2698030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0E5D5-33D3-46E1-A357-251E1A93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zapisovača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58BD81A-5BAA-402C-8D79-02046CBD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295399"/>
            <a:ext cx="8573318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4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54BC4-7D73-43D3-9335-778D7034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sk-SK" dirty="0" err="1"/>
              <a:t>ľadanie</a:t>
            </a:r>
            <a:r>
              <a:rPr lang="sk-SK" dirty="0"/>
              <a:t> správnej cesty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8E7092-0AA5-4CC4-BFD5-651AA418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Riešime výnimku</a:t>
            </a:r>
            <a:r>
              <a:rPr lang="en-US" b="1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vytvoren</a:t>
            </a:r>
            <a:r>
              <a:rPr lang="sk-SK" dirty="0"/>
              <a:t>í </a:t>
            </a:r>
            <a:r>
              <a:rPr lang="sk-SK" dirty="0" err="1"/>
              <a:t>PrintWriter</a:t>
            </a:r>
            <a:r>
              <a:rPr lang="en-US" dirty="0"/>
              <a:t>-a…</a:t>
            </a:r>
            <a:endParaRPr lang="sk-SK" dirty="0"/>
          </a:p>
          <a:p>
            <a:r>
              <a:rPr lang="sk-SK" dirty="0"/>
              <a:t>Čo ak súbor </a:t>
            </a:r>
            <a:r>
              <a:rPr lang="sk-SK" b="1" dirty="0"/>
              <a:t>nezatvoríme</a:t>
            </a:r>
            <a:r>
              <a:rPr lang="en-US" dirty="0"/>
              <a:t>?</a:t>
            </a:r>
          </a:p>
          <a:p>
            <a:r>
              <a:rPr lang="en-US" b="1" dirty="0" err="1"/>
              <a:t>Kde</a:t>
            </a:r>
            <a:r>
              <a:rPr lang="en-US" b="1" dirty="0"/>
              <a:t> </a:t>
            </a:r>
            <a:r>
              <a:rPr lang="en-US" b="1" dirty="0" err="1"/>
              <a:t>zatv</a:t>
            </a:r>
            <a:r>
              <a:rPr lang="sk-SK" b="1" dirty="0" err="1"/>
              <a:t>árať</a:t>
            </a:r>
            <a:r>
              <a:rPr lang="sk-SK" dirty="0"/>
              <a:t>, aby sme zatvorili </a:t>
            </a:r>
            <a:br>
              <a:rPr lang="sk-SK" dirty="0"/>
            </a:br>
            <a:r>
              <a:rPr lang="sk-SK" dirty="0"/>
              <a:t>otvorený súbor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</a:t>
            </a:r>
            <a:r>
              <a:rPr lang="sk-SK" dirty="0" err="1"/>
              <a:t>ôže</a:t>
            </a:r>
            <a:r>
              <a:rPr lang="sk-SK" dirty="0"/>
              <a:t> počas zapisovania </a:t>
            </a:r>
            <a:br>
              <a:rPr lang="sk-SK" dirty="0"/>
            </a:br>
            <a:r>
              <a:rPr lang="sk-SK" dirty="0"/>
              <a:t>vzniknúť výnimka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194" name="Picture 2" descr="https://fthmb.tqn.com/Z9rj2NRh79444DKhU4lkR5jgfsw=/768x0/filters:no_upscale()/2637235-56aac7dd5f9b58b7d008f56b.jpg">
            <a:extLst>
              <a:ext uri="{FF2B5EF4-FFF2-40B4-BE49-F238E27FC236}">
                <a16:creationId xmlns:a16="http://schemas.microsoft.com/office/drawing/2014/main" id="{585B2D65-1FD9-401E-BA00-64E4FFF8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620953"/>
            <a:ext cx="3324225" cy="29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0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17240-E825-4025-BBD3-A76B9BB3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ArrayIndexOutOfBoundsException</a:t>
            </a: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31A83EE-8FD3-40E1-85EC-B25E11C5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" y="1928812"/>
            <a:ext cx="9055001" cy="3700463"/>
          </a:xfrm>
          <a:prstGeom prst="rect">
            <a:avLst/>
          </a:prstGeom>
        </p:spPr>
      </p:pic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C92704AF-CF2D-4CD2-B443-C0065C5A2634}"/>
              </a:ext>
            </a:extLst>
          </p:cNvPr>
          <p:cNvCxnSpPr/>
          <p:nvPr/>
        </p:nvCxnSpPr>
        <p:spPr bwMode="auto">
          <a:xfrm>
            <a:off x="190500" y="2247900"/>
            <a:ext cx="600075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412C5AB1-31F6-410A-B453-16C81ACA14A0}"/>
              </a:ext>
            </a:extLst>
          </p:cNvPr>
          <p:cNvCxnSpPr>
            <a:cxnSpLocks/>
          </p:cNvCxnSpPr>
          <p:nvPr/>
        </p:nvCxnSpPr>
        <p:spPr bwMode="auto">
          <a:xfrm>
            <a:off x="190500" y="4781550"/>
            <a:ext cx="1057275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52DBD54F-8FBE-4845-860F-E91A2E88DE42}"/>
              </a:ext>
            </a:extLst>
          </p:cNvPr>
          <p:cNvCxnSpPr>
            <a:cxnSpLocks/>
          </p:cNvCxnSpPr>
          <p:nvPr/>
        </p:nvCxnSpPr>
        <p:spPr bwMode="auto">
          <a:xfrm>
            <a:off x="190499" y="5324475"/>
            <a:ext cx="600076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163317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338943" y="287672"/>
            <a:ext cx="7661679" cy="530225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Schéma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s </a:t>
            </a:r>
            <a:r>
              <a:rPr lang="en-US" dirty="0" err="1">
                <a:latin typeface="Consolas" panose="020B0609020204030204" pitchFamily="49" charset="0"/>
              </a:rPr>
              <a:t>PrintWriter</a:t>
            </a:r>
            <a:r>
              <a:rPr lang="en-US" dirty="0" err="1"/>
              <a:t>-om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"C:\\adresare\\subor.txt"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PrintWriter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pw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null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pw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PrintWriter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píšeme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do pw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FileNotFoundException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e)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System.</a:t>
            </a:r>
            <a:r>
              <a:rPr lang="sk-SK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err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println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Súbor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+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subor.getName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 +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som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nenašiel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(pw !=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null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	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pw.close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4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Zápis do textového súboru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Prácu s textovým súborom budeme vždy realizovať v rámci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dirty="0" err="1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-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bloku</a:t>
            </a:r>
            <a:endParaRPr lang="en-US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r>
              <a:rPr lang="sk-SK" dirty="0">
                <a:solidFill>
                  <a:srgbClr val="C00000"/>
                </a:solidFill>
                <a:latin typeface="Trebuchet MS" pitchFamily="34"/>
                <a:ea typeface="DejaVu Sans" pitchFamily="2"/>
                <a:cs typeface="DejaVu Sans" pitchFamily="2"/>
              </a:rPr>
              <a:t>Musíme</a:t>
            </a:r>
            <a:r>
              <a:rPr lang="sk-SK" dirty="0"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odchytávať možnú výnimku </a:t>
            </a:r>
            <a:r>
              <a:rPr lang="sk-SK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FileNotFoundException</a:t>
            </a:r>
            <a:endParaRPr lang="en-US" dirty="0">
              <a:solidFill>
                <a:schemeClr val="tx1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musíme = kontrolovaná výnimka</a:t>
            </a: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vyhodí sa, keď adresár v ktorom má nový súbor vzniknúť neexistuje </a:t>
            </a:r>
          </a:p>
          <a:p>
            <a:pPr lvl="2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objekty triedy </a:t>
            </a:r>
            <a:r>
              <a:rPr lang="sk-SK" dirty="0" err="1">
                <a:solidFill>
                  <a:schemeClr val="tx1"/>
                </a:solidFill>
                <a:latin typeface="Courier New" pitchFamily="49" charset="0"/>
                <a:ea typeface="DejaVu Sans" pitchFamily="2"/>
                <a:cs typeface="Courier New" pitchFamily="49" charset="0"/>
              </a:rPr>
              <a:t>File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môžu uchovávať aj neexistujúce cesty</a:t>
            </a:r>
            <a:endParaRPr lang="en-US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vyhodí sa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,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ak sa súbor s danou cestou nepodarí vytvori</a:t>
            </a:r>
            <a:r>
              <a:rPr lang="sk-SK" dirty="0">
                <a:latin typeface="Trebuchet MS" pitchFamily="34"/>
                <a:ea typeface="DejaVu Sans" pitchFamily="2"/>
                <a:cs typeface="DejaVu Sans" pitchFamily="2"/>
              </a:rPr>
              <a:t>ť</a:t>
            </a:r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? Pam</a:t>
            </a:r>
            <a:r>
              <a:rPr lang="sk-SK" dirty="0" err="1">
                <a:latin typeface="Trebuchet MS" pitchFamily="34"/>
                <a:ea typeface="DejaVu Sans" pitchFamily="2"/>
                <a:cs typeface="DejaVu Sans" pitchFamily="2"/>
              </a:rPr>
              <a:t>ätáte</a:t>
            </a:r>
            <a:r>
              <a:rPr lang="sk-SK" dirty="0">
                <a:latin typeface="Trebuchet MS" pitchFamily="34"/>
                <a:ea typeface="DejaVu Sans" pitchFamily="2"/>
                <a:cs typeface="DejaVu Sans" pitchFamily="2"/>
              </a:rPr>
              <a:t> si DVD-</a:t>
            </a:r>
            <a:r>
              <a:rPr lang="sk-SK" dirty="0" err="1">
                <a:latin typeface="Trebuchet MS" pitchFamily="34"/>
                <a:ea typeface="DejaVu Sans" pitchFamily="2"/>
                <a:cs typeface="DejaVu Sans" pitchFamily="2"/>
              </a:rPr>
              <a:t>čka</a:t>
            </a:r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?</a:t>
            </a:r>
            <a:endParaRPr lang="sk-SK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r>
              <a:rPr lang="sk-SK" dirty="0">
                <a:solidFill>
                  <a:schemeClr val="tx1"/>
                </a:solidFill>
                <a:latin typeface="+mj-lt"/>
                <a:ea typeface="DejaVu Sans" pitchFamily="2"/>
                <a:cs typeface="DejaVu Sans" pitchFamily="2"/>
              </a:rPr>
              <a:t>V bloku</a:t>
            </a:r>
            <a:r>
              <a:rPr lang="sk-SK" dirty="0">
                <a:solidFill>
                  <a:srgbClr val="000066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dirty="0">
                <a:solidFill>
                  <a:srgbClr val="000066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k-SK" dirty="0">
                <a:solidFill>
                  <a:srgbClr val="FF0000"/>
                </a:solidFill>
                <a:latin typeface="+mj-lt"/>
                <a:ea typeface="DejaVu Sans" pitchFamily="2"/>
                <a:cs typeface="DejaVu Sans" pitchFamily="2"/>
              </a:rPr>
              <a:t>zatvárame súbor!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2600" dirty="0">
              <a:solidFill>
                <a:srgbClr val="000066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7AC70-4C2E-40FD-8839-2198561D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try-catch so </a:t>
            </a:r>
            <a:r>
              <a:rPr lang="en-US" dirty="0" err="1"/>
              <a:t>zdrojmi</a:t>
            </a: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3D866A8-18D2-47E3-AB67-202EB98488ED}"/>
              </a:ext>
            </a:extLst>
          </p:cNvPr>
          <p:cNvSpPr/>
          <p:nvPr/>
        </p:nvSpPr>
        <p:spPr>
          <a:xfrm>
            <a:off x="761497" y="1741458"/>
            <a:ext cx="8239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PrintWriter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PrintWriter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f</a:t>
            </a:r>
            <a:r>
              <a:rPr lang="sk-SK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))) {</a:t>
            </a:r>
          </a:p>
          <a:p>
            <a:r>
              <a:rPr lang="sk-SK" dirty="0">
                <a:latin typeface="Consolas" panose="020B0609020204030204" pitchFamily="49" charset="0"/>
              </a:rPr>
              <a:t> 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//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sk-SK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áca</a:t>
            </a:r>
            <a:r>
              <a:rPr lang="sk-SK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sk-SK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PrintWriter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-om</a:t>
            </a:r>
          </a:p>
          <a:p>
            <a:endParaRPr lang="sk-SK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sk-SK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err</a:t>
            </a:r>
            <a:r>
              <a:rPr lang="sk-SK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>
                <a:solidFill>
                  <a:srgbClr val="2A00FF"/>
                </a:solidFill>
                <a:latin typeface="Consolas" panose="020B0609020204030204" pitchFamily="49" charset="0"/>
              </a:rPr>
              <a:t>"Nepodarilo sa otvoriť súbor."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A670AA66-4234-40D4-8AE2-8138B7110365}"/>
              </a:ext>
            </a:extLst>
          </p:cNvPr>
          <p:cNvSpPr/>
          <p:nvPr/>
        </p:nvSpPr>
        <p:spPr>
          <a:xfrm>
            <a:off x="1391401" y="4275684"/>
            <a:ext cx="6657223" cy="4187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+mj-lt"/>
              </a:rPr>
              <a:t>Zatvorenie</a:t>
            </a:r>
            <a:r>
              <a:rPr lang="sk-SK" dirty="0">
                <a:latin typeface="+mj-lt"/>
              </a:rPr>
              <a:t> sa </a:t>
            </a:r>
            <a:r>
              <a:rPr lang="en-US" dirty="0" err="1">
                <a:latin typeface="+mj-lt"/>
              </a:rPr>
              <a:t>zrealizuje</a:t>
            </a:r>
            <a:r>
              <a:rPr lang="sk-SK" dirty="0">
                <a:latin typeface="+mj-lt"/>
              </a:rPr>
              <a:t> automaticky</a:t>
            </a:r>
          </a:p>
        </p:txBody>
      </p:sp>
    </p:spTree>
    <p:extLst>
      <p:ext uri="{BB962C8B-B14F-4D97-AF65-F5344CB8AC3E}">
        <p14:creationId xmlns:p14="http://schemas.microsoft.com/office/powerpoint/2010/main" val="2448453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Tréning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Vytvorme si metódu, ktorá vypíše do zadaného súboru v prvom riadku veľkosť poľa čísiel a v druhom riadku obsah poľa čísiel.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2" name="Obdĺžnik 31"/>
          <p:cNvSpPr/>
          <p:nvPr/>
        </p:nvSpPr>
        <p:spPr bwMode="auto">
          <a:xfrm>
            <a:off x="128016" y="2414016"/>
            <a:ext cx="8887968" cy="4078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164804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Obrázok 6" descr="suborp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58" y="3387558"/>
            <a:ext cx="4284826" cy="3070099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auto">
          <a:xfrm>
            <a:off x="603504" y="404164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2843784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2414016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241401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2459736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3252216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292303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24256" y="36972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subor</a:t>
            </a:r>
            <a:endParaRPr lang="sk-SK" dirty="0"/>
          </a:p>
        </p:txBody>
      </p:sp>
      <p:sp>
        <p:nvSpPr>
          <p:cNvPr id="17" name="Oblak 16"/>
          <p:cNvSpPr/>
          <p:nvPr/>
        </p:nvSpPr>
        <p:spPr bwMode="auto">
          <a:xfrm>
            <a:off x="2276856" y="3858768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Rovná spojovacia šípka 18"/>
          <p:cNvCxnSpPr/>
          <p:nvPr/>
        </p:nvCxnSpPr>
        <p:spPr bwMode="auto">
          <a:xfrm>
            <a:off x="3593592" y="4187952"/>
            <a:ext cx="1453896" cy="5852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Rovná spojovacia šípka 20"/>
          <p:cNvCxnSpPr>
            <a:endCxn id="17" idx="2"/>
          </p:cNvCxnSpPr>
          <p:nvPr/>
        </p:nvCxnSpPr>
        <p:spPr bwMode="auto">
          <a:xfrm flipV="1">
            <a:off x="1207008" y="4151376"/>
            <a:ext cx="1075804" cy="640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148316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cxnSp>
        <p:nvCxnSpPr>
          <p:cNvPr id="28" name="Rovná spojovacia šípka 27"/>
          <p:cNvCxnSpPr/>
          <p:nvPr/>
        </p:nvCxnSpPr>
        <p:spPr bwMode="auto">
          <a:xfrm>
            <a:off x="5431536" y="5001768"/>
            <a:ext cx="1234440" cy="75895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4754880" y="4727448"/>
            <a:ext cx="4224528" cy="201168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2" name="Obdĺžnik 31"/>
          <p:cNvSpPr/>
          <p:nvPr/>
        </p:nvSpPr>
        <p:spPr bwMode="auto">
          <a:xfrm>
            <a:off x="128016" y="2414016"/>
            <a:ext cx="8887968" cy="4078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15096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Obrázok 6" descr="suborp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58" y="3387558"/>
            <a:ext cx="4284826" cy="3070099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auto">
          <a:xfrm>
            <a:off x="603504" y="404164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2843784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2414016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241401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2459736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3252216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292303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24256" y="36972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subor</a:t>
            </a:r>
            <a:endParaRPr lang="sk-SK" dirty="0"/>
          </a:p>
        </p:txBody>
      </p:sp>
      <p:sp>
        <p:nvSpPr>
          <p:cNvPr id="17" name="Oblak 16"/>
          <p:cNvSpPr/>
          <p:nvPr/>
        </p:nvSpPr>
        <p:spPr bwMode="auto">
          <a:xfrm>
            <a:off x="2276856" y="3858768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Rovná spojovacia šípka 18"/>
          <p:cNvCxnSpPr/>
          <p:nvPr/>
        </p:nvCxnSpPr>
        <p:spPr bwMode="auto">
          <a:xfrm>
            <a:off x="3593592" y="4187952"/>
            <a:ext cx="1453896" cy="5852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Rovná spojovacia šípka 20"/>
          <p:cNvCxnSpPr>
            <a:endCxn id="17" idx="2"/>
          </p:cNvCxnSpPr>
          <p:nvPr/>
        </p:nvCxnSpPr>
        <p:spPr bwMode="auto">
          <a:xfrm flipV="1">
            <a:off x="1207008" y="4151376"/>
            <a:ext cx="1075804" cy="640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148316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cxnSp>
        <p:nvCxnSpPr>
          <p:cNvPr id="28" name="Rovná spojovacia šípka 27"/>
          <p:cNvCxnSpPr/>
          <p:nvPr/>
        </p:nvCxnSpPr>
        <p:spPr bwMode="auto">
          <a:xfrm>
            <a:off x="5431536" y="5001768"/>
            <a:ext cx="1234440" cy="75895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4754880" y="4727448"/>
            <a:ext cx="4224528" cy="201168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Rovná spojovacia šípka 28"/>
          <p:cNvCxnSpPr/>
          <p:nvPr/>
        </p:nvCxnSpPr>
        <p:spPr bwMode="auto">
          <a:xfrm>
            <a:off x="3660931" y="5435506"/>
            <a:ext cx="3026948" cy="63568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Obdĺžnik 32"/>
          <p:cNvSpPr/>
          <p:nvPr/>
        </p:nvSpPr>
        <p:spPr bwMode="auto">
          <a:xfrm>
            <a:off x="6698512" y="6007392"/>
            <a:ext cx="2264735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Rovná spojnica 34"/>
          <p:cNvCxnSpPr/>
          <p:nvPr/>
        </p:nvCxnSpPr>
        <p:spPr bwMode="auto">
          <a:xfrm>
            <a:off x="6772932" y="6188148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6687879" y="5954233"/>
            <a:ext cx="340242" cy="350874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15096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221126"/>
            <a:ext cx="2293302" cy="121438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6039286" y="4093531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5954233" y="3795824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36362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486940"/>
            <a:ext cx="2303934" cy="948567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6060552" y="4444420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5975499" y="4146713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5941392" y="373923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863375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572000"/>
            <a:ext cx="2633543" cy="8635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6411441" y="4444420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6326388" y="4146713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603994" y="5536256"/>
            <a:ext cx="1152144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b="1" dirty="0">
                <a:latin typeface="Courier New" pitchFamily="49"/>
                <a:ea typeface="DejaVu Sans" pitchFamily="2"/>
                <a:cs typeface="DejaVu Sans" pitchFamily="2"/>
              </a:rPr>
              <a:t>0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524746" y="519183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5941392" y="3739234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863375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572000"/>
            <a:ext cx="3186436" cy="8635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6964357" y="4444420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6879304" y="4146713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603994" y="5536256"/>
            <a:ext cx="1152144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1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524746" y="519183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5941392" y="373923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</a:t>
            </a:r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Čo sú to výnimky?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Výnimky</a:t>
            </a:r>
            <a:r>
              <a:rPr lang="sk-SK" dirty="0"/>
              <a:t> </a:t>
            </a:r>
          </a:p>
          <a:p>
            <a:pPr lvl="1"/>
            <a:r>
              <a:rPr lang="sk-SK" b="1" dirty="0">
                <a:solidFill>
                  <a:srgbClr val="FF0000"/>
                </a:solidFill>
              </a:rPr>
              <a:t>špeciálne objekty</a:t>
            </a:r>
          </a:p>
          <a:p>
            <a:pPr lvl="1"/>
            <a:r>
              <a:rPr lang="sk-SK" dirty="0"/>
              <a:t>vznikajú vo </a:t>
            </a:r>
            <a:r>
              <a:rPr lang="sk-SK" b="1" dirty="0">
                <a:solidFill>
                  <a:srgbClr val="FF0000"/>
                </a:solidFill>
              </a:rPr>
              <a:t>výnimočných stavoch</a:t>
            </a:r>
            <a:r>
              <a:rPr lang="sk-SK" dirty="0"/>
              <a:t>, keď nejaké metódy nemôžu prebehnúť štandardným spôsobom alebo nevedia vrátiť očakávanú hodnotu</a:t>
            </a:r>
          </a:p>
          <a:p>
            <a:pPr lvl="1"/>
            <a:r>
              <a:rPr lang="sk-SK" dirty="0"/>
              <a:t>takmer všetky moderné programovacie jazyky signalizujú výnimočný </a:t>
            </a:r>
            <a:r>
              <a:rPr lang="en-US" dirty="0"/>
              <a:t>(neo</a:t>
            </a:r>
            <a:r>
              <a:rPr lang="sk-SK" dirty="0"/>
              <a:t>čakávaný</a:t>
            </a:r>
            <a:r>
              <a:rPr lang="en-US" dirty="0"/>
              <a:t>)</a:t>
            </a:r>
            <a:r>
              <a:rPr lang="sk-SK" dirty="0"/>
              <a:t> stav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v</a:t>
            </a:r>
            <a:r>
              <a:rPr lang="sk-SK" dirty="0" err="1"/>
              <a:t>ýnimiek</a:t>
            </a:r>
            <a:endParaRPr lang="sk-SK" dirty="0"/>
          </a:p>
          <a:p>
            <a:pPr lvl="1"/>
            <a:endParaRPr lang="sk-SK" dirty="0"/>
          </a:p>
          <a:p>
            <a:pPr marL="0" indent="0">
              <a:buNone/>
            </a:pPr>
            <a:r>
              <a:rPr lang="sk-SK" dirty="0"/>
              <a:t>Experiment: Ako sa prejaví výnimka okrem „červeného výpisu“</a:t>
            </a:r>
            <a:r>
              <a:rPr lang="en-US" dirty="0"/>
              <a:t>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863375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540102"/>
            <a:ext cx="4090204" cy="89540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7857529" y="4444420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7772476" y="4146713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603994" y="5536256"/>
            <a:ext cx="1152144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3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524746" y="519183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5941392" y="3739234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</a:t>
            </a:r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845455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86485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b="1" dirty="0" err="1">
                <a:solidFill>
                  <a:srgbClr val="800080"/>
                </a:solidFill>
                <a:latin typeface="Courier New" pitchFamily="49" charset="0"/>
                <a:ea typeface="DejaVu Sans" pitchFamily="2"/>
                <a:cs typeface="Courier New" pitchFamily="49" charset="0"/>
              </a:rPr>
              <a:t> 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(PrintWriter pw = new PrintWriter(subor)) {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  	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    	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  	}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()</a:t>
            </a:r>
            <a:br>
              <a:rPr lang="sk-SK" dirty="0">
                <a:latin typeface="Courier New" pitchFamily="49" charset="0"/>
                <a:cs typeface="Courier New" pitchFamily="49" charset="0"/>
              </a:rPr>
            </a:br>
            <a:r>
              <a:rPr lang="sk-SK" dirty="0">
                <a:latin typeface="Courier New" pitchFamily="49" charset="0"/>
                <a:cs typeface="Courier New" pitchFamily="49" charset="0"/>
              </a:rPr>
              <a:t>		+ 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06487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r>
              <a:rPr lang="sk-SK" sz="4000" b="1" dirty="0">
                <a:solidFill>
                  <a:srgbClr val="FF0000"/>
                </a:solidFill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46680" y="4433760"/>
            <a:ext cx="1380959" cy="16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7A621-B25B-4477-8AF9-CF7E92F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sa hodí výnimka...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56EC9AD-0535-40AB-872E-B918A44B1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4"/>
          <a:stretch/>
        </p:blipFill>
        <p:spPr>
          <a:xfrm>
            <a:off x="6309228" y="1143000"/>
            <a:ext cx="2568072" cy="2733675"/>
          </a:xfrm>
          <a:prstGeom prst="rect">
            <a:avLst/>
          </a:prstGeom>
        </p:spPr>
      </p:pic>
      <p:pic>
        <p:nvPicPr>
          <p:cNvPr id="1026" name="Picture 2" descr="http://joinrabble.com/wp-content/uploads/2016/03/Dodgeball-2.jpg">
            <a:extLst>
              <a:ext uri="{FF2B5EF4-FFF2-40B4-BE49-F238E27FC236}">
                <a16:creationId xmlns:a16="http://schemas.microsoft.com/office/drawing/2014/main" id="{6935FFA6-1EFA-4CB7-A9C2-9857BB00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9" y="1143000"/>
            <a:ext cx="3235261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vná spojnica 5">
            <a:extLst>
              <a:ext uri="{FF2B5EF4-FFF2-40B4-BE49-F238E27FC236}">
                <a16:creationId xmlns:a16="http://schemas.microsoft.com/office/drawing/2014/main" id="{0FC78AA0-5F7E-40F0-8AC9-18ACBEF51E3E}"/>
              </a:ext>
            </a:extLst>
          </p:cNvPr>
          <p:cNvSpPr/>
          <p:nvPr/>
        </p:nvSpPr>
        <p:spPr>
          <a:xfrm flipV="1">
            <a:off x="7214110" y="3990975"/>
            <a:ext cx="167765" cy="1204388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4">
            <a:extLst>
              <a:ext uri="{FF2B5EF4-FFF2-40B4-BE49-F238E27FC236}">
                <a16:creationId xmlns:a16="http://schemas.microsoft.com/office/drawing/2014/main" id="{1156E63A-FFFA-4EF4-B75C-A218EFBB6486}"/>
              </a:ext>
            </a:extLst>
          </p:cNvPr>
          <p:cNvSpPr/>
          <p:nvPr/>
        </p:nvSpPr>
        <p:spPr>
          <a:xfrm>
            <a:off x="5646170" y="5044879"/>
            <a:ext cx="3135880" cy="13254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Výnimočný stav </a:t>
            </a:r>
            <a:r>
              <a:rPr lang="sk-SK" b="1" dirty="0">
                <a:latin typeface="+mj-lt"/>
              </a:rPr>
              <a:t>hádže výnimku </a:t>
            </a:r>
            <a:r>
              <a:rPr lang="en-US" dirty="0">
                <a:latin typeface="+mj-lt"/>
              </a:rPr>
              <a:t>(in</a:t>
            </a:r>
            <a:r>
              <a:rPr lang="sk-SK" dirty="0" err="1">
                <a:latin typeface="+mj-lt"/>
              </a:rPr>
              <a:t>štanciu</a:t>
            </a:r>
            <a:r>
              <a:rPr lang="sk-SK" dirty="0">
                <a:latin typeface="+mj-lt"/>
              </a:rPr>
              <a:t> vhodnej </a:t>
            </a:r>
            <a:r>
              <a:rPr lang="sk-SK" dirty="0" err="1">
                <a:latin typeface="+mj-lt"/>
              </a:rPr>
              <a:t>výnimkovej</a:t>
            </a:r>
            <a:r>
              <a:rPr lang="sk-SK" dirty="0">
                <a:latin typeface="+mj-lt"/>
              </a:rPr>
              <a:t> triedy</a:t>
            </a:r>
            <a:r>
              <a:rPr lang="en-US" dirty="0">
                <a:latin typeface="+mj-lt"/>
              </a:rPr>
              <a:t>)</a:t>
            </a:r>
            <a:endParaRPr lang="sk-SK" dirty="0">
              <a:latin typeface="+mj-lt"/>
            </a:endParaRPr>
          </a:p>
        </p:txBody>
      </p:sp>
      <p:sp>
        <p:nvSpPr>
          <p:cNvPr id="8" name="Rovná spojnica 7">
            <a:extLst>
              <a:ext uri="{FF2B5EF4-FFF2-40B4-BE49-F238E27FC236}">
                <a16:creationId xmlns:a16="http://schemas.microsoft.com/office/drawing/2014/main" id="{20D602CB-DE74-4307-B35A-20099D1E677C}"/>
              </a:ext>
            </a:extLst>
          </p:cNvPr>
          <p:cNvSpPr/>
          <p:nvPr/>
        </p:nvSpPr>
        <p:spPr>
          <a:xfrm flipV="1">
            <a:off x="1647066" y="3328987"/>
            <a:ext cx="167765" cy="1204388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Voľná forma 4">
            <a:extLst>
              <a:ext uri="{FF2B5EF4-FFF2-40B4-BE49-F238E27FC236}">
                <a16:creationId xmlns:a16="http://schemas.microsoft.com/office/drawing/2014/main" id="{AD14D234-24DF-4BFE-84BC-4CF26D7BF163}"/>
              </a:ext>
            </a:extLst>
          </p:cNvPr>
          <p:cNvSpPr/>
          <p:nvPr/>
        </p:nvSpPr>
        <p:spPr>
          <a:xfrm>
            <a:off x="878461" y="4170174"/>
            <a:ext cx="1704976" cy="1025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+mj-lt"/>
              </a:rPr>
              <a:t>Dopad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be</a:t>
            </a:r>
            <a:r>
              <a:rPr lang="sk-SK" dirty="0" err="1">
                <a:latin typeface="+mj-lt"/>
              </a:rPr>
              <a:t>žiace</a:t>
            </a:r>
            <a:r>
              <a:rPr lang="sk-SK" dirty="0">
                <a:latin typeface="+mj-lt"/>
              </a:rPr>
              <a:t> metódy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4636634-4E9C-4654-92FB-EE94210B09CD}"/>
              </a:ext>
            </a:extLst>
          </p:cNvPr>
          <p:cNvSpPr txBox="1"/>
          <p:nvPr/>
        </p:nvSpPr>
        <p:spPr>
          <a:xfrm>
            <a:off x="487936" y="5621051"/>
            <a:ext cx="4661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+mj-lt"/>
              </a:rPr>
              <a:t>Ak sa výnimka objaví v metóde, </a:t>
            </a:r>
            <a:br>
              <a:rPr lang="sk-SK" sz="2400" dirty="0">
                <a:solidFill>
                  <a:srgbClr val="FF0000"/>
                </a:solidFill>
                <a:latin typeface="+mj-lt"/>
              </a:rPr>
            </a:br>
            <a:r>
              <a:rPr lang="sk-SK" sz="2400" dirty="0">
                <a:solidFill>
                  <a:srgbClr val="FF0000"/>
                </a:solidFill>
                <a:latin typeface="+mj-lt"/>
              </a:rPr>
              <a:t>metóda je okamžite ukončená.</a:t>
            </a:r>
          </a:p>
        </p:txBody>
      </p:sp>
    </p:spTree>
    <p:extLst>
      <p:ext uri="{BB962C8B-B14F-4D97-AF65-F5344CB8AC3E}">
        <p14:creationId xmlns:p14="http://schemas.microsoft.com/office/powerpoint/2010/main" val="353959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sah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/>
              <a:t>N</a:t>
            </a:r>
            <a:r>
              <a:rPr lang="sk-SK" dirty="0" err="1"/>
              <a:t>ajčastejšia</a:t>
            </a:r>
            <a:r>
              <a:rPr lang="sk-SK" dirty="0"/>
              <a:t> výnimka</a:t>
            </a:r>
            <a:r>
              <a:rPr lang="en-US" dirty="0"/>
              <a:t>?</a:t>
            </a:r>
            <a:endParaRPr lang="sk-SK" dirty="0"/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/>
              <a:t>Pr</a:t>
            </a:r>
            <a:r>
              <a:rPr lang="sk-SK" dirty="0" err="1"/>
              <a:t>íklady</a:t>
            </a:r>
            <a:r>
              <a:rPr lang="sk-SK" dirty="0"/>
              <a:t>: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private</a:t>
            </a:r>
            <a:r>
              <a:rPr lang="sk-SK" sz="20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Turtle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 t;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t.step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(100);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1100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private</a:t>
            </a:r>
            <a:r>
              <a:rPr lang="sk-SK" sz="20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[] pole;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20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i=0; i &lt; </a:t>
            </a: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pole.length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; i++)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sz="1100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Turtle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[] </a:t>
            </a: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korytnacky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 = </a:t>
            </a:r>
            <a:r>
              <a:rPr lang="sk-SK" sz="20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2000" dirty="0">
                <a:solidFill>
                  <a:srgbClr val="000066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Turtle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[10];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korytnacky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[0].</a:t>
            </a:r>
            <a:r>
              <a:rPr lang="sk-SK" sz="2000" dirty="0" err="1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turn</a:t>
            </a:r>
            <a:r>
              <a:rPr lang="sk-SK" sz="2000" dirty="0">
                <a:solidFill>
                  <a:schemeClr val="tx1"/>
                </a:solidFill>
                <a:latin typeface="Courier New" pitchFamily="49"/>
                <a:ea typeface="DejaVu Sans" pitchFamily="2"/>
                <a:cs typeface="DejaVu Sans" pitchFamily="2"/>
              </a:rPr>
              <a:t>(90);</a:t>
            </a:r>
          </a:p>
          <a:p>
            <a:endParaRPr lang="sk-SK" dirty="0"/>
          </a:p>
        </p:txBody>
      </p:sp>
      <p:sp>
        <p:nvSpPr>
          <p:cNvPr id="2" name="Rovná spojnica 1"/>
          <p:cNvSpPr/>
          <p:nvPr/>
        </p:nvSpPr>
        <p:spPr>
          <a:xfrm flipH="1" flipV="1">
            <a:off x="4001632" y="5821378"/>
            <a:ext cx="2119808" cy="298262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adpis 2"/>
          <p:cNvSpPr txBox="1">
            <a:spLocks noGrp="1"/>
          </p:cNvSpPr>
          <p:nvPr>
            <p:ph type="title"/>
          </p:nvPr>
        </p:nvSpPr>
        <p:spPr>
          <a:xfrm>
            <a:off x="1919335" y="287672"/>
            <a:ext cx="7081287" cy="646331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dirty="0" err="1"/>
              <a:t>java.lang.NullPointerException</a:t>
            </a:r>
            <a:endParaRPr lang="sk-SK" sz="4000" dirty="0"/>
          </a:p>
        </p:txBody>
      </p:sp>
      <p:sp>
        <p:nvSpPr>
          <p:cNvPr id="5" name="Rovná spojnica 4"/>
          <p:cNvSpPr/>
          <p:nvPr/>
        </p:nvSpPr>
        <p:spPr>
          <a:xfrm flipH="1">
            <a:off x="2725093" y="2448000"/>
            <a:ext cx="3037427" cy="639232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5"/>
          <p:cNvSpPr/>
          <p:nvPr/>
        </p:nvSpPr>
        <p:spPr>
          <a:xfrm>
            <a:off x="5040360" y="2160720"/>
            <a:ext cx="287964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dirty="0" err="1">
                <a:latin typeface="Courier New" pitchFamily="49"/>
                <a:ea typeface="DejaVu Sans" pitchFamily="2"/>
                <a:cs typeface="DejaVu Sans" pitchFamily="2"/>
              </a:rPr>
              <a:t>.step(100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7" name="Rovná spojnica 6"/>
          <p:cNvSpPr/>
          <p:nvPr/>
        </p:nvSpPr>
        <p:spPr>
          <a:xfrm flipH="1">
            <a:off x="4599160" y="3420360"/>
            <a:ext cx="1161560" cy="861929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Voľná forma 7"/>
          <p:cNvSpPr/>
          <p:nvPr/>
        </p:nvSpPr>
        <p:spPr>
          <a:xfrm>
            <a:off x="5327640" y="3314879"/>
            <a:ext cx="270036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dirty="0" err="1">
                <a:latin typeface="Courier New" pitchFamily="49"/>
                <a:ea typeface="DejaVu Sans" pitchFamily="2"/>
                <a:cs typeface="DejaVu Sans" pitchFamily="2"/>
              </a:rPr>
              <a:t>.length</a:t>
            </a:r>
          </a:p>
        </p:txBody>
      </p:sp>
      <p:sp>
        <p:nvSpPr>
          <p:cNvPr id="9" name="Voľná forma 8"/>
          <p:cNvSpPr/>
          <p:nvPr/>
        </p:nvSpPr>
        <p:spPr>
          <a:xfrm>
            <a:off x="5940360" y="5834160"/>
            <a:ext cx="287964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dirty="0" err="1">
                <a:latin typeface="Courier New" pitchFamily="49"/>
                <a:ea typeface="DejaVu Sans" pitchFamily="2"/>
                <a:cs typeface="DejaVu Sans" pitchFamily="2"/>
              </a:rPr>
              <a:t>.turn(90)</a:t>
            </a:r>
          </a:p>
        </p:txBody>
      </p:sp>
      <p:sp>
        <p:nvSpPr>
          <p:cNvPr id="10" name="Rovná spojnica 9"/>
          <p:cNvSpPr/>
          <p:nvPr/>
        </p:nvSpPr>
        <p:spPr>
          <a:xfrm>
            <a:off x="360000" y="3611597"/>
            <a:ext cx="27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Rovná spojnica 10"/>
          <p:cNvSpPr/>
          <p:nvPr/>
        </p:nvSpPr>
        <p:spPr>
          <a:xfrm>
            <a:off x="396000" y="4934968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/>
              <a:t>Ďalšie výnimky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err="1">
                <a:latin typeface="Consolas" panose="020B0609020204030204" pitchFamily="49" charset="0"/>
              </a:rPr>
              <a:t>java.lang.ArithmeticException</a:t>
            </a:r>
            <a:r>
              <a:rPr lang="sk-SK" dirty="0"/>
              <a:t>: / by </a:t>
            </a:r>
            <a:r>
              <a:rPr lang="sk-SK" dirty="0" err="1"/>
              <a:t>zero</a:t>
            </a:r>
            <a:endParaRPr lang="sk-SK" dirty="0"/>
          </a:p>
          <a:p>
            <a:pPr lvl="1"/>
            <a:r>
              <a:rPr lang="en-US" dirty="0"/>
              <a:t>d</a:t>
            </a:r>
            <a:r>
              <a:rPr lang="sk-SK" dirty="0" err="1"/>
              <a:t>elenie</a:t>
            </a:r>
            <a:r>
              <a:rPr lang="sk-SK" dirty="0"/>
              <a:t> celého čísla nulou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double</a:t>
            </a:r>
            <a:r>
              <a:rPr lang="en-US" dirty="0"/>
              <a:t>!)</a:t>
            </a:r>
            <a:endParaRPr lang="sk-SK" dirty="0"/>
          </a:p>
          <a:p>
            <a:pPr lvl="0"/>
            <a:r>
              <a:rPr lang="sk-SK" dirty="0" err="1">
                <a:latin typeface="Consolas" panose="020B0609020204030204" pitchFamily="49" charset="0"/>
              </a:rPr>
              <a:t>java.lang.NegativeArraySizeException</a:t>
            </a:r>
            <a:endParaRPr lang="sk-SK" dirty="0">
              <a:latin typeface="Consolas" panose="020B0609020204030204" pitchFamily="49" charset="0"/>
            </a:endParaRPr>
          </a:p>
          <a:p>
            <a:pPr lvl="1"/>
            <a:r>
              <a:rPr lang="sk-SK" sz="20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int</a:t>
            </a:r>
            <a:r>
              <a:rPr lang="sk-SK" sz="2000" dirty="0">
                <a:latin typeface="Consolas" panose="020B0609020204030204" pitchFamily="49" charset="0"/>
                <a:cs typeface="Courier New" pitchFamily="49" charset="0"/>
              </a:rPr>
              <a:t>[] pole = new </a:t>
            </a:r>
            <a:r>
              <a:rPr lang="sk-SK" sz="20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int</a:t>
            </a:r>
            <a:r>
              <a:rPr lang="sk-SK" sz="2000" dirty="0">
                <a:latin typeface="Consolas" panose="020B0609020204030204" pitchFamily="49" charset="0"/>
                <a:cs typeface="Courier New" pitchFamily="49" charset="0"/>
              </a:rPr>
              <a:t>[-5];</a:t>
            </a:r>
          </a:p>
          <a:p>
            <a:r>
              <a:rPr lang="sk-SK" dirty="0" err="1">
                <a:latin typeface="Consolas" panose="020B0609020204030204" pitchFamily="49" charset="0"/>
              </a:rPr>
              <a:t>java.lang.StringIndexOutOfBoundsException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prístup ku znaku na neexistujúcom indexe</a:t>
            </a:r>
          </a:p>
          <a:p>
            <a:pPr marL="625475" lvl="1" indent="0" algn="ctr">
              <a:buNone/>
            </a:pPr>
            <a:endParaRPr lang="sk-SK" dirty="0"/>
          </a:p>
          <a:p>
            <a:pPr marL="0" lvl="0" indent="0" algn="ctr">
              <a:buNone/>
            </a:pPr>
            <a:r>
              <a:rPr lang="sk-SK" sz="2400" b="1" dirty="0">
                <a:solidFill>
                  <a:srgbClr val="FF0000"/>
                </a:solidFill>
              </a:rPr>
              <a:t>Prevencia</a:t>
            </a:r>
            <a:r>
              <a:rPr lang="sk-SK" sz="2400" dirty="0">
                <a:solidFill>
                  <a:srgbClr val="FF0000"/>
                </a:solidFill>
              </a:rPr>
              <a:t>:</a:t>
            </a:r>
          </a:p>
          <a:p>
            <a:pPr marL="0" lvl="0" indent="0" algn="ctr">
              <a:buNone/>
            </a:pPr>
            <a:r>
              <a:rPr lang="sk-SK" sz="2400" dirty="0">
                <a:solidFill>
                  <a:srgbClr val="FF0000"/>
                </a:solidFill>
              </a:rPr>
              <a:t>Všetky tieto výnimky sa dajú ošetriť </a:t>
            </a:r>
            <a:r>
              <a:rPr lang="sk-SK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if</a:t>
            </a:r>
            <a:r>
              <a:rPr lang="sk-SK" sz="2400" dirty="0">
                <a:solidFill>
                  <a:srgbClr val="FF0000"/>
                </a:solidFill>
              </a:rPr>
              <a:t>-mi.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AB5FC5-697B-C944-882C-F64C494F2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61"/>
          <a:stretch/>
        </p:blipFill>
        <p:spPr>
          <a:xfrm>
            <a:off x="3445565" y="1104623"/>
            <a:ext cx="5530042" cy="4186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8B1E5-7494-8D42-90DF-F6519F41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 dokumentácii</a:t>
            </a:r>
          </a:p>
        </p:txBody>
      </p:sp>
      <p:pic>
        <p:nvPicPr>
          <p:cNvPr id="5" name="Content Placeholder 4" descr="A picture containing indoor, person, object, person&#10;&#10;Description automatically generated">
            <a:extLst>
              <a:ext uri="{FF2B5EF4-FFF2-40B4-BE49-F238E27FC236}">
                <a16:creationId xmlns:a16="http://schemas.microsoft.com/office/drawing/2014/main" id="{0844EFAF-303D-D643-9CE7-2C5FF245C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r="13553"/>
          <a:stretch/>
        </p:blipFill>
        <p:spPr>
          <a:xfrm>
            <a:off x="168393" y="4159700"/>
            <a:ext cx="3277172" cy="2698299"/>
          </a:xfrm>
        </p:spPr>
      </p:pic>
      <p:sp>
        <p:nvSpPr>
          <p:cNvPr id="8" name="Zástupný symbol obsahu 5">
            <a:extLst>
              <a:ext uri="{FF2B5EF4-FFF2-40B4-BE49-F238E27FC236}">
                <a16:creationId xmlns:a16="http://schemas.microsoft.com/office/drawing/2014/main" id="{BFFE3993-4261-0748-B295-1876D7ECEFDB}"/>
              </a:ext>
            </a:extLst>
          </p:cNvPr>
          <p:cNvSpPr txBox="1">
            <a:spLocks/>
          </p:cNvSpPr>
          <p:nvPr/>
        </p:nvSpPr>
        <p:spPr bwMode="auto">
          <a:xfrm>
            <a:off x="296778" y="1276938"/>
            <a:ext cx="3277172" cy="249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 err="1"/>
              <a:t>možné výnimky sú uvedené pod </a:t>
            </a:r>
            <a:r>
              <a:rPr lang="sk-SK" b="1" kern="0" dirty="0" err="1">
                <a:solidFill>
                  <a:srgbClr val="FF0000"/>
                </a:solidFill>
              </a:rPr>
              <a:t>Throws:</a:t>
            </a:r>
            <a:endParaRPr lang="sk-SK" b="1" kern="0" dirty="0">
              <a:solidFill>
                <a:srgbClr val="FF0000"/>
              </a:solidFill>
            </a:endParaRPr>
          </a:p>
        </p:txBody>
      </p:sp>
      <p:sp>
        <p:nvSpPr>
          <p:cNvPr id="10" name="Voľná forma 5">
            <a:extLst>
              <a:ext uri="{FF2B5EF4-FFF2-40B4-BE49-F238E27FC236}">
                <a16:creationId xmlns:a16="http://schemas.microsoft.com/office/drawing/2014/main" id="{9E20B288-3FEF-864C-AF8A-8052A29F51F5}"/>
              </a:ext>
            </a:extLst>
          </p:cNvPr>
          <p:cNvSpPr/>
          <p:nvPr/>
        </p:nvSpPr>
        <p:spPr>
          <a:xfrm>
            <a:off x="3196170" y="5811295"/>
            <a:ext cx="5804452" cy="5302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Nemusia byť uvedené všetky možné výnimky</a:t>
            </a:r>
          </a:p>
        </p:txBody>
      </p:sp>
    </p:spTree>
    <p:extLst>
      <p:ext uri="{BB962C8B-B14F-4D97-AF65-F5344CB8AC3E}">
        <p14:creationId xmlns:p14="http://schemas.microsoft.com/office/powerpoint/2010/main" val="193868769"/>
      </p:ext>
    </p:extLst>
  </p:cSld>
  <p:clrMapOvr>
    <a:masterClrMapping/>
  </p:clrMapOvr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6019</TotalTime>
  <Words>3508</Words>
  <Application>Microsoft Office PowerPoint</Application>
  <PresentationFormat>Prezentácia na obrazovke (4:3)</PresentationFormat>
  <Paragraphs>599</Paragraphs>
  <Slides>53</Slides>
  <Notes>34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4" baseType="lpstr">
      <vt:lpstr>Identity_Lifecycle_Management</vt:lpstr>
      <vt:lpstr>7. prednáška (8.11.2021)</vt:lpstr>
      <vt:lpstr>Ľahký štart</vt:lpstr>
      <vt:lpstr>Červené hlášky...</vt:lpstr>
      <vt:lpstr>ArrayIndexOutOfBoundsException</vt:lpstr>
      <vt:lpstr>Čo sú to výnimky?</vt:lpstr>
      <vt:lpstr>Keď sa hodí výnimka...</vt:lpstr>
      <vt:lpstr>java.lang.NullPointerException</vt:lpstr>
      <vt:lpstr>Ďalšie výnimky</vt:lpstr>
      <vt:lpstr>V dokumentácii</vt:lpstr>
      <vt:lpstr>Maximum zo Stringu</vt:lpstr>
      <vt:lpstr>Maximum zo Stringu</vt:lpstr>
      <vt:lpstr>Maximum zo Stringu</vt:lpstr>
      <vt:lpstr>Odchytávame výnimky</vt:lpstr>
      <vt:lpstr>Situácia 1</vt:lpstr>
      <vt:lpstr>Situácia 2</vt:lpstr>
      <vt:lpstr>Situácia 3</vt:lpstr>
      <vt:lpstr>Situácia 4</vt:lpstr>
      <vt:lpstr>Situácia 5</vt:lpstr>
      <vt:lpstr>Blok finally</vt:lpstr>
      <vt:lpstr>Prečo finally?</vt:lpstr>
      <vt:lpstr>Slajd pre fajnšmekrov</vt:lpstr>
      <vt:lpstr>Výnimky v Jave</vt:lpstr>
      <vt:lpstr>Sumarizácia</vt:lpstr>
      <vt:lpstr>Vstupno-výstupné operácie</vt:lpstr>
      <vt:lpstr>Adresáre a súbory</vt:lpstr>
      <vt:lpstr>Pohľad na súbor</vt:lpstr>
      <vt:lpstr>Adresáre a súbory</vt:lpstr>
      <vt:lpstr>Cesta k súborom</vt:lpstr>
      <vt:lpstr>Cesta k súborom</vt:lpstr>
      <vt:lpstr>Aktuálny adresár</vt:lpstr>
      <vt:lpstr>Trieda File</vt:lpstr>
      <vt:lpstr>Trieda File</vt:lpstr>
      <vt:lpstr>Niektoré užitočné metódy</vt:lpstr>
      <vt:lpstr>Niektoré užitočné metódy</vt:lpstr>
      <vt:lpstr>Testujeme File</vt:lpstr>
      <vt:lpstr>Práca s textovými súbormi</vt:lpstr>
      <vt:lpstr>Zápis do textového súboru</vt:lpstr>
      <vt:lpstr>Vytvorenie zapisovača</vt:lpstr>
      <vt:lpstr>Hľadanie správnej cesty</vt:lpstr>
      <vt:lpstr>Schéma práce s PrintWriter-om</vt:lpstr>
      <vt:lpstr>Zápis do textového súboru</vt:lpstr>
      <vt:lpstr>try-catch so zdrojmi</vt:lpstr>
      <vt:lpstr>Tréning</vt:lpstr>
      <vt:lpstr>Zapisujeme do súboru</vt:lpstr>
      <vt:lpstr>Zapisujeme do súboru</vt:lpstr>
      <vt:lpstr>Zapisujeme do súboru</vt:lpstr>
      <vt:lpstr>Zapisujeme do súboru</vt:lpstr>
      <vt:lpstr>Zapisujeme do súboru</vt:lpstr>
      <vt:lpstr>Zapisujeme do súboru</vt:lpstr>
      <vt:lpstr>Zapisujeme do súboru</vt:lpstr>
      <vt:lpstr>Zapisujeme do súboru</vt:lpstr>
      <vt:lpstr>Zapisujeme do súboru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195</cp:revision>
  <dcterms:created xsi:type="dcterms:W3CDTF">2007-01-29T19:11:06Z</dcterms:created>
  <dcterms:modified xsi:type="dcterms:W3CDTF">2021-10-20T09:31:24Z</dcterms:modified>
</cp:coreProperties>
</file>