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6" r:id="rId2"/>
  </p:sldMasterIdLst>
  <p:notesMasterIdLst>
    <p:notesMasterId r:id="rId75"/>
  </p:notesMasterIdLst>
  <p:handoutMasterIdLst>
    <p:handoutMasterId r:id="rId76"/>
  </p:handoutMasterIdLst>
  <p:sldIdLst>
    <p:sldId id="582" r:id="rId3"/>
    <p:sldId id="696" r:id="rId4"/>
    <p:sldId id="697" r:id="rId5"/>
    <p:sldId id="698" r:id="rId6"/>
    <p:sldId id="699" r:id="rId7"/>
    <p:sldId id="700" r:id="rId8"/>
    <p:sldId id="701" r:id="rId9"/>
    <p:sldId id="751" r:id="rId10"/>
    <p:sldId id="718" r:id="rId11"/>
    <p:sldId id="719" r:id="rId12"/>
    <p:sldId id="720" r:id="rId13"/>
    <p:sldId id="721" r:id="rId14"/>
    <p:sldId id="722" r:id="rId15"/>
    <p:sldId id="723" r:id="rId16"/>
    <p:sldId id="724" r:id="rId17"/>
    <p:sldId id="725" r:id="rId18"/>
    <p:sldId id="726" r:id="rId19"/>
    <p:sldId id="730" r:id="rId20"/>
    <p:sldId id="731" r:id="rId21"/>
    <p:sldId id="728" r:id="rId22"/>
    <p:sldId id="732" r:id="rId23"/>
    <p:sldId id="680" r:id="rId24"/>
    <p:sldId id="681" r:id="rId25"/>
    <p:sldId id="682" r:id="rId26"/>
    <p:sldId id="683" r:id="rId27"/>
    <p:sldId id="694" r:id="rId28"/>
    <p:sldId id="684" r:id="rId29"/>
    <p:sldId id="685" r:id="rId30"/>
    <p:sldId id="735" r:id="rId31"/>
    <p:sldId id="686" r:id="rId32"/>
    <p:sldId id="687" r:id="rId33"/>
    <p:sldId id="688" r:id="rId34"/>
    <p:sldId id="689" r:id="rId35"/>
    <p:sldId id="690" r:id="rId36"/>
    <p:sldId id="736" r:id="rId37"/>
    <p:sldId id="691" r:id="rId38"/>
    <p:sldId id="692" r:id="rId39"/>
    <p:sldId id="693" r:id="rId40"/>
    <p:sldId id="734" r:id="rId41"/>
    <p:sldId id="704" r:id="rId42"/>
    <p:sldId id="738" r:id="rId43"/>
    <p:sldId id="750" r:id="rId44"/>
    <p:sldId id="749" r:id="rId45"/>
    <p:sldId id="748" r:id="rId46"/>
    <p:sldId id="747" r:id="rId47"/>
    <p:sldId id="746" r:id="rId48"/>
    <p:sldId id="741" r:id="rId49"/>
    <p:sldId id="745" r:id="rId50"/>
    <p:sldId id="744" r:id="rId51"/>
    <p:sldId id="743" r:id="rId52"/>
    <p:sldId id="742" r:id="rId53"/>
    <p:sldId id="740" r:id="rId54"/>
    <p:sldId id="739" r:id="rId55"/>
    <p:sldId id="754" r:id="rId56"/>
    <p:sldId id="710" r:id="rId57"/>
    <p:sldId id="755" r:id="rId58"/>
    <p:sldId id="705" r:id="rId59"/>
    <p:sldId id="706" r:id="rId60"/>
    <p:sldId id="708" r:id="rId61"/>
    <p:sldId id="646" r:id="rId62"/>
    <p:sldId id="709" r:id="rId63"/>
    <p:sldId id="648" r:id="rId64"/>
    <p:sldId id="752" r:id="rId65"/>
    <p:sldId id="711" r:id="rId66"/>
    <p:sldId id="712" r:id="rId67"/>
    <p:sldId id="713" r:id="rId68"/>
    <p:sldId id="714" r:id="rId69"/>
    <p:sldId id="715" r:id="rId70"/>
    <p:sldId id="716" r:id="rId71"/>
    <p:sldId id="733" r:id="rId72"/>
    <p:sldId id="753" r:id="rId73"/>
    <p:sldId id="639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9F"/>
    <a:srgbClr val="006600"/>
    <a:srgbClr val="C2E49C"/>
    <a:srgbClr val="008000"/>
    <a:srgbClr val="FFFFCC"/>
    <a:srgbClr val="FFE781"/>
    <a:srgbClr val="CC9900"/>
    <a:srgbClr val="99CCFF"/>
    <a:srgbClr val="A7E2FF"/>
    <a:srgbClr val="2B3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445EB-06EA-CD41-B8EA-FC7A3E997946}" v="9" dt="2020-12-07T08:27:31.810"/>
    <p1510:client id="{BADD9DEE-9349-8017-6BFB-0FE418C9745E}" v="671" dt="2021-09-03T12:04:24.662"/>
    <p1510:client id="{DD5FBD65-08A4-3C27-0F3A-FAB56A4AF395}" v="3" dt="2021-08-27T05:29:17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5"/>
  </p:normalViewPr>
  <p:slideViewPr>
    <p:cSldViewPr snapToGrid="0">
      <p:cViewPr varScale="1">
        <p:scale>
          <a:sx n="106" d="100"/>
          <a:sy n="106" d="100"/>
        </p:scale>
        <p:origin x="1800" y="160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8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1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10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1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err="1"/>
              <a:t>Klepnutím</a:t>
            </a:r>
            <a:r>
              <a:rPr lang="en-GB"/>
              <a:t> </a:t>
            </a:r>
            <a:r>
              <a:rPr lang="en-GB" err="1"/>
              <a:t>lze</a:t>
            </a:r>
            <a:r>
              <a:rPr lang="en-GB"/>
              <a:t> </a:t>
            </a:r>
            <a:r>
              <a:rPr lang="en-GB" err="1"/>
              <a:t>upravit</a:t>
            </a:r>
            <a:r>
              <a:rPr lang="en-GB"/>
              <a:t> </a:t>
            </a:r>
            <a:r>
              <a:rPr lang="en-GB" err="1"/>
              <a:t>styl</a:t>
            </a:r>
            <a:r>
              <a:rPr lang="en-GB"/>
              <a:t> </a:t>
            </a:r>
            <a:r>
              <a:rPr lang="en-GB" err="1"/>
              <a:t>předlohy</a:t>
            </a:r>
            <a:r>
              <a:rPr lang="en-GB"/>
              <a:t> </a:t>
            </a:r>
            <a:r>
              <a:rPr lang="en-GB" err="1"/>
              <a:t>podnadpisů</a:t>
            </a:r>
            <a:r>
              <a:rPr lang="en-GB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err="1"/>
              <a:t>Klepnutím</a:t>
            </a:r>
            <a:r>
              <a:rPr lang="en-GB"/>
              <a:t> </a:t>
            </a:r>
            <a:r>
              <a:rPr lang="en-GB" err="1"/>
              <a:t>lze</a:t>
            </a:r>
            <a:r>
              <a:rPr lang="en-GB"/>
              <a:t> </a:t>
            </a:r>
            <a:r>
              <a:rPr lang="en-GB" err="1"/>
              <a:t>upravit</a:t>
            </a:r>
            <a:r>
              <a:rPr lang="en-GB"/>
              <a:t> </a:t>
            </a:r>
            <a:r>
              <a:rPr lang="en-GB" err="1"/>
              <a:t>styl</a:t>
            </a:r>
            <a:r>
              <a:rPr lang="en-GB"/>
              <a:t> </a:t>
            </a:r>
            <a:r>
              <a:rPr lang="en-GB" err="1"/>
              <a:t>předlohy</a:t>
            </a:r>
            <a:r>
              <a:rPr lang="en-GB"/>
              <a:t> </a:t>
            </a:r>
            <a:r>
              <a:rPr lang="en-GB" err="1"/>
              <a:t>nadpisů</a:t>
            </a:r>
            <a:r>
              <a:rPr lang="en-GB"/>
              <a:t>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k-SK" sz="36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sk-SK" noProof="0" err="1"/>
              <a:t>Click</a:t>
            </a:r>
            <a:r>
              <a:rPr lang="sk-SK" noProof="0"/>
              <a:t> to </a:t>
            </a:r>
            <a:r>
              <a:rPr lang="sk-SK" noProof="0" err="1"/>
              <a:t>edit</a:t>
            </a:r>
            <a:r>
              <a:rPr lang="sk-SK" noProof="0"/>
              <a:t> </a:t>
            </a:r>
            <a:r>
              <a:rPr lang="sk-SK" noProof="0" err="1"/>
              <a:t>Master</a:t>
            </a:r>
            <a:r>
              <a:rPr lang="sk-SK" noProof="0"/>
              <a:t> text </a:t>
            </a:r>
            <a:r>
              <a:rPr lang="sk-SK" noProof="0" err="1"/>
              <a:t>styles</a:t>
            </a:r>
            <a:endParaRPr lang="sk-SK" noProof="0"/>
          </a:p>
          <a:p>
            <a:pPr lvl="1"/>
            <a:r>
              <a:rPr lang="sk-SK" noProof="0" err="1"/>
              <a:t>Second</a:t>
            </a:r>
            <a:r>
              <a:rPr lang="sk-SK" noProof="0"/>
              <a:t> </a:t>
            </a:r>
            <a:r>
              <a:rPr lang="sk-SK" noProof="0" err="1"/>
              <a:t>level</a:t>
            </a:r>
            <a:endParaRPr lang="sk-SK" noProof="0"/>
          </a:p>
          <a:p>
            <a:pPr lvl="2"/>
            <a:r>
              <a:rPr lang="sk-SK" noProof="0" err="1"/>
              <a:t>Third</a:t>
            </a:r>
            <a:r>
              <a:rPr lang="sk-SK" noProof="0"/>
              <a:t> </a:t>
            </a:r>
            <a:r>
              <a:rPr lang="sk-SK" noProof="0" err="1"/>
              <a:t>level</a:t>
            </a:r>
            <a:endParaRPr lang="sk-SK" noProof="0"/>
          </a:p>
          <a:p>
            <a:pPr lvl="3"/>
            <a:r>
              <a:rPr lang="sk-SK" noProof="0" err="1"/>
              <a:t>Fourth</a:t>
            </a:r>
            <a:r>
              <a:rPr lang="sk-SK" noProof="0"/>
              <a:t> </a:t>
            </a:r>
            <a:r>
              <a:rPr lang="sk-SK" noProof="0" err="1"/>
              <a:t>level</a:t>
            </a:r>
            <a:endParaRPr lang="sk-SK" noProof="0"/>
          </a:p>
          <a:p>
            <a:pPr lvl="4"/>
            <a:r>
              <a:rPr lang="sk-SK" noProof="0" err="1"/>
              <a:t>Fifth</a:t>
            </a:r>
            <a:r>
              <a:rPr lang="sk-SK" noProof="0"/>
              <a:t> </a:t>
            </a:r>
            <a:r>
              <a:rPr lang="sk-SK" noProof="0" err="1"/>
              <a:t>level</a:t>
            </a:r>
            <a:endParaRPr lang="sk-SK" noProof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k-SK" sz="36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err="1"/>
              <a:t>Nadpis</a:t>
            </a:r>
            <a:endParaRPr lang="en-GB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err="1"/>
              <a:t>Klepnutím</a:t>
            </a:r>
            <a:r>
              <a:rPr lang="en-GB"/>
              <a:t> </a:t>
            </a:r>
            <a:r>
              <a:rPr lang="en-GB" err="1"/>
              <a:t>lze</a:t>
            </a:r>
            <a:r>
              <a:rPr lang="en-GB"/>
              <a:t> </a:t>
            </a:r>
            <a:r>
              <a:rPr lang="en-GB" err="1"/>
              <a:t>upravit</a:t>
            </a:r>
            <a:r>
              <a:rPr lang="en-GB"/>
              <a:t> </a:t>
            </a:r>
            <a:r>
              <a:rPr lang="en-GB" err="1"/>
              <a:t>styly</a:t>
            </a:r>
            <a:r>
              <a:rPr lang="en-GB"/>
              <a:t> </a:t>
            </a:r>
            <a:r>
              <a:rPr lang="en-GB" err="1"/>
              <a:t>předlohy</a:t>
            </a:r>
            <a:r>
              <a:rPr lang="en-GB"/>
              <a:t> </a:t>
            </a:r>
            <a:r>
              <a:rPr lang="en-GB" err="1"/>
              <a:t>textu</a:t>
            </a:r>
            <a:r>
              <a:rPr lang="en-GB"/>
              <a:t>.</a:t>
            </a:r>
          </a:p>
          <a:p>
            <a:pPr lvl="1"/>
            <a:r>
              <a:rPr lang="en-GB" err="1"/>
              <a:t>Druhá</a:t>
            </a:r>
            <a:r>
              <a:rPr lang="en-GB"/>
              <a:t> </a:t>
            </a:r>
            <a:r>
              <a:rPr lang="en-GB" err="1"/>
              <a:t>úroveň</a:t>
            </a:r>
            <a:endParaRPr lang="en-GB"/>
          </a:p>
          <a:p>
            <a:pPr lvl="2"/>
            <a:r>
              <a:rPr lang="en-GB" err="1"/>
              <a:t>Třetí</a:t>
            </a:r>
            <a:r>
              <a:rPr lang="en-GB"/>
              <a:t> </a:t>
            </a:r>
            <a:r>
              <a:rPr lang="en-GB" err="1"/>
              <a:t>úroveň</a:t>
            </a:r>
            <a:endParaRPr lang="en-GB"/>
          </a:p>
          <a:p>
            <a:pPr lvl="3"/>
            <a:r>
              <a:rPr lang="en-GB" err="1"/>
              <a:t>Čtvrtá</a:t>
            </a:r>
            <a:r>
              <a:rPr lang="en-GB"/>
              <a:t> </a:t>
            </a:r>
            <a:r>
              <a:rPr lang="en-GB" err="1"/>
              <a:t>úroveň</a:t>
            </a:r>
            <a:endParaRPr lang="en-GB"/>
          </a:p>
          <a:p>
            <a:pPr lvl="4"/>
            <a:r>
              <a:rPr lang="en-GB" err="1"/>
              <a:t>Pátá</a:t>
            </a:r>
            <a:r>
              <a:rPr lang="en-GB"/>
              <a:t> </a:t>
            </a:r>
            <a:r>
              <a:rPr lang="en-GB" err="1"/>
              <a:t>úroveň</a:t>
            </a:r>
            <a:endParaRPr lang="en-GB"/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8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122744" y="255240"/>
            <a:ext cx="7621296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 sz="400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12</a:t>
            </a:r>
            <a:r>
              <a:rPr lang="sk-SK" sz="4000" noProof="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. prednáška (</a:t>
            </a:r>
            <a:r>
              <a:rPr lang="sk-SK" sz="400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13.1</a:t>
            </a:r>
            <a:r>
              <a:rPr lang="en-US" sz="4000" noProof="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2</a:t>
            </a:r>
            <a:r>
              <a:rPr lang="sk-SK" sz="400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.2021</a:t>
            </a:r>
            <a:r>
              <a:rPr lang="sk-SK" sz="4000" noProof="0" dirty="0">
                <a:solidFill>
                  <a:srgbClr val="008000"/>
                </a:solidFill>
                <a:latin typeface="Lucida Sans"/>
                <a:ea typeface="Verdana"/>
                <a:cs typeface="Verdana"/>
              </a:rPr>
              <a:t>)</a:t>
            </a:r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4294967295"/>
          </p:nvPr>
        </p:nvSpPr>
        <p:spPr>
          <a:xfrm>
            <a:off x="1539435" y="1523461"/>
            <a:ext cx="6007320" cy="3608700"/>
          </a:xfrm>
        </p:spPr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buNone/>
            </a:pPr>
            <a:endParaRPr lang="sk-SK" b="1" noProof="0"/>
          </a:p>
          <a:p>
            <a:pPr lvl="0" algn="ctr">
              <a:spcBef>
                <a:spcPts val="799"/>
              </a:spcBef>
              <a:spcAft>
                <a:spcPts val="799"/>
              </a:spcAft>
              <a:buNone/>
            </a:pPr>
            <a:r>
              <a:rPr lang="en-US" sz="4400" b="1" noProof="0" err="1">
                <a:solidFill>
                  <a:schemeClr val="tx1"/>
                </a:solidFill>
              </a:rPr>
              <a:t>Modifik</a:t>
            </a:r>
            <a:r>
              <a:rPr lang="sk-SK" sz="4400" b="1" err="1">
                <a:solidFill>
                  <a:schemeClr val="tx1"/>
                </a:solidFill>
              </a:rPr>
              <a:t>átory</a:t>
            </a:r>
            <a:r>
              <a:rPr lang="sk-SK" sz="4400" b="1">
                <a:solidFill>
                  <a:schemeClr val="tx1"/>
                </a:solidFill>
              </a:rPr>
              <a:t>, rozhrania a všeličo iné...</a:t>
            </a:r>
            <a:endParaRPr lang="sk-SK" sz="4400" b="1" noProof="0">
              <a:solidFill>
                <a:schemeClr val="tx1"/>
              </a:solidFill>
            </a:endParaRPr>
          </a:p>
        </p:txBody>
      </p:sp>
      <p:pic>
        <p:nvPicPr>
          <p:cNvPr id="2054" name="Picture 6" descr="Image result for visi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90" y="4171640"/>
            <a:ext cx="2978060" cy="210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magic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3793970"/>
            <a:ext cx="266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blina v tvare zaobleného obdĺžnika 3"/>
          <p:cNvSpPr/>
          <p:nvPr/>
        </p:nvSpPr>
        <p:spPr bwMode="auto">
          <a:xfrm>
            <a:off x="4701515" y="5692497"/>
            <a:ext cx="2845240" cy="442674"/>
          </a:xfrm>
          <a:prstGeom prst="wedgeRoundRectCallout">
            <a:avLst>
              <a:gd name="adj1" fmla="val 48229"/>
              <a:gd name="adj2" fmla="val -24922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m</a:t>
            </a:r>
            <a:r>
              <a:rPr lang="en-US" b="1" err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agick</a:t>
            </a:r>
            <a:r>
              <a:rPr lang="sk-SK" b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é slovíčko</a:t>
            </a: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5AA6B-BE1C-4848-9E0A-7B8C5C6C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err="1"/>
              <a:t>Playlist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3195FC-54FA-415A-BBF1-F2A9FEAE5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 err="1">
                <a:cs typeface="Lucida Sans Unicode"/>
              </a:rPr>
              <a:t>Playlist</a:t>
            </a:r>
            <a:r>
              <a:rPr lang="sk-SK" dirty="0">
                <a:cs typeface="Lucida Sans Unicode"/>
              </a:rPr>
              <a:t> </a:t>
            </a:r>
            <a:r>
              <a:rPr lang="en-US" dirty="0">
                <a:cs typeface="Lucida Sans Unicode"/>
              </a:rPr>
              <a:t>= u</a:t>
            </a:r>
            <a:r>
              <a:rPr lang="sk-SK" dirty="0" err="1">
                <a:cs typeface="Lucida Sans Unicode"/>
              </a:rPr>
              <a:t>sporiadaný</a:t>
            </a:r>
            <a:r>
              <a:rPr lang="sk-SK" dirty="0">
                <a:cs typeface="Lucida Sans Unicode"/>
              </a:rPr>
              <a:t> zoznam vecí na prehranie... </a:t>
            </a:r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Môže obsahovať:</a:t>
            </a:r>
          </a:p>
          <a:p>
            <a:pPr lvl="1"/>
            <a:r>
              <a:rPr lang="en-US" dirty="0">
                <a:cs typeface="Lucida Sans Unicode"/>
              </a:rPr>
              <a:t>p</a:t>
            </a:r>
            <a:r>
              <a:rPr lang="sk-SK" dirty="0" err="1">
                <a:cs typeface="Lucida Sans Unicode"/>
              </a:rPr>
              <a:t>iesne</a:t>
            </a:r>
            <a:r>
              <a:rPr lang="en-US" dirty="0">
                <a:cs typeface="Lucida Sans Unicode"/>
              </a:rPr>
              <a:t>?</a:t>
            </a:r>
            <a:endParaRPr lang="sk-SK" dirty="0">
              <a:cs typeface="Lucida Sans Unicode"/>
            </a:endParaRPr>
          </a:p>
          <a:p>
            <a:pPr lvl="1"/>
            <a:r>
              <a:rPr lang="sk-SK" dirty="0" err="1">
                <a:cs typeface="Lucida Sans Unicode"/>
              </a:rPr>
              <a:t>audioknihy</a:t>
            </a:r>
            <a:r>
              <a:rPr lang="en-US" dirty="0">
                <a:cs typeface="Lucida Sans Unicode"/>
              </a:rPr>
              <a:t>?</a:t>
            </a:r>
            <a:endParaRPr lang="sk-SK" dirty="0"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zoznamy</a:t>
            </a:r>
            <a:br>
              <a:rPr lang="sk-SK" dirty="0"/>
            </a:br>
            <a:r>
              <a:rPr lang="en-US" dirty="0" err="1">
                <a:cs typeface="Lucida Sans Unicode"/>
              </a:rPr>
              <a:t>audiokníh</a:t>
            </a:r>
            <a:r>
              <a:rPr lang="en-US" dirty="0">
                <a:cs typeface="Lucida Sans Unicode"/>
              </a:rPr>
              <a:t>?</a:t>
            </a:r>
            <a:endParaRPr lang="sk-SK" dirty="0"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zoznamy </a:t>
            </a:r>
            <a:br>
              <a:rPr lang="sk-SK" dirty="0"/>
            </a:br>
            <a:r>
              <a:rPr lang="sk-SK" dirty="0">
                <a:cs typeface="Lucida Sans Unicode"/>
              </a:rPr>
              <a:t>piesní</a:t>
            </a:r>
            <a:r>
              <a:rPr lang="en-US" dirty="0">
                <a:cs typeface="Lucida Sans Unicode"/>
              </a:rPr>
              <a:t>?</a:t>
            </a:r>
            <a:endParaRPr lang="sk-SK" dirty="0">
              <a:cs typeface="Lucida Sans Unicode"/>
            </a:endParaRPr>
          </a:p>
          <a:p>
            <a:pPr marL="625475" lvl="1" indent="0">
              <a:buNone/>
            </a:pPr>
            <a:endParaRPr lang="en-US" dirty="0"/>
          </a:p>
          <a:p>
            <a:pPr lvl="1"/>
            <a:endParaRPr lang="sk-SK"/>
          </a:p>
        </p:txBody>
      </p:sp>
      <p:pic>
        <p:nvPicPr>
          <p:cNvPr id="5122" name="Picture 2" descr="http://i.imgur.com/7zXl6sX.jpg">
            <a:extLst>
              <a:ext uri="{FF2B5EF4-FFF2-40B4-BE49-F238E27FC236}">
                <a16:creationId xmlns:a16="http://schemas.microsoft.com/office/drawing/2014/main" id="{23DD06CA-6E71-4A19-8A1D-27D7E0AAC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2434346"/>
            <a:ext cx="4988339" cy="353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05643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6F4E8-C29E-4818-AF56-DFAC3EB8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err="1"/>
              <a:t>Playlist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F6CD36-CACC-4344-88BB-C84B86D4E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8" y="3667713"/>
            <a:ext cx="8574505" cy="2694987"/>
          </a:xfrm>
        </p:spPr>
        <p:txBody>
          <a:bodyPr/>
          <a:lstStyle/>
          <a:p>
            <a:r>
              <a:rPr lang="en-US" err="1"/>
              <a:t>Ak</a:t>
            </a:r>
            <a:r>
              <a:rPr lang="sk-SK"/>
              <a:t>ú funkcionalitu očakávame od </a:t>
            </a:r>
            <a:r>
              <a:rPr lang="sk-SK" err="1"/>
              <a:t>playlistu</a:t>
            </a:r>
            <a:r>
              <a:rPr lang="en-US"/>
              <a:t>?</a:t>
            </a:r>
          </a:p>
          <a:p>
            <a:r>
              <a:rPr lang="en-US" err="1"/>
              <a:t>Zoznam</a:t>
            </a:r>
            <a:r>
              <a:rPr lang="en-US"/>
              <a:t> </a:t>
            </a:r>
            <a:r>
              <a:rPr lang="sk-SK"/>
              <a:t>čoho je </a:t>
            </a:r>
            <a:r>
              <a:rPr lang="sk-SK" err="1"/>
              <a:t>playlist</a:t>
            </a:r>
            <a:r>
              <a:rPr lang="en-US"/>
              <a:t>?</a:t>
            </a:r>
          </a:p>
          <a:p>
            <a:pPr lvl="1"/>
            <a:r>
              <a:rPr lang="sk-SK"/>
              <a:t>Čo iné by ešte mohlo byť v </a:t>
            </a:r>
            <a:r>
              <a:rPr lang="sk-SK" err="1"/>
              <a:t>playlist</a:t>
            </a:r>
            <a:r>
              <a:rPr lang="en-US"/>
              <a:t>e?</a:t>
            </a:r>
          </a:p>
          <a:p>
            <a:r>
              <a:rPr lang="sk-SK"/>
              <a:t>Čo očakávame od položky v </a:t>
            </a:r>
            <a:r>
              <a:rPr lang="sk-SK" err="1"/>
              <a:t>playliste</a:t>
            </a:r>
            <a:r>
              <a:rPr lang="en-US"/>
              <a:t>?</a:t>
            </a:r>
          </a:p>
          <a:p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840F1B3A-3B7C-4A7B-8437-C2BD7194D6E9}"/>
              </a:ext>
            </a:extLst>
          </p:cNvPr>
          <p:cNvSpPr/>
          <p:nvPr/>
        </p:nvSpPr>
        <p:spPr>
          <a:xfrm>
            <a:off x="2298030" y="14132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400" b="1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24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2400" b="1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2400" err="1">
                <a:solidFill>
                  <a:srgbClr val="000000"/>
                </a:solidFill>
                <a:latin typeface="Consolas" panose="020B0609020204030204" pitchFamily="49" charset="0"/>
              </a:rPr>
              <a:t>Playlist</a:t>
            </a: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en-US" sz="240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400" b="1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sk-SK" sz="2400" b="1" err="1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2400">
                <a:solidFill>
                  <a:srgbClr val="FF0000"/>
                </a:solidFill>
                <a:latin typeface="Consolas" panose="020B0609020204030204" pitchFamily="49" charset="0"/>
              </a:rPr>
              <a:t>???</a:t>
            </a: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2400" err="1">
                <a:solidFill>
                  <a:srgbClr val="000000"/>
                </a:solidFill>
                <a:latin typeface="Consolas" panose="020B0609020204030204" pitchFamily="49" charset="0"/>
              </a:rPr>
              <a:t>polozky</a:t>
            </a: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sz="240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2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2400"/>
          </a:p>
        </p:txBody>
      </p:sp>
    </p:spTree>
    <p:extLst>
      <p:ext uri="{BB962C8B-B14F-4D97-AF65-F5344CB8AC3E}">
        <p14:creationId xmlns:p14="http://schemas.microsoft.com/office/powerpoint/2010/main" val="219385021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E7F86-034E-47D1-90D1-11E96108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Položka v </a:t>
            </a:r>
            <a:r>
              <a:rPr lang="sk-SK" err="1"/>
              <a:t>playliste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6073C7-DD5B-430B-A8BB-1225A9751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Od položky v </a:t>
            </a:r>
            <a:r>
              <a:rPr lang="sk-SK" err="1"/>
              <a:t>playliste</a:t>
            </a:r>
            <a:r>
              <a:rPr lang="sk-SK"/>
              <a:t> očakávame:</a:t>
            </a:r>
          </a:p>
          <a:p>
            <a:pPr lvl="1"/>
            <a:r>
              <a:rPr lang="sk-SK"/>
              <a:t>vie povedať, aké ma trvanie </a:t>
            </a:r>
            <a:r>
              <a:rPr lang="en-US"/>
              <a:t>(duration)</a:t>
            </a:r>
            <a:endParaRPr lang="sk-SK"/>
          </a:p>
          <a:p>
            <a:pPr lvl="1"/>
            <a:r>
              <a:rPr lang="sk-SK"/>
              <a:t>má nejaký názov</a:t>
            </a:r>
            <a:r>
              <a:rPr lang="en-US"/>
              <a:t>/</a:t>
            </a:r>
            <a:r>
              <a:rPr lang="en-US" err="1"/>
              <a:t>popis</a:t>
            </a:r>
            <a:r>
              <a:rPr lang="en-US"/>
              <a:t> (title)</a:t>
            </a:r>
          </a:p>
          <a:p>
            <a:pPr marL="452438" indent="-457200"/>
            <a:endParaRPr lang="sk-SK"/>
          </a:p>
          <a:p>
            <a:pPr lvl="1"/>
            <a:endParaRPr lang="sk-SK"/>
          </a:p>
        </p:txBody>
      </p:sp>
      <p:pic>
        <p:nvPicPr>
          <p:cNvPr id="4" name="Picture 2" descr="http://i.imgur.com/7zXl6sX.jpg">
            <a:extLst>
              <a:ext uri="{FF2B5EF4-FFF2-40B4-BE49-F238E27FC236}">
                <a16:creationId xmlns:a16="http://schemas.microsoft.com/office/drawing/2014/main" id="{923377B9-E04B-4467-B4DF-D3AB2F6FC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16539" r="23688" b="19115"/>
          <a:stretch/>
        </p:blipFill>
        <p:spPr bwMode="auto">
          <a:xfrm>
            <a:off x="2989008" y="3224464"/>
            <a:ext cx="556444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5">
            <a:extLst>
              <a:ext uri="{FF2B5EF4-FFF2-40B4-BE49-F238E27FC236}">
                <a16:creationId xmlns:a16="http://schemas.microsoft.com/office/drawing/2014/main" id="{CEEF42B2-8947-4116-BEA8-BE3F4A3CF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2893" y="3495675"/>
            <a:ext cx="2081382" cy="8029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D75B826-FBF4-411E-A348-16BE0FF6D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5" y="4210019"/>
            <a:ext cx="2476501" cy="10156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Trebuchet MS" pitchFamily="34" charset="0"/>
              </a:rPr>
              <a:t>Playlist </a:t>
            </a:r>
            <a:r>
              <a:rPr lang="sk-SK">
                <a:latin typeface="Trebuchet MS" pitchFamily="34" charset="0"/>
              </a:rPr>
              <a:t>by mal vedieť vypočítať celkové trvanie.</a:t>
            </a:r>
            <a:endParaRPr lang="cs-CZ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722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C9AB-E444-42C6-9C3E-B73557BC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Lucida Sans"/>
                <a:ea typeface="Verdana"/>
                <a:cs typeface="Verdana"/>
              </a:rPr>
              <a:t>Položka v </a:t>
            </a:r>
            <a:r>
              <a:rPr lang="sk-SK" dirty="0" err="1">
                <a:latin typeface="Lucida Sans"/>
                <a:ea typeface="Verdana"/>
                <a:cs typeface="Verdana"/>
              </a:rPr>
              <a:t>playliste</a:t>
            </a:r>
            <a:endParaRPr lang="sk-SK" dirty="0" err="1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E32CAE92-92B6-4B77-816D-EEA5141FEF39}"/>
              </a:ext>
            </a:extLst>
          </p:cNvPr>
          <p:cNvSpPr/>
          <p:nvPr/>
        </p:nvSpPr>
        <p:spPr>
          <a:xfrm>
            <a:off x="395287" y="1353711"/>
            <a:ext cx="8353425" cy="34778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PlaylistItem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 {</a:t>
            </a:r>
            <a:br>
              <a:rPr lang="en-US" dirty="0">
                <a:latin typeface="Consolas" panose="020B0609020204030204" pitchFamily="49" charset="0"/>
              </a:rPr>
            </a:br>
            <a:endParaRPr lang="en-US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getDuration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 {</a:t>
            </a:r>
          </a:p>
          <a:p>
            <a:r>
              <a:rPr lang="en-US" dirty="0">
                <a:latin typeface="Consolas"/>
                <a:cs typeface="Arial"/>
              </a:rPr>
              <a:t>    …</a:t>
            </a:r>
            <a:endParaRPr lang="sk-SK" dirty="0">
              <a:latin typeface="Consolas"/>
              <a:cs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</a:p>
          <a:p>
            <a:endParaRPr lang="sk-SK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String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getTitle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 {</a:t>
            </a:r>
            <a:endParaRPr lang="sk-SK" dirty="0"/>
          </a:p>
          <a:p>
            <a:r>
              <a:rPr lang="en-US" dirty="0">
                <a:latin typeface="Consolas"/>
                <a:cs typeface="Arial"/>
              </a:rPr>
              <a:t>    …</a:t>
            </a:r>
            <a:endParaRPr lang="sk-SK" dirty="0">
              <a:latin typeface="Consolas"/>
              <a:cs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</a:p>
          <a:p>
            <a:endParaRPr lang="sk-SK"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  <a:endParaRPr lang="sk-SK" dirty="0">
              <a:latin typeface="Consolas"/>
              <a:cs typeface="Arial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81A10F71-803A-4643-AFDB-8BD979C186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43450" y="3645244"/>
            <a:ext cx="1995318" cy="172215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AF5F81B-2916-47E4-8D7A-905231D07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0" y="5278844"/>
            <a:ext cx="247650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>
                <a:latin typeface="Trebuchet MS" pitchFamily="34" charset="0"/>
              </a:rPr>
              <a:t>Potrebujeme aj ďalšie metódy</a:t>
            </a:r>
            <a:r>
              <a:rPr lang="en-US">
                <a:latin typeface="Trebuchet MS" pitchFamily="34" charset="0"/>
              </a:rPr>
              <a:t>?</a:t>
            </a:r>
            <a:endParaRPr lang="cs-CZ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2640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A932B-D5FA-4DB5-AD75-66BF720A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Lucida Sans"/>
                <a:ea typeface="Verdana"/>
                <a:cs typeface="Verdana"/>
              </a:rPr>
              <a:t>Playlist Item</a:t>
            </a:r>
            <a:endParaRPr lang="sk-SK" dirty="0" err="1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B6BAC6-1416-4F3D-B99B-32B51E6A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AudioBook</a:t>
            </a:r>
            <a:r>
              <a:rPr lang="en-US" dirty="0">
                <a:solidFill>
                  <a:srgbClr val="000000"/>
                </a:solidFill>
                <a:latin typeface="Trebuchet MS"/>
                <a:cs typeface="Lucida Sans Unicode"/>
              </a:rPr>
              <a:t> je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latin typeface="+mj-lt"/>
                <a:cs typeface="Lucida Sans Unicode"/>
              </a:rPr>
              <a:t>?</a:t>
            </a:r>
            <a:endParaRPr lang="sk-SK" dirty="0"/>
          </a:p>
          <a:p>
            <a:pPr marL="356870" indent="-356870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AudioBook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 </a:t>
            </a:r>
            <a:r>
              <a:rPr lang="en-US" dirty="0">
                <a:latin typeface="+mj-lt"/>
                <a:cs typeface="Lucida Sans Unicode"/>
              </a:rPr>
              <a:t>m</a:t>
            </a:r>
            <a:r>
              <a:rPr lang="sk-SK" dirty="0" err="1">
                <a:latin typeface="+mj-lt"/>
                <a:cs typeface="Lucida Sans Unicode"/>
              </a:rPr>
              <a:t>ôže</a:t>
            </a:r>
            <a:r>
              <a:rPr lang="sk-SK" dirty="0">
                <a:latin typeface="+mj-lt"/>
                <a:cs typeface="Lucida Sans Unicode"/>
              </a:rPr>
              <a:t> vystupovať ako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latin typeface="+mj-lt"/>
                <a:cs typeface="Lucida Sans Unicode"/>
              </a:rPr>
              <a:t>?</a:t>
            </a:r>
            <a:endParaRPr lang="sk-SK" dirty="0">
              <a:latin typeface="+mj-lt"/>
              <a:cs typeface="Lucida Sans Unicode"/>
            </a:endParaRPr>
          </a:p>
          <a:p>
            <a:pPr marL="356870" indent="-356870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Song </a:t>
            </a:r>
            <a:r>
              <a:rPr lang="sk-SK" dirty="0">
                <a:solidFill>
                  <a:srgbClr val="000000"/>
                </a:solidFill>
                <a:latin typeface="Trebuchet MS"/>
                <a:cs typeface="Lucida Sans Unicode"/>
              </a:rPr>
              <a:t>je</a:t>
            </a:r>
            <a:r>
              <a:rPr lang="sk-SK" dirty="0">
                <a:latin typeface="+mj-lt"/>
                <a:cs typeface="Lucida Sans Unicode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latin typeface="+mj-lt"/>
                <a:cs typeface="Lucida Sans Unicode"/>
              </a:rPr>
              <a:t>?</a:t>
            </a:r>
          </a:p>
          <a:p>
            <a:pPr marL="356870" indent="-35687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Song </a:t>
            </a:r>
            <a:r>
              <a:rPr lang="en-US" dirty="0">
                <a:cs typeface="Lucida Sans Unicode"/>
              </a:rPr>
              <a:t>m</a:t>
            </a:r>
            <a:r>
              <a:rPr lang="sk-SK" dirty="0" err="1">
                <a:cs typeface="Lucida Sans Unicode"/>
              </a:rPr>
              <a:t>ôže</a:t>
            </a:r>
            <a:r>
              <a:rPr lang="sk-SK" dirty="0">
                <a:cs typeface="Lucida Sans Unicode"/>
              </a:rPr>
              <a:t> vystupovať ako</a:t>
            </a:r>
            <a:br>
              <a:rPr lang="sk-SK" dirty="0"/>
            </a:b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cs typeface="Lucida Sans Unicode"/>
              </a:rPr>
              <a:t>?</a:t>
            </a:r>
          </a:p>
          <a:p>
            <a:pPr marL="356870" indent="-35687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Library </a:t>
            </a:r>
            <a:r>
              <a:rPr lang="sk-SK" dirty="0">
                <a:cs typeface="Lucida Sans Unicode"/>
              </a:rPr>
              <a:t>je  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cs typeface="Lucida Sans Unicode"/>
              </a:rPr>
              <a:t>?</a:t>
            </a:r>
          </a:p>
          <a:p>
            <a:pPr marL="356870" indent="-35687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Library </a:t>
            </a:r>
            <a:r>
              <a:rPr lang="en-US" dirty="0">
                <a:cs typeface="Lucida Sans Unicode"/>
              </a:rPr>
              <a:t>m</a:t>
            </a:r>
            <a:r>
              <a:rPr lang="sk-SK" dirty="0" err="1">
                <a:cs typeface="Lucida Sans Unicode"/>
              </a:rPr>
              <a:t>ôže</a:t>
            </a:r>
            <a:r>
              <a:rPr lang="sk-SK" dirty="0">
                <a:cs typeface="Lucida Sans Unicode"/>
              </a:rPr>
              <a:t> vystupovať ako</a:t>
            </a:r>
            <a:br>
              <a:rPr lang="en-US" dirty="0"/>
            </a:b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Lucida Sans Unicode"/>
              </a:rPr>
              <a:t>PlaylistItem</a:t>
            </a:r>
            <a:r>
              <a:rPr lang="en-US" dirty="0">
                <a:cs typeface="Lucida Sans Unicode"/>
              </a:rPr>
              <a:t>?</a:t>
            </a:r>
          </a:p>
          <a:p>
            <a:pPr marL="356870" indent="-356870"/>
            <a:endParaRPr lang="en-US"/>
          </a:p>
          <a:p>
            <a:pPr marL="356870" indent="-356870"/>
            <a:endParaRPr lang="sk-SK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  <a:p>
            <a:pPr marL="356870" indent="-356870"/>
            <a:endParaRPr lang="sk-SK"/>
          </a:p>
        </p:txBody>
      </p:sp>
      <p:pic>
        <p:nvPicPr>
          <p:cNvPr id="4" name="Picture 2" descr="Mrs. Baia&amp;Classroom: June 2015">
            <a:extLst>
              <a:ext uri="{FF2B5EF4-FFF2-40B4-BE49-F238E27FC236}">
                <a16:creationId xmlns:a16="http://schemas.microsoft.com/office/drawing/2014/main" id="{A1E4F253-A16F-47CA-B27E-D9332207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653" y="3296667"/>
            <a:ext cx="2608347" cy="356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0858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5D05E-C2F4-4038-8B5E-1CC79C2A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Trieda </a:t>
            </a:r>
            <a:r>
              <a:rPr lang="sk-SK" err="1"/>
              <a:t>vs</a:t>
            </a:r>
            <a:r>
              <a:rPr lang="sk-SK"/>
              <a:t>. rola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85A0CB-B5A3-4909-BD2E-07783D952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/>
          <a:p>
            <a:r>
              <a:rPr lang="sk-SK"/>
              <a:t>Objekt je inštanciou jednej triedy.</a:t>
            </a:r>
          </a:p>
          <a:p>
            <a:r>
              <a:rPr lang="sk-SK"/>
              <a:t>Trieda rozširuje práve jednu inú triedu.</a:t>
            </a:r>
          </a:p>
          <a:p>
            <a:r>
              <a:rPr lang="sk-SK"/>
              <a:t>Trieda popisuje</a:t>
            </a:r>
            <a:r>
              <a:rPr lang="en-US"/>
              <a:t>:</a:t>
            </a:r>
            <a:r>
              <a:rPr lang="sk-SK"/>
              <a:t> </a:t>
            </a:r>
            <a:endParaRPr lang="en-US"/>
          </a:p>
          <a:p>
            <a:pPr lvl="1"/>
            <a:r>
              <a:rPr lang="sk-SK" b="1">
                <a:solidFill>
                  <a:srgbClr val="FF0000"/>
                </a:solidFill>
              </a:rPr>
              <a:t>čo</a:t>
            </a:r>
            <a:r>
              <a:rPr lang="sk-SK"/>
              <a:t> </a:t>
            </a:r>
            <a:r>
              <a:rPr lang="en-US"/>
              <a:t>(</a:t>
            </a:r>
            <a:r>
              <a:rPr lang="en-US" err="1"/>
              <a:t>ak</a:t>
            </a:r>
            <a:r>
              <a:rPr lang="sk-SK"/>
              <a:t>é metódy</a:t>
            </a:r>
            <a:r>
              <a:rPr lang="en-US"/>
              <a:t>)</a:t>
            </a:r>
            <a:r>
              <a:rPr lang="sk-SK"/>
              <a:t> a </a:t>
            </a:r>
            <a:endParaRPr lang="en-US"/>
          </a:p>
          <a:p>
            <a:pPr lvl="1"/>
            <a:r>
              <a:rPr lang="sk-SK" b="1">
                <a:solidFill>
                  <a:srgbClr val="FF0000"/>
                </a:solidFill>
              </a:rPr>
              <a:t>ako</a:t>
            </a:r>
            <a:r>
              <a:rPr lang="en-US"/>
              <a:t> (implement</a:t>
            </a:r>
            <a:r>
              <a:rPr lang="sk-SK" err="1"/>
              <a:t>ácia</a:t>
            </a:r>
            <a:r>
              <a:rPr lang="sk-SK"/>
              <a:t> metód</a:t>
            </a:r>
            <a:r>
              <a:rPr lang="en-US"/>
              <a:t>, </a:t>
            </a:r>
            <a:r>
              <a:rPr lang="sk-SK"/>
              <a:t>inštančné premenné, konštruktory</a:t>
            </a:r>
            <a:r>
              <a:rPr lang="en-US"/>
              <a:t>).</a:t>
            </a:r>
            <a:endParaRPr lang="sk-SK"/>
          </a:p>
          <a:p>
            <a:endParaRPr lang="sk-SK"/>
          </a:p>
          <a:p>
            <a:r>
              <a:rPr lang="sk-SK"/>
              <a:t>Rola</a:t>
            </a:r>
            <a:r>
              <a:rPr lang="en-US"/>
              <a:t>/</a:t>
            </a:r>
            <a:r>
              <a:rPr lang="en-US" err="1"/>
              <a:t>kontrakt</a:t>
            </a:r>
            <a:r>
              <a:rPr lang="en-US"/>
              <a:t> </a:t>
            </a:r>
            <a:r>
              <a:rPr lang="en-US" err="1"/>
              <a:t>hovor</a:t>
            </a:r>
            <a:r>
              <a:rPr lang="sk-SK"/>
              <a:t>í:</a:t>
            </a:r>
          </a:p>
          <a:p>
            <a:pPr lvl="1"/>
            <a:r>
              <a:rPr lang="sk-SK" b="1">
                <a:solidFill>
                  <a:srgbClr val="FF0000"/>
                </a:solidFill>
              </a:rPr>
              <a:t>čo</a:t>
            </a:r>
            <a:r>
              <a:rPr lang="sk-SK"/>
              <a:t> </a:t>
            </a:r>
            <a:r>
              <a:rPr lang="en-US"/>
              <a:t>(</a:t>
            </a:r>
            <a:r>
              <a:rPr lang="en-US" err="1"/>
              <a:t>ak</a:t>
            </a:r>
            <a:r>
              <a:rPr lang="sk-SK"/>
              <a:t>é metódy</a:t>
            </a:r>
            <a:r>
              <a:rPr lang="en-US"/>
              <a:t>)</a:t>
            </a:r>
          </a:p>
          <a:p>
            <a:pPr lvl="1"/>
            <a:endParaRPr lang="sk-SK"/>
          </a:p>
        </p:txBody>
      </p:sp>
      <p:pic>
        <p:nvPicPr>
          <p:cNvPr id="6146" name="Picture 2" descr="http://integrativehealingnow.com/blog/wp-content/uploads/2013/11/Roles.png">
            <a:extLst>
              <a:ext uri="{FF2B5EF4-FFF2-40B4-BE49-F238E27FC236}">
                <a16:creationId xmlns:a16="http://schemas.microsoft.com/office/drawing/2014/main" id="{5264D8CF-A58D-44E2-B629-334789773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738" y="4505325"/>
            <a:ext cx="4294337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669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CD0EC-3ADE-4127-ADAE-F11D98693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Rozhranie </a:t>
            </a:r>
            <a:r>
              <a:rPr lang="en-US"/>
              <a:t>(interface)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0C6A0E-F1FB-428B-923F-B9B454D88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en-US" dirty="0">
                <a:cs typeface="Lucida Sans Unicode"/>
              </a:rPr>
              <a:t>Rola v Jave = </a:t>
            </a:r>
            <a:r>
              <a:rPr lang="en-US" err="1">
                <a:cs typeface="Lucida Sans Unicode"/>
              </a:rPr>
              <a:t>rozhranie</a:t>
            </a:r>
            <a:endParaRPr lang="en-US">
              <a:cs typeface="Lucida Sans Unicode"/>
            </a:endParaRPr>
          </a:p>
          <a:p>
            <a:pPr marL="356870" indent="-356870"/>
            <a:endParaRPr lang="en-US"/>
          </a:p>
          <a:p>
            <a:pPr marL="356870" indent="-356870"/>
            <a:endParaRPr lang="en-US"/>
          </a:p>
          <a:p>
            <a:pPr marL="356870" indent="-356870"/>
            <a:endParaRPr lang="en-US"/>
          </a:p>
          <a:p>
            <a:pPr marL="356870" indent="-356870"/>
            <a:r>
              <a:rPr lang="en-US" b="1" err="1">
                <a:solidFill>
                  <a:srgbClr val="FF0000"/>
                </a:solidFill>
                <a:cs typeface="Lucida Sans Unicode"/>
              </a:rPr>
              <a:t>Rozhranie</a:t>
            </a:r>
            <a:r>
              <a:rPr lang="sk-SK" dirty="0">
                <a:cs typeface="Lucida Sans Unicode"/>
              </a:rPr>
              <a:t> </a:t>
            </a:r>
            <a:r>
              <a:rPr lang="en-US" dirty="0">
                <a:cs typeface="Lucida Sans Unicode"/>
              </a:rPr>
              <a:t>≈ </a:t>
            </a:r>
            <a:r>
              <a:rPr lang="sk-SK" dirty="0">
                <a:solidFill>
                  <a:srgbClr val="FF0000"/>
                </a:solidFill>
                <a:cs typeface="Lucida Sans Unicode"/>
              </a:rPr>
              <a:t>z</a:t>
            </a:r>
            <a:r>
              <a:rPr lang="en-US" err="1">
                <a:solidFill>
                  <a:srgbClr val="FF0000"/>
                </a:solidFill>
                <a:cs typeface="Lucida Sans Unicode"/>
              </a:rPr>
              <a:t>oznam</a:t>
            </a:r>
            <a:r>
              <a:rPr lang="en-US" dirty="0">
                <a:solidFill>
                  <a:srgbClr val="FF0000"/>
                </a:solidFill>
                <a:cs typeface="Lucida Sans Unicode"/>
              </a:rPr>
              <a:t> </a:t>
            </a:r>
            <a:r>
              <a:rPr lang="en-US" err="1">
                <a:solidFill>
                  <a:srgbClr val="FF0000"/>
                </a:solidFill>
                <a:cs typeface="Lucida Sans Unicode"/>
              </a:rPr>
              <a:t>hlavi</a:t>
            </a:r>
            <a:r>
              <a:rPr lang="sk-SK" err="1">
                <a:solidFill>
                  <a:srgbClr val="FF0000"/>
                </a:solidFill>
                <a:cs typeface="Lucida Sans Unicode"/>
              </a:rPr>
              <a:t>čiek</a:t>
            </a:r>
            <a:r>
              <a:rPr lang="sk-SK" dirty="0">
                <a:solidFill>
                  <a:srgbClr val="FF0000"/>
                </a:solidFill>
                <a:cs typeface="Lucida Sans Unicode"/>
              </a:rPr>
              <a:t> metód</a:t>
            </a:r>
            <a:endParaRPr lang="en-US" dirty="0">
              <a:solidFill>
                <a:srgbClr val="FF0000"/>
              </a:solidFill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žiadna implementácia </a:t>
            </a:r>
          </a:p>
          <a:p>
            <a:pPr lvl="1"/>
            <a:r>
              <a:rPr lang="sk-SK" dirty="0">
                <a:cs typeface="Lucida Sans Unicode"/>
              </a:rPr>
              <a:t>žiadne inštančné premenné</a:t>
            </a:r>
          </a:p>
          <a:p>
            <a:pPr lvl="1"/>
            <a:r>
              <a:rPr lang="sk-SK" dirty="0">
                <a:cs typeface="Lucida Sans Unicode"/>
              </a:rPr>
              <a:t>žiadne konštruktory</a:t>
            </a:r>
          </a:p>
          <a:p>
            <a:pPr lvl="1"/>
            <a:r>
              <a:rPr lang="sk-SK" dirty="0">
                <a:cs typeface="Lucida Sans Unicode"/>
              </a:rPr>
              <a:t>len hlavičky </a:t>
            </a:r>
            <a:r>
              <a:rPr lang="sk-SK" b="1" err="1">
                <a:cs typeface="Lucida Sans Unicode"/>
              </a:rPr>
              <a:t>public</a:t>
            </a:r>
            <a:r>
              <a:rPr lang="sk-SK" b="1" dirty="0">
                <a:cs typeface="Lucida Sans Unicode"/>
              </a:rPr>
              <a:t> </a:t>
            </a:r>
            <a:r>
              <a:rPr lang="sk-SK" dirty="0">
                <a:cs typeface="Lucida Sans Unicode"/>
              </a:rPr>
              <a:t>metód (</a:t>
            </a:r>
            <a:r>
              <a:rPr lang="sk-SK" err="1">
                <a:cs typeface="Lucida Sans Unicode"/>
              </a:rPr>
              <a:t>public</a:t>
            </a:r>
            <a:r>
              <a:rPr lang="sk-SK" dirty="0">
                <a:cs typeface="Lucida Sans Unicode"/>
              </a:rPr>
              <a:t> nemusíme písať)</a:t>
            </a:r>
          </a:p>
          <a:p>
            <a:pPr lvl="1"/>
            <a:endParaRPr lang="sk-SK" dirty="0"/>
          </a:p>
          <a:p>
            <a:pPr lvl="1"/>
            <a:endParaRPr lang="en-US"/>
          </a:p>
          <a:p>
            <a:pPr marL="356870" indent="-356870"/>
            <a:endParaRPr lang="en-US"/>
          </a:p>
          <a:p>
            <a:pPr marL="356870" indent="-356870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C1D62026-9347-4F39-A6E8-0332309C778A}"/>
              </a:ext>
            </a:extLst>
          </p:cNvPr>
          <p:cNvSpPr/>
          <p:nvPr/>
        </p:nvSpPr>
        <p:spPr>
          <a:xfrm>
            <a:off x="4655038" y="2099809"/>
            <a:ext cx="4429984" cy="13234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Arial"/>
              </a:rPr>
              <a:t>interface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PlaylistItem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b="1" err="1">
                <a:solidFill>
                  <a:srgbClr val="7F0055"/>
                </a:solidFill>
                <a:latin typeface="Consolas"/>
                <a:cs typeface="Arial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err="1">
                <a:solidFill>
                  <a:srgbClr val="000000"/>
                </a:solidFill>
                <a:latin typeface="Consolas"/>
                <a:cs typeface="Arial"/>
              </a:rPr>
              <a:t>getDuration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;</a:t>
            </a:r>
            <a:endParaRPr lang="sk-SK">
              <a:latin typeface="Consolas"/>
              <a:cs typeface="Arial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String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getTitle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;</a:t>
            </a:r>
            <a:endParaRPr lang="sk-SK">
              <a:latin typeface="Consolas"/>
              <a:cs typeface="Arial"/>
            </a:endParaRPr>
          </a:p>
          <a:p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  <a:endParaRPr lang="sk-SK" dirty="0">
              <a:latin typeface="Consolas"/>
              <a:cs typeface="Arial"/>
            </a:endParaRP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CCC1A74B-46A0-4E04-BD1A-7B9B0FD64A6E}"/>
              </a:ext>
            </a:extLst>
          </p:cNvPr>
          <p:cNvSpPr/>
          <p:nvPr/>
        </p:nvSpPr>
        <p:spPr>
          <a:xfrm>
            <a:off x="151716" y="2099808"/>
            <a:ext cx="4429984" cy="13234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k-SK" b="1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en-US" b="1">
                <a:solidFill>
                  <a:srgbClr val="7F0055"/>
                </a:solidFill>
                <a:latin typeface="Consolas"/>
                <a:cs typeface="Arial"/>
              </a:rPr>
              <a:t>interface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sk-SK">
                <a:solidFill>
                  <a:srgbClr val="000000"/>
                </a:solidFill>
                <a:latin typeface="Consolas"/>
                <a:cs typeface="Arial"/>
              </a:rPr>
              <a:t>PlaylistItem{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err="1">
                <a:solidFill>
                  <a:srgbClr val="7F0055"/>
                </a:solidFill>
                <a:latin typeface="Consolas"/>
                <a:cs typeface="Arial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err="1">
                <a:solidFill>
                  <a:srgbClr val="000000"/>
                </a:solidFill>
                <a:latin typeface="Consolas"/>
                <a:cs typeface="Arial"/>
              </a:rPr>
              <a:t>getDuration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;</a:t>
            </a:r>
            <a:endParaRPr lang="sk-SK">
              <a:latin typeface="Consolas"/>
              <a:cs typeface="Arial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  <a:cs typeface="Arial"/>
              </a:rPr>
              <a:t>  </a:t>
            </a:r>
            <a:r>
              <a:rPr lang="sk-SK" err="1">
                <a:solidFill>
                  <a:srgbClr val="000000"/>
                </a:solidFill>
                <a:latin typeface="Consolas"/>
                <a:cs typeface="Arial"/>
              </a:rPr>
              <a:t>String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err="1">
                <a:solidFill>
                  <a:srgbClr val="000000"/>
                </a:solidFill>
                <a:latin typeface="Consolas"/>
                <a:cs typeface="Arial"/>
              </a:rPr>
              <a:t>getTitle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()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;</a:t>
            </a:r>
            <a:endParaRPr lang="sk-SK" dirty="0">
              <a:latin typeface="Consolas"/>
              <a:cs typeface="Arial"/>
            </a:endParaRPr>
          </a:p>
          <a:p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  <a:endParaRPr lang="sk-SK" dirty="0">
              <a:latin typeface="Consolas"/>
              <a:cs typeface="Arial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A5E92ED-855A-584B-8039-DE8113050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537" y="4246119"/>
            <a:ext cx="3188368" cy="30777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>
                <a:latin typeface="Trebuchet MS" pitchFamily="34" charset="0"/>
              </a:rPr>
              <a:t>default metódy, statické premenné</a:t>
            </a:r>
            <a:endParaRPr lang="cs-CZ" sz="14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8358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182E6-4C97-4BAF-ACB0-1B83F2C5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Rozhranie</a:t>
            </a:r>
            <a:r>
              <a:rPr lang="en-US"/>
              <a:t> vs. </a:t>
            </a:r>
            <a:r>
              <a:rPr lang="en-US" err="1"/>
              <a:t>trieda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C30352-4AE1-4D6E-AAB6-42B9F0371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47" y="2666999"/>
            <a:ext cx="8574505" cy="3903329"/>
          </a:xfrm>
        </p:spPr>
        <p:txBody>
          <a:bodyPr/>
          <a:lstStyle/>
          <a:p>
            <a:r>
              <a:rPr lang="sk-SK"/>
              <a:t>Trieda rozširuje len jednu triedu, ale môže </a:t>
            </a:r>
            <a:r>
              <a:rPr lang="sk-SK" b="1">
                <a:solidFill>
                  <a:srgbClr val="FF0000"/>
                </a:solidFill>
              </a:rPr>
              <a:t>implementovať veľa rozhraní</a:t>
            </a:r>
          </a:p>
          <a:p>
            <a:pPr marL="625475" lvl="1" indent="0">
              <a:buNone/>
            </a:pPr>
            <a:r>
              <a:rPr lang="sk-SK"/>
              <a:t>... </a:t>
            </a:r>
            <a:r>
              <a:rPr lang="en-US" b="1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>
                <a:solidFill>
                  <a:srgbClr val="000000"/>
                </a:solidFill>
                <a:latin typeface="Consolas" panose="020B0609020204030204" pitchFamily="49" charset="0"/>
              </a:rPr>
              <a:t>Rozhranie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1, Rozhranie2 {…</a:t>
            </a:r>
          </a:p>
          <a:p>
            <a:pPr marL="452438" indent="-457200"/>
            <a:endParaRPr lang="sk-SK"/>
          </a:p>
          <a:p>
            <a:pPr marL="452438" indent="-457200"/>
            <a:r>
              <a:rPr lang="en-US" err="1"/>
              <a:t>Ak</a:t>
            </a:r>
            <a:r>
              <a:rPr lang="en-US"/>
              <a:t> </a:t>
            </a:r>
            <a:r>
              <a:rPr lang="en-US" err="1"/>
              <a:t>trieda</a:t>
            </a:r>
            <a:r>
              <a:rPr lang="en-US"/>
              <a:t> </a:t>
            </a:r>
            <a:r>
              <a:rPr lang="en-US" err="1"/>
              <a:t>implementuje</a:t>
            </a:r>
            <a:r>
              <a:rPr lang="en-US"/>
              <a:t> </a:t>
            </a:r>
            <a:r>
              <a:rPr lang="en-US" err="1"/>
              <a:t>rozhranie</a:t>
            </a:r>
            <a:r>
              <a:rPr lang="sk-SK"/>
              <a:t>,</a:t>
            </a:r>
            <a:r>
              <a:rPr lang="en-US"/>
              <a:t> </a:t>
            </a:r>
            <a:r>
              <a:rPr lang="en-US" err="1"/>
              <a:t>mus</a:t>
            </a:r>
            <a:r>
              <a:rPr lang="sk-SK"/>
              <a:t>í </a:t>
            </a:r>
            <a:r>
              <a:rPr lang="sk-SK" b="1">
                <a:solidFill>
                  <a:srgbClr val="FF0000"/>
                </a:solidFill>
              </a:rPr>
              <a:t>mať všetky metódy</a:t>
            </a:r>
            <a:r>
              <a:rPr lang="sk-SK"/>
              <a:t>, ktoré sú uvedené v tomto rozhraní</a:t>
            </a:r>
          </a:p>
          <a:p>
            <a:pPr marL="0" indent="0">
              <a:buNone/>
            </a:pPr>
            <a:b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133FB77-6CF2-4FB5-B8F4-15CE522F6D46}"/>
              </a:ext>
            </a:extLst>
          </p:cNvPr>
          <p:cNvSpPr/>
          <p:nvPr/>
        </p:nvSpPr>
        <p:spPr>
          <a:xfrm>
            <a:off x="296777" y="1413242"/>
            <a:ext cx="10666497" cy="9694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k-SK" sz="1900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sz="1900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sz="1900" b="1" dirty="0" err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sk-SK" sz="1900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sk-SK" sz="1900" dirty="0" err="1">
                <a:solidFill>
                  <a:srgbClr val="000000"/>
                </a:solidFill>
                <a:latin typeface="Consolas"/>
                <a:cs typeface="Arial"/>
              </a:rPr>
              <a:t>AudioBook</a:t>
            </a:r>
            <a:r>
              <a:rPr lang="en-US" sz="1900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en-US" sz="1900" b="1" dirty="0">
                <a:solidFill>
                  <a:srgbClr val="7F0055"/>
                </a:solidFill>
                <a:latin typeface="Consolas"/>
                <a:cs typeface="Arial"/>
              </a:rPr>
              <a:t>extends</a:t>
            </a:r>
            <a:r>
              <a:rPr lang="en-US" sz="1900" dirty="0">
                <a:solidFill>
                  <a:srgbClr val="000000"/>
                </a:solidFill>
                <a:latin typeface="Consolas"/>
                <a:cs typeface="Arial"/>
              </a:rPr>
              <a:t> Book </a:t>
            </a:r>
            <a:r>
              <a:rPr lang="en-US" sz="1900" b="1" dirty="0">
                <a:solidFill>
                  <a:srgbClr val="7F0055"/>
                </a:solidFill>
                <a:latin typeface="Consolas"/>
                <a:cs typeface="Arial"/>
              </a:rPr>
              <a:t>implements</a:t>
            </a:r>
            <a:r>
              <a:rPr lang="en-US" sz="1900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onsolas"/>
                <a:cs typeface="Arial"/>
              </a:rPr>
              <a:t>PlaylistItem</a:t>
            </a:r>
            <a:r>
              <a:rPr lang="en-US" sz="1900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sk-SK" sz="1900" dirty="0">
                <a:solidFill>
                  <a:srgbClr val="000000"/>
                </a:solidFill>
                <a:latin typeface="Consolas"/>
                <a:cs typeface="Arial"/>
              </a:rPr>
              <a:t>{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000000"/>
                </a:solidFill>
                <a:latin typeface="Consolas"/>
                <a:cs typeface="Arial"/>
              </a:rPr>
              <a:t>  …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sk-SK" sz="1900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  <a:endParaRPr lang="sk-SK" sz="1900" dirty="0">
              <a:latin typeface="Consola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019797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sk-SK"/>
              <a:t>Premenné referenčného typu</a:t>
            </a: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6870" indent="-356870" algn="ctr" eaLnBrk="1" hangingPunct="1">
              <a:buFontTx/>
              <a:buNone/>
            </a:pPr>
            <a:r>
              <a:rPr lang="sk-SK" sz="2400">
                <a:solidFill>
                  <a:srgbClr val="000000"/>
                </a:solidFill>
                <a:latin typeface="Courier New"/>
                <a:cs typeface="Lucida Sans Unicode"/>
              </a:rPr>
              <a:t>Rozhranie</a:t>
            </a:r>
            <a:r>
              <a:rPr lang="en-US" sz="2400" dirty="0">
                <a:solidFill>
                  <a:srgbClr val="000000"/>
                </a:solidFill>
                <a:latin typeface="Courier New"/>
                <a:cs typeface="Lucida Sans Unicode"/>
              </a:rPr>
              <a:t> </a:t>
            </a:r>
            <a:r>
              <a:rPr lang="sk-SK" sz="2400">
                <a:solidFill>
                  <a:srgbClr val="000000"/>
                </a:solidFill>
                <a:latin typeface="Courier New"/>
                <a:cs typeface="Lucida Sans Unicode"/>
              </a:rPr>
              <a:t>objekt</a:t>
            </a:r>
            <a:r>
              <a:rPr lang="en-US" sz="2400">
                <a:solidFill>
                  <a:srgbClr val="000000"/>
                </a:solidFill>
                <a:latin typeface="Courier New"/>
                <a:cs typeface="Lucida Sans Unicode"/>
              </a:rPr>
              <a:t>;</a:t>
            </a:r>
            <a:endParaRPr lang="sk-SK" sz="2400">
              <a:solidFill>
                <a:srgbClr val="000000"/>
              </a:solidFill>
              <a:latin typeface="Courier New"/>
              <a:cs typeface="Lucida Sans Unicode"/>
            </a:endParaRPr>
          </a:p>
          <a:p>
            <a:pPr marL="356870" indent="-356870" eaLnBrk="1" hangingPunct="1">
              <a:buFontTx/>
              <a:buNone/>
            </a:pPr>
            <a:endParaRPr lang="sk-SK" sz="800">
              <a:solidFill>
                <a:srgbClr val="000000"/>
              </a:solidFill>
              <a:latin typeface="Courier New" pitchFamily="49" charset="0"/>
            </a:endParaRPr>
          </a:p>
          <a:p>
            <a:pPr marL="356870" indent="-356870" eaLnBrk="1" hangingPunct="1"/>
            <a:r>
              <a:rPr lang="sk-SK" sz="2400">
                <a:cs typeface="Lucida Sans Unicode"/>
              </a:rPr>
              <a:t>Premenná </a:t>
            </a:r>
            <a:r>
              <a:rPr lang="sk-SK" sz="2400">
                <a:latin typeface="Courier New"/>
                <a:cs typeface="Courier New"/>
              </a:rPr>
              <a:t>objekt</a:t>
            </a:r>
            <a:r>
              <a:rPr lang="sk-SK" sz="2400">
                <a:cs typeface="Lucida Sans Unicode"/>
              </a:rPr>
              <a:t> môže </a:t>
            </a:r>
            <a:r>
              <a:rPr lang="sk-SK" sz="2400" err="1">
                <a:cs typeface="Lucida Sans Unicode"/>
              </a:rPr>
              <a:t>referencovať</a:t>
            </a:r>
            <a:r>
              <a:rPr lang="sk-SK" sz="2400">
                <a:cs typeface="Lucida Sans Unicode"/>
              </a:rPr>
              <a:t> objekt ľubovoľnej triedy, ktorá cez </a:t>
            </a:r>
            <a:r>
              <a:rPr lang="sk-SK" sz="2400" b="1" err="1">
                <a:solidFill>
                  <a:srgbClr val="7F0055"/>
                </a:solidFill>
                <a:latin typeface="Consolas"/>
                <a:cs typeface="Lucida Sans Unicode"/>
              </a:rPr>
              <a:t>implements</a:t>
            </a:r>
            <a:r>
              <a:rPr lang="sk-SK" sz="2400">
                <a:cs typeface="Lucida Sans Unicode"/>
              </a:rPr>
              <a:t> prehlásila, že implementuje rozhranie </a:t>
            </a:r>
            <a:r>
              <a:rPr lang="sk-SK" sz="2400" err="1">
                <a:latin typeface="Courier New"/>
                <a:cs typeface="Courier New"/>
              </a:rPr>
              <a:t>Rozhranie</a:t>
            </a:r>
            <a:endParaRPr lang="en-US" sz="2400" b="1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56870" indent="-356870" eaLnBrk="1" hangingPunct="1"/>
            <a:endParaRPr lang="en-US" sz="16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 algn="ctr" eaLnBrk="1" hangingPunct="1">
              <a:buNone/>
            </a:pPr>
            <a:r>
              <a:rPr lang="sk-SK" sz="2400">
                <a:solidFill>
                  <a:srgbClr val="000000"/>
                </a:solidFill>
                <a:latin typeface="Courier New"/>
                <a:cs typeface="Lucida Sans Unicode"/>
              </a:rPr>
              <a:t>objekt</a:t>
            </a:r>
            <a:r>
              <a:rPr lang="en-US" sz="2400">
                <a:solidFill>
                  <a:srgbClr val="000000"/>
                </a:solidFill>
                <a:latin typeface="Courier New"/>
                <a:cs typeface="Lucida Sans Unicode"/>
              </a:rPr>
              <a:t>.</a:t>
            </a:r>
            <a:r>
              <a:rPr lang="en-US" sz="2400" err="1">
                <a:solidFill>
                  <a:srgbClr val="000000"/>
                </a:solidFill>
                <a:latin typeface="Courier New"/>
                <a:cs typeface="Lucida Sans Unicode"/>
              </a:rPr>
              <a:t>metoda</a:t>
            </a:r>
            <a:r>
              <a:rPr lang="en-US" sz="2400">
                <a:solidFill>
                  <a:srgbClr val="000000"/>
                </a:solidFill>
                <a:latin typeface="Courier New"/>
                <a:cs typeface="Lucida Sans Unicode"/>
              </a:rPr>
              <a:t>()</a:t>
            </a:r>
            <a:endParaRPr lang="sk-SK" sz="2400">
              <a:solidFill>
                <a:srgbClr val="000000"/>
              </a:solidFill>
              <a:latin typeface="Courier New"/>
              <a:cs typeface="Lucida Sans Unicode"/>
            </a:endParaRPr>
          </a:p>
          <a:p>
            <a:pPr marL="356870" indent="-356870" eaLnBrk="1" hangingPunct="1"/>
            <a:endParaRPr lang="en-US" sz="12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56870" indent="-356870" eaLnBrk="1" hangingPunct="1"/>
            <a:r>
              <a:rPr lang="en-US" sz="2400" err="1">
                <a:cs typeface="Lucida Sans Unicode"/>
              </a:rPr>
              <a:t>Cez</a:t>
            </a:r>
            <a:r>
              <a:rPr lang="en-US" sz="2400" dirty="0">
                <a:cs typeface="Lucida Sans Unicode"/>
              </a:rPr>
              <a:t> </a:t>
            </a:r>
            <a:r>
              <a:rPr lang="en-US" sz="2400" err="1">
                <a:cs typeface="Lucida Sans Unicode"/>
              </a:rPr>
              <a:t>premenn</a:t>
            </a:r>
            <a:r>
              <a:rPr lang="sk-SK" sz="2400">
                <a:cs typeface="Lucida Sans Unicode"/>
              </a:rPr>
              <a:t>ú </a:t>
            </a:r>
            <a:r>
              <a:rPr lang="sk-SK" sz="2400">
                <a:latin typeface="Courier New"/>
                <a:cs typeface="Courier New"/>
              </a:rPr>
              <a:t>objekt</a:t>
            </a:r>
            <a:r>
              <a:rPr lang="sk-SK" sz="2400">
                <a:cs typeface="Lucida Sans Unicode"/>
              </a:rPr>
              <a:t> môžeme volať </a:t>
            </a:r>
            <a:r>
              <a:rPr lang="sk-SK" sz="2400" b="1">
                <a:solidFill>
                  <a:srgbClr val="FF0000"/>
                </a:solidFill>
                <a:cs typeface="Lucida Sans Unicode"/>
              </a:rPr>
              <a:t>len metódy </a:t>
            </a:r>
            <a:r>
              <a:rPr lang="sk-SK" sz="2400">
                <a:cs typeface="Lucida Sans Unicode"/>
              </a:rPr>
              <a:t>definované v rozhraní </a:t>
            </a:r>
            <a:r>
              <a:rPr lang="sk-SK" sz="2400">
                <a:latin typeface="Courier New"/>
                <a:cs typeface="Courier New"/>
              </a:rPr>
              <a:t>Rozhranie</a:t>
            </a:r>
            <a:r>
              <a:rPr lang="sk-SK" sz="2400">
                <a:cs typeface="Lucida Sans Unicode"/>
              </a:rPr>
              <a:t>.</a:t>
            </a:r>
          </a:p>
          <a:p>
            <a:pPr marL="356870" indent="-356870" eaLnBrk="1" hangingPunct="1"/>
            <a:r>
              <a:rPr lang="sk-SK" sz="2400">
                <a:cs typeface="Lucida Sans Unicode"/>
              </a:rPr>
              <a:t>To, aká implementácia sa vykoná, </a:t>
            </a:r>
            <a:r>
              <a:rPr lang="sk-SK" sz="2400" b="1">
                <a:solidFill>
                  <a:srgbClr val="FF0000"/>
                </a:solidFill>
                <a:cs typeface="Lucida Sans Unicode"/>
              </a:rPr>
              <a:t>záleží len od triedy</a:t>
            </a:r>
            <a:r>
              <a:rPr lang="sk-SK" sz="2400" dirty="0">
                <a:cs typeface="Lucida Sans Unicode"/>
              </a:rPr>
              <a:t> </a:t>
            </a:r>
            <a:r>
              <a:rPr lang="sk-SK" sz="2400" err="1">
                <a:cs typeface="Lucida Sans Unicode"/>
              </a:rPr>
              <a:t>referencovaného</a:t>
            </a:r>
            <a:r>
              <a:rPr lang="sk-SK" sz="2400">
                <a:cs typeface="Lucida Sans Unicode"/>
              </a:rPr>
              <a:t> objektu.</a:t>
            </a:r>
          </a:p>
          <a:p>
            <a:pPr marL="356870" indent="-356870" eaLnBrk="1" hangingPunct="1"/>
            <a:endParaRPr lang="sk-SK" sz="24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56870" indent="-356870" algn="ctr" eaLnBrk="1" hangingPunct="1">
              <a:buFontTx/>
              <a:buNone/>
            </a:pPr>
            <a:endParaRPr lang="cs-CZ" sz="240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7725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9A7F5-687B-4710-A32F-FDAEEA38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Rozširovanie rozhraní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BD004B-7BCD-4F8A-AFD7-09CC8168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>
                <a:solidFill>
                  <a:srgbClr val="7F0055"/>
                </a:solidFill>
                <a:latin typeface="Consolas"/>
                <a:cs typeface="Lucida Sans Unicode"/>
              </a:rPr>
              <a:t>p</a:t>
            </a:r>
            <a:r>
              <a:rPr lang="sk-SK" sz="2400" b="1" err="1">
                <a:solidFill>
                  <a:srgbClr val="7F0055"/>
                </a:solidFill>
                <a:latin typeface="Consolas"/>
                <a:cs typeface="Lucida Sans Unicode"/>
              </a:rPr>
              <a:t>ublic</a:t>
            </a:r>
            <a:r>
              <a:rPr lang="sk-SK" sz="2400" b="1">
                <a:solidFill>
                  <a:srgbClr val="7F0055"/>
                </a:solidFill>
                <a:latin typeface="Consolas"/>
                <a:cs typeface="Lucida Sans Unicode"/>
              </a:rPr>
              <a:t> interface </a:t>
            </a:r>
            <a:r>
              <a:rPr lang="sk-SK" sz="2400" err="1">
                <a:latin typeface="Consolas"/>
                <a:cs typeface="Lucida Sans Unicode"/>
              </a:rPr>
              <a:t>RozsireneRozhranie</a:t>
            </a:r>
            <a:r>
              <a:rPr lang="sk-SK" sz="2400" dirty="0">
                <a:latin typeface="Consolas"/>
                <a:cs typeface="Lucida Sans Unicode"/>
              </a:rPr>
              <a:t> 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/>
                <a:cs typeface="Lucida Sans Unicode"/>
              </a:rPr>
              <a:t>		</a:t>
            </a:r>
            <a:r>
              <a:rPr lang="sk-SK" sz="2400" b="1" err="1">
                <a:solidFill>
                  <a:srgbClr val="7F0055"/>
                </a:solidFill>
                <a:latin typeface="Consolas"/>
                <a:cs typeface="Lucida Sans Unicode"/>
              </a:rPr>
              <a:t>extends</a:t>
            </a:r>
            <a:r>
              <a:rPr lang="sk-SK" sz="2400">
                <a:latin typeface="Consolas"/>
                <a:cs typeface="Lucida Sans Unicode"/>
              </a:rPr>
              <a:t> Rozhranie</a:t>
            </a:r>
            <a:r>
              <a:rPr lang="en-US" sz="2400">
                <a:latin typeface="Consolas"/>
                <a:cs typeface="Lucida Sans Unicode"/>
              </a:rPr>
              <a:t>1, Rozhranie2 {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>
              <a:latin typeface="Consolas" panose="020B0609020204030204" pitchFamily="49" charset="0"/>
            </a:endParaRPr>
          </a:p>
          <a:p>
            <a:pPr marL="356870" indent="-356870"/>
            <a:r>
              <a:rPr lang="sk-SK" sz="2400" err="1">
                <a:latin typeface="Consolas"/>
                <a:cs typeface="Lucida Sans Unicode"/>
              </a:rPr>
              <a:t>RozsireneRozhranie</a:t>
            </a:r>
            <a:r>
              <a:rPr lang="en-US" sz="2400" dirty="0">
                <a:cs typeface="Lucida Sans Unicode"/>
              </a:rPr>
              <a:t> </a:t>
            </a:r>
            <a:r>
              <a:rPr lang="en-US" sz="2400" err="1">
                <a:cs typeface="Lucida Sans Unicode"/>
              </a:rPr>
              <a:t>bude</a:t>
            </a:r>
            <a:r>
              <a:rPr lang="en-US" sz="2400" dirty="0">
                <a:cs typeface="Lucida Sans Unicode"/>
              </a:rPr>
              <a:t> </a:t>
            </a:r>
            <a:r>
              <a:rPr lang="en-US" sz="2400" err="1">
                <a:cs typeface="Lucida Sans Unicode"/>
              </a:rPr>
              <a:t>obsahova</a:t>
            </a:r>
            <a:r>
              <a:rPr lang="sk-SK" sz="2400">
                <a:cs typeface="Lucida Sans Unicode"/>
              </a:rPr>
              <a:t>ť:</a:t>
            </a:r>
          </a:p>
          <a:p>
            <a:pPr lvl="1"/>
            <a:r>
              <a:rPr lang="sk-SK" sz="2000"/>
              <a:t>všetky hlavičky metód z rozhrania </a:t>
            </a:r>
            <a:r>
              <a:rPr lang="sk-SK" sz="2000">
                <a:latin typeface="Consolas" panose="020B0609020204030204" pitchFamily="49" charset="0"/>
              </a:rPr>
              <a:t>Rozhranie1</a:t>
            </a:r>
          </a:p>
          <a:p>
            <a:pPr lvl="1"/>
            <a:r>
              <a:rPr lang="sk-SK" sz="2000"/>
              <a:t>všetky hlavičky metód z rozhrania </a:t>
            </a:r>
            <a:r>
              <a:rPr lang="sk-SK" sz="2000">
                <a:latin typeface="Consolas" panose="020B0609020204030204" pitchFamily="49" charset="0"/>
              </a:rPr>
              <a:t>Rozhranie2</a:t>
            </a:r>
          </a:p>
          <a:p>
            <a:pPr lvl="1"/>
            <a:r>
              <a:rPr lang="sk-SK" sz="2000">
                <a:cs typeface="Lucida Sans Unicode"/>
              </a:rPr>
              <a:t>všetky hlavičky metód, ktoré sme explicitne napísali do rozhrania </a:t>
            </a:r>
            <a:r>
              <a:rPr lang="sk-SK" sz="2000" err="1">
                <a:latin typeface="Consolas"/>
                <a:cs typeface="Lucida Sans Unicode"/>
              </a:rPr>
              <a:t>RozsireneRozhranie</a:t>
            </a:r>
            <a:endParaRPr lang="sk-SK" sz="2000">
              <a:latin typeface="Consolas"/>
              <a:cs typeface="Lucida Sans Unicode"/>
            </a:endParaRPr>
          </a:p>
          <a:p>
            <a:pPr marL="356870" indent="-356870"/>
            <a:r>
              <a:rPr lang="sk-SK" sz="2400" i="1">
                <a:ea typeface="+mn-lt"/>
                <a:cs typeface="+mn-lt"/>
              </a:rPr>
              <a:t>pre fajnšmekrov</a:t>
            </a:r>
            <a:r>
              <a:rPr lang="sk-SK" sz="2400">
                <a:ea typeface="+mn-lt"/>
                <a:cs typeface="+mn-lt"/>
              </a:rPr>
              <a:t> - default implementácie metód</a:t>
            </a:r>
            <a:endParaRPr lang="sk-SK" sz="2400">
              <a:latin typeface="Consolas"/>
            </a:endParaRPr>
          </a:p>
          <a:p>
            <a:pPr lvl="1"/>
            <a:endParaRPr lang="sk-SK" sz="2000">
              <a:latin typeface="Trebuchet MS"/>
            </a:endParaRPr>
          </a:p>
          <a:p>
            <a:pPr marL="0" indent="0">
              <a:buNone/>
            </a:pPr>
            <a:endParaRPr lang="en-US" sz="240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1859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/>
              <a:t>Kľúčové </a:t>
            </a:r>
            <a:r>
              <a:rPr lang="en-US" err="1"/>
              <a:t>koncepty</a:t>
            </a:r>
            <a:r>
              <a:rPr lang="en-US"/>
              <a:t> OOP</a:t>
            </a:r>
            <a:endParaRPr lang="sk-SK" noProof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noProof="0"/>
              <a:t>Čo je </a:t>
            </a:r>
            <a:r>
              <a:rPr lang="sk-SK" sz="2400" b="1" noProof="0">
                <a:solidFill>
                  <a:srgbClr val="FF0000"/>
                </a:solidFill>
              </a:rPr>
              <a:t>trieda</a:t>
            </a:r>
            <a:r>
              <a:rPr lang="en-US" sz="2400" noProof="0"/>
              <a:t>? </a:t>
            </a:r>
            <a:r>
              <a:rPr lang="sk-SK" sz="2400" noProof="0"/>
              <a:t>Čo je </a:t>
            </a:r>
            <a:r>
              <a:rPr lang="sk-SK" sz="2400" b="1" noProof="0">
                <a:solidFill>
                  <a:srgbClr val="FF0000"/>
                </a:solidFill>
              </a:rPr>
              <a:t>obje</a:t>
            </a:r>
            <a:r>
              <a:rPr lang="en-US" sz="2400" b="1" noProof="0" err="1">
                <a:solidFill>
                  <a:srgbClr val="FF0000"/>
                </a:solidFill>
              </a:rPr>
              <a:t>kt</a:t>
            </a:r>
            <a:r>
              <a:rPr lang="en-US" sz="2400" noProof="0"/>
              <a:t>? </a:t>
            </a:r>
            <a:r>
              <a:rPr lang="en-US" sz="2400" noProof="0" err="1"/>
              <a:t>Ak</a:t>
            </a:r>
            <a:r>
              <a:rPr lang="sk-SK" sz="2400"/>
              <a:t>ý je vzťah medzi objektom a triedou</a:t>
            </a:r>
            <a:r>
              <a:rPr lang="en-US" sz="2400"/>
              <a:t>?</a:t>
            </a:r>
            <a:endParaRPr lang="sk-SK" sz="2400" noProof="0"/>
          </a:p>
          <a:p>
            <a:r>
              <a:rPr lang="sk-SK" sz="2400"/>
              <a:t>Referencia na objekt, premenné referenčného typu</a:t>
            </a:r>
          </a:p>
          <a:p>
            <a:r>
              <a:rPr lang="en-US" sz="2400" noProof="0" err="1"/>
              <a:t>Vytv</a:t>
            </a:r>
            <a:r>
              <a:rPr lang="sk-SK" sz="2400" err="1"/>
              <a:t>áranie</a:t>
            </a:r>
            <a:r>
              <a:rPr lang="sk-SK" sz="2400"/>
              <a:t> </a:t>
            </a:r>
            <a:r>
              <a:rPr lang="sk-SK" sz="2400" b="1">
                <a:solidFill>
                  <a:srgbClr val="FF0000"/>
                </a:solidFill>
              </a:rPr>
              <a:t>nových tried rozširovaním</a:t>
            </a:r>
            <a:r>
              <a:rPr lang="sk-SK" sz="2400"/>
              <a:t> existujúcich</a:t>
            </a:r>
          </a:p>
          <a:p>
            <a:pPr lvl="1"/>
            <a:r>
              <a:rPr lang="en-US" sz="2000" err="1"/>
              <a:t>Trieda</a:t>
            </a:r>
            <a:r>
              <a:rPr lang="en-US" sz="2000"/>
              <a:t> </a:t>
            </a:r>
            <a:r>
              <a:rPr lang="en-US" sz="2000">
                <a:latin typeface="Consolas" panose="020B0609020204030204" pitchFamily="49" charset="0"/>
              </a:rPr>
              <a:t>Object</a:t>
            </a:r>
          </a:p>
          <a:p>
            <a:pPr lvl="1"/>
            <a:r>
              <a:rPr lang="sk-SK" sz="2000" b="1">
                <a:solidFill>
                  <a:srgbClr val="FF0000"/>
                </a:solidFill>
              </a:rPr>
              <a:t>Dedičnosť</a:t>
            </a:r>
            <a:r>
              <a:rPr lang="en-US" sz="2000"/>
              <a:t> (inheritance)</a:t>
            </a:r>
            <a:endParaRPr lang="sk-SK" sz="2000"/>
          </a:p>
          <a:p>
            <a:pPr lvl="1"/>
            <a:r>
              <a:rPr lang="sk-SK" sz="2000" b="1">
                <a:solidFill>
                  <a:srgbClr val="FF0000"/>
                </a:solidFill>
              </a:rPr>
              <a:t>Prekrývanie metód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/>
              <a:t>(override)</a:t>
            </a:r>
            <a:endParaRPr lang="sk-SK" sz="2000"/>
          </a:p>
          <a:p>
            <a:r>
              <a:rPr lang="sk-SK" sz="2400" noProof="0"/>
              <a:t>Vytváranie objektov </a:t>
            </a:r>
            <a:r>
              <a:rPr lang="en-US" sz="2400" noProof="0"/>
              <a:t>(in</a:t>
            </a:r>
            <a:r>
              <a:rPr lang="sk-SK" sz="2400" noProof="0" err="1"/>
              <a:t>štancií</a:t>
            </a:r>
            <a:r>
              <a:rPr lang="en-US" sz="2400" noProof="0"/>
              <a:t>) </a:t>
            </a:r>
            <a:r>
              <a:rPr lang="sk-SK" sz="2400" noProof="0"/>
              <a:t>tried</a:t>
            </a:r>
          </a:p>
          <a:p>
            <a:pPr lvl="1"/>
            <a:r>
              <a:rPr lang="sk-SK" sz="2000" b="1">
                <a:solidFill>
                  <a:srgbClr val="FF0000"/>
                </a:solidFill>
              </a:rPr>
              <a:t>Konštruktor</a:t>
            </a:r>
            <a:r>
              <a:rPr lang="en-US" sz="2000"/>
              <a:t>(y)</a:t>
            </a:r>
            <a:endParaRPr lang="sk-SK" sz="2000" noProof="0"/>
          </a:p>
          <a:p>
            <a:r>
              <a:rPr lang="sk-SK" sz="2400" b="1" noProof="0" err="1">
                <a:solidFill>
                  <a:srgbClr val="FF0000"/>
                </a:solidFill>
              </a:rPr>
              <a:t>Zapúzdrenie</a:t>
            </a:r>
            <a:r>
              <a:rPr lang="sk-SK" sz="2400" noProof="0"/>
              <a:t> </a:t>
            </a:r>
            <a:r>
              <a:rPr lang="en-US" sz="2400" noProof="0"/>
              <a:t>(encapsulation</a:t>
            </a:r>
            <a:r>
              <a:rPr lang="en-US" sz="2400"/>
              <a:t>)</a:t>
            </a:r>
          </a:p>
          <a:p>
            <a:r>
              <a:rPr lang="en-US" sz="2400" b="1" noProof="0">
                <a:solidFill>
                  <a:srgbClr val="FF0000"/>
                </a:solidFill>
              </a:rPr>
              <a:t>P</a:t>
            </a:r>
            <a:r>
              <a:rPr lang="sk-SK" sz="2400" b="1" err="1">
                <a:solidFill>
                  <a:srgbClr val="FF0000"/>
                </a:solidFill>
              </a:rPr>
              <a:t>olymorfizmus</a:t>
            </a:r>
            <a:endParaRPr lang="sk-SK" sz="2400" b="1" noProof="0">
              <a:solidFill>
                <a:srgbClr val="FF0000"/>
              </a:solidFill>
            </a:endParaRPr>
          </a:p>
          <a:p>
            <a:endParaRPr lang="sk-SK" sz="2400" noProof="0"/>
          </a:p>
        </p:txBody>
      </p:sp>
    </p:spTree>
    <p:extLst>
      <p:ext uri="{BB962C8B-B14F-4D97-AF65-F5344CB8AC3E}">
        <p14:creationId xmlns:p14="http://schemas.microsoft.com/office/powerpoint/2010/main" val="293716621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Sumarizácia rozhraní</a:t>
            </a:r>
            <a:endParaRPr lang="cs-CZ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err="1"/>
              <a:t>Interface</a:t>
            </a:r>
            <a:r>
              <a:rPr lang="sk-SK"/>
              <a:t> </a:t>
            </a:r>
            <a:r>
              <a:rPr lang="en-US"/>
              <a:t>= </a:t>
            </a:r>
            <a:r>
              <a:rPr lang="sk-SK"/>
              <a:t>pomenovaný </a:t>
            </a:r>
            <a:r>
              <a:rPr lang="en-US" b="1" err="1">
                <a:solidFill>
                  <a:srgbClr val="FF3300"/>
                </a:solidFill>
              </a:rPr>
              <a:t>zoznam</a:t>
            </a:r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b="1" err="1">
                <a:solidFill>
                  <a:srgbClr val="FF3300"/>
                </a:solidFill>
              </a:rPr>
              <a:t>hlavi</a:t>
            </a:r>
            <a:r>
              <a:rPr lang="sk-SK" b="1" err="1">
                <a:solidFill>
                  <a:srgbClr val="FF3300"/>
                </a:solidFill>
              </a:rPr>
              <a:t>čiek</a:t>
            </a:r>
            <a:r>
              <a:rPr lang="sk-SK"/>
              <a:t> metód</a:t>
            </a:r>
          </a:p>
          <a:p>
            <a:pPr lvl="1" eaLnBrk="1" hangingPunct="1"/>
            <a:r>
              <a:rPr lang="sk-SK"/>
              <a:t>hlavička metódy </a:t>
            </a:r>
            <a:r>
              <a:rPr lang="en-US"/>
              <a:t>= n</a:t>
            </a:r>
            <a:r>
              <a:rPr lang="sk-SK" err="1"/>
              <a:t>ázov</a:t>
            </a:r>
            <a:r>
              <a:rPr lang="sk-SK"/>
              <a:t>, návratový typ, zoznam typov parametrov</a:t>
            </a:r>
          </a:p>
          <a:p>
            <a:pPr eaLnBrk="1" hangingPunct="1">
              <a:buFontTx/>
              <a:buNone/>
            </a:pPr>
            <a:r>
              <a:rPr lang="sk-SK" sz="2200" b="1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2200" b="1" err="1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 Rozhranie {</a:t>
            </a:r>
            <a:r>
              <a:rPr lang="sk-SK" sz="2200">
                <a:latin typeface="Consolas" panose="020B0609020204030204" pitchFamily="49" charset="0"/>
              </a:rPr>
              <a:t> ... 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sk-SK" sz="2200" b="1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2200" b="1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 Trieda </a:t>
            </a:r>
            <a:r>
              <a:rPr lang="sk-SK" sz="2200" b="1" err="1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 Rozhranie</a:t>
            </a:r>
            <a:r>
              <a:rPr lang="sk-SK" sz="2200">
                <a:latin typeface="Consolas" panose="020B0609020204030204" pitchFamily="49" charset="0"/>
              </a:rPr>
              <a:t> 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sk-SK" sz="2200">
                <a:latin typeface="Consolas" panose="020B0609020204030204" pitchFamily="49" charset="0"/>
              </a:rPr>
              <a:t> ... 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sk-SK" sz="22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sz="22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sz="22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sz="22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Rozhranie o </a:t>
            </a:r>
            <a:r>
              <a:rPr lang="en-US" sz="2200">
                <a:solidFill>
                  <a:srgbClr val="000000"/>
                </a:solidFill>
                <a:latin typeface="Consolas" panose="020B0609020204030204" pitchFamily="49" charset="0"/>
              </a:rPr>
              <a:t>= …;</a:t>
            </a:r>
            <a:endParaRPr lang="sk-SK" sz="22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 eaLnBrk="1" hangingPunct="1">
              <a:buFontTx/>
              <a:buNone/>
            </a:pPr>
            <a:endParaRPr lang="sk-SK" sz="2200"/>
          </a:p>
          <a:p>
            <a:pPr lvl="1" eaLnBrk="1" hangingPunct="1"/>
            <a:endParaRPr lang="cs-CZ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05016" y="5366327"/>
            <a:ext cx="1459347" cy="415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89459" y="4862511"/>
            <a:ext cx="4423632" cy="17851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200" err="1">
                <a:latin typeface="+mj-lt"/>
                <a:cs typeface="Calibri" pitchFamily="34" charset="0"/>
              </a:rPr>
              <a:t>Premenn</a:t>
            </a:r>
            <a:r>
              <a:rPr lang="sk-SK" sz="2200">
                <a:latin typeface="+mj-lt"/>
                <a:cs typeface="Calibri" pitchFamily="34" charset="0"/>
              </a:rPr>
              <a:t>á 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o</a:t>
            </a:r>
            <a:r>
              <a:rPr lang="sk-SK" sz="2200">
                <a:latin typeface="+mj-lt"/>
              </a:rPr>
              <a:t> </a:t>
            </a:r>
            <a:r>
              <a:rPr lang="sk-SK" sz="2200">
                <a:latin typeface="+mj-lt"/>
                <a:cs typeface="Calibri" pitchFamily="34" charset="0"/>
              </a:rPr>
              <a:t>je schopná </a:t>
            </a:r>
            <a:r>
              <a:rPr lang="sk-SK" sz="2200" err="1">
                <a:latin typeface="+mj-lt"/>
                <a:cs typeface="Calibri" pitchFamily="34" charset="0"/>
              </a:rPr>
              <a:t>referencovať</a:t>
            </a:r>
            <a:r>
              <a:rPr lang="sk-SK" sz="2200">
                <a:latin typeface="+mj-lt"/>
                <a:cs typeface="Calibri" pitchFamily="34" charset="0"/>
              </a:rPr>
              <a:t> objekt ľubovoľnej triedy, ktorá </a:t>
            </a:r>
            <a:r>
              <a:rPr lang="en-US" sz="2200" err="1">
                <a:latin typeface="+mj-lt"/>
                <a:cs typeface="Calibri" pitchFamily="34" charset="0"/>
              </a:rPr>
              <a:t>prehl</a:t>
            </a:r>
            <a:r>
              <a:rPr lang="sk-SK" sz="2200" err="1">
                <a:latin typeface="+mj-lt"/>
                <a:cs typeface="Calibri" pitchFamily="34" charset="0"/>
              </a:rPr>
              <a:t>ásila</a:t>
            </a:r>
            <a:r>
              <a:rPr lang="sk-SK" sz="2200">
                <a:latin typeface="+mj-lt"/>
                <a:cs typeface="Calibri" pitchFamily="34" charset="0"/>
              </a:rPr>
              <a:t>, že implementuje </a:t>
            </a:r>
            <a:r>
              <a:rPr lang="sk-SK" sz="2200" err="1">
                <a:latin typeface="+mj-lt"/>
                <a:cs typeface="Calibri" pitchFamily="34" charset="0"/>
              </a:rPr>
              <a:t>interface</a:t>
            </a:r>
            <a:r>
              <a:rPr lang="sk-SK" sz="2200">
                <a:latin typeface="+mj-lt"/>
                <a:cs typeface="Calibri" pitchFamily="34" charset="0"/>
              </a:rPr>
              <a:t> </a:t>
            </a:r>
            <a:r>
              <a:rPr lang="sk-SK" sz="2200">
                <a:solidFill>
                  <a:srgbClr val="000000"/>
                </a:solidFill>
                <a:latin typeface="Consolas" panose="020B0609020204030204" pitchFamily="49" charset="0"/>
              </a:rPr>
              <a:t>Rozhranie</a:t>
            </a:r>
            <a:endParaRPr lang="cs-CZ" sz="220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2697018" y="3574473"/>
            <a:ext cx="249382" cy="8128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4114800" y="3574473"/>
            <a:ext cx="1304925" cy="121396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5106" y="4184257"/>
            <a:ext cx="3884172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200" err="1">
                <a:latin typeface="+mj-lt"/>
                <a:cs typeface="Calibri" pitchFamily="34" charset="0"/>
              </a:rPr>
              <a:t>Trieda</a:t>
            </a:r>
            <a:r>
              <a:rPr lang="en-US" sz="2200">
                <a:latin typeface="+mj-lt"/>
                <a:cs typeface="Calibri" pitchFamily="34" charset="0"/>
              </a:rPr>
              <a:t> </a:t>
            </a:r>
            <a:r>
              <a:rPr lang="en-US" sz="2200" err="1">
                <a:latin typeface="+mj-lt"/>
                <a:cs typeface="Calibri" pitchFamily="34" charset="0"/>
              </a:rPr>
              <a:t>prehlasuje</a:t>
            </a:r>
            <a:r>
              <a:rPr lang="en-US" sz="2200">
                <a:latin typeface="+mj-lt"/>
                <a:cs typeface="Calibri" pitchFamily="34" charset="0"/>
              </a:rPr>
              <a:t>, </a:t>
            </a:r>
            <a:r>
              <a:rPr lang="sk-SK" sz="2200">
                <a:latin typeface="+mj-lt"/>
                <a:cs typeface="Calibri" pitchFamily="34" charset="0"/>
              </a:rPr>
              <a:t>že bude mať všetky metódy, ktoré sú uvedené v </a:t>
            </a:r>
            <a:r>
              <a:rPr lang="en-US" sz="2200" err="1">
                <a:latin typeface="+mj-lt"/>
                <a:cs typeface="Calibri" pitchFamily="34" charset="0"/>
              </a:rPr>
              <a:t>rozhran</a:t>
            </a:r>
            <a:r>
              <a:rPr lang="sk-SK" sz="2200">
                <a:latin typeface="+mj-lt"/>
                <a:cs typeface="Calibri" pitchFamily="34" charset="0"/>
              </a:rPr>
              <a:t>í</a:t>
            </a:r>
            <a:r>
              <a:rPr lang="en-US" sz="2200">
                <a:latin typeface="+mj-lt"/>
                <a:cs typeface="Calibri" pitchFamily="34" charset="0"/>
              </a:rPr>
              <a:t>.</a:t>
            </a:r>
            <a:endParaRPr lang="cs-CZ" sz="220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76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6F4E8-C29E-4818-AF56-DFAC3EB8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err="1"/>
              <a:t>Playlist</a:t>
            </a:r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840F1B3A-3B7C-4A7B-8437-C2BD7194D6E9}"/>
              </a:ext>
            </a:extLst>
          </p:cNvPr>
          <p:cNvSpPr/>
          <p:nvPr/>
        </p:nvSpPr>
        <p:spPr>
          <a:xfrm>
            <a:off x="539412" y="1556117"/>
            <a:ext cx="8331871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Playlist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  </a:t>
            </a:r>
            <a:endParaRPr lang="en-US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private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Consolas"/>
                <a:cs typeface="Arial"/>
              </a:rPr>
              <a:t>PlaylistItem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[] </a:t>
            </a:r>
            <a:r>
              <a:rPr lang="sk-SK" dirty="0" err="1">
                <a:solidFill>
                  <a:srgbClr val="000000"/>
                </a:solidFill>
                <a:latin typeface="Consolas"/>
                <a:cs typeface="Arial"/>
              </a:rPr>
              <a:t>items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  </a:t>
            </a:r>
            <a:endParaRPr lang="en-US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7F0055"/>
                </a:solidFill>
                <a:latin typeface="Consolas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Playlist()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  items =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Arial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Arial"/>
              </a:rPr>
              <a:t>PlaylistItem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[0];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}</a:t>
            </a:r>
          </a:p>
          <a:p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public</a:t>
            </a:r>
            <a:r>
              <a:rPr lang="sk-SK" b="1" dirty="0">
                <a:solidFill>
                  <a:srgbClr val="7F0055"/>
                </a:solidFill>
                <a:latin typeface="Consolas"/>
                <a:cs typeface="Arial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  <a:cs typeface="Arial"/>
              </a:rPr>
              <a:t>void</a:t>
            </a:r>
            <a:r>
              <a:rPr lang="sk-SK" b="1" dirty="0">
                <a:solidFill>
                  <a:srgbClr val="7F0055"/>
                </a:solidFill>
                <a:latin typeface="Consolas"/>
                <a:cs typeface="Arial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pridaj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Arial"/>
              </a:rPr>
              <a:t>PlaylistItem</a:t>
            </a:r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 item)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   …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  </a:t>
            </a:r>
            <a:endParaRPr lang="en-US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cs typeface="Arial"/>
              </a:rPr>
              <a:t>  ...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sk-SK" dirty="0">
                <a:solidFill>
                  <a:srgbClr val="000000"/>
                </a:solidFill>
                <a:latin typeface="Consolas"/>
                <a:cs typeface="Arial"/>
              </a:rPr>
              <a:t>}</a:t>
            </a:r>
            <a:endParaRPr lang="sk-SK" dirty="0">
              <a:latin typeface="Consola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08305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solidFill>
                  <a:srgbClr val="FF0000"/>
                </a:solidFill>
              </a:rPr>
              <a:t>Usporiadavanie</a:t>
            </a:r>
            <a:endParaRPr lang="sk-SK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err="1"/>
              <a:t>Usporiadavanie</a:t>
            </a:r>
            <a:r>
              <a:rPr lang="en-US"/>
              <a:t> (</a:t>
            </a:r>
            <a:r>
              <a:rPr lang="en-US" err="1"/>
              <a:t>triedenie</a:t>
            </a:r>
            <a:r>
              <a:rPr lang="en-US"/>
              <a:t>)</a:t>
            </a:r>
            <a:r>
              <a:rPr lang="sk-SK"/>
              <a:t> je skoro v každom programe</a:t>
            </a:r>
          </a:p>
          <a:p>
            <a:pPr lvl="1"/>
            <a:r>
              <a:rPr lang="sk-SK"/>
              <a:t>súbory podľa abecedy</a:t>
            </a:r>
          </a:p>
          <a:p>
            <a:pPr lvl="1"/>
            <a:r>
              <a:rPr lang="sk-SK"/>
              <a:t>výrobky podľa ceny</a:t>
            </a:r>
          </a:p>
          <a:p>
            <a:pPr lvl="1"/>
            <a:r>
              <a:rPr lang="sk-SK"/>
              <a:t>...</a:t>
            </a:r>
          </a:p>
          <a:p>
            <a:pPr lvl="0"/>
            <a:endParaRPr lang="en-US"/>
          </a:p>
          <a:p>
            <a:pPr lvl="0"/>
            <a:r>
              <a:rPr lang="en-US" err="1"/>
              <a:t>Presk</a:t>
            </a:r>
            <a:r>
              <a:rPr lang="sk-SK" err="1"/>
              <a:t>úmaný</a:t>
            </a:r>
            <a:r>
              <a:rPr lang="sk-SK"/>
              <a:t> problém, kopy rôznych riešení</a:t>
            </a:r>
          </a:p>
          <a:p>
            <a:pPr lvl="1"/>
            <a:r>
              <a:rPr lang="en-US"/>
              <a:t>v</a:t>
            </a:r>
            <a:r>
              <a:rPr lang="sk-SK" err="1"/>
              <a:t>iac</a:t>
            </a:r>
            <a:r>
              <a:rPr lang="sk-SK"/>
              <a:t> na PAZ</a:t>
            </a:r>
            <a:r>
              <a:rPr lang="en-US"/>
              <a:t>1b</a:t>
            </a:r>
            <a:endParaRPr lang="sk-SK"/>
          </a:p>
          <a:p>
            <a:pPr lvl="0"/>
            <a:r>
              <a:rPr lang="sk-SK"/>
              <a:t>Netreba zakaždým písať vlastnú implementáciu</a:t>
            </a:r>
          </a:p>
          <a:p>
            <a:pPr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Usporiadanie čísiel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>
                <a:cs typeface="Lucida Sans Unicode"/>
              </a:rPr>
              <a:t>Usporiadanie čísiel v poli:</a:t>
            </a:r>
          </a:p>
          <a:p>
            <a:pPr lvl="1"/>
            <a:r>
              <a:rPr lang="sk-SK" dirty="0" err="1">
                <a:latin typeface="Courier New"/>
                <a:cs typeface="Lucida Sans Unicode"/>
              </a:rPr>
              <a:t>Arrays.sort</a:t>
            </a:r>
            <a:r>
              <a:rPr lang="sk-SK" dirty="0">
                <a:latin typeface="Courier New"/>
                <a:cs typeface="Lucida Sans Unicode"/>
              </a:rPr>
              <a:t>(pole)</a:t>
            </a:r>
          </a:p>
          <a:p>
            <a:pPr lvl="2"/>
            <a:r>
              <a:rPr lang="sk-SK" dirty="0">
                <a:cs typeface="Lucida Sans Unicode"/>
              </a:rPr>
              <a:t>je preťažená na všetky triedy rozširujúce </a:t>
            </a:r>
            <a:r>
              <a:rPr lang="sk-SK" i="1" dirty="0" err="1">
                <a:cs typeface="Lucida Sans Unicode"/>
              </a:rPr>
              <a:t>Object</a:t>
            </a:r>
            <a:r>
              <a:rPr lang="sk-SK" i="1" dirty="0">
                <a:cs typeface="Lucida Sans Unicode"/>
              </a:rPr>
              <a:t> </a:t>
            </a:r>
            <a:br>
              <a:rPr lang="en-US" dirty="0"/>
            </a:br>
            <a:r>
              <a:rPr lang="sk-SK" dirty="0">
                <a:cs typeface="Lucida Sans Unicode"/>
              </a:rPr>
              <a:t>aj na všetky ostatné primitívne typy okrem </a:t>
            </a:r>
            <a:r>
              <a:rPr lang="sk-SK" b="1" dirty="0">
                <a:solidFill>
                  <a:srgbClr val="800080"/>
                </a:solidFill>
                <a:latin typeface="Courier New"/>
                <a:cs typeface="Lucida Sans Unicode"/>
              </a:rPr>
              <a:t>boolean</a:t>
            </a:r>
          </a:p>
          <a:p>
            <a:pPr lvl="2"/>
            <a:r>
              <a:rPr lang="sk-SK" dirty="0">
                <a:solidFill>
                  <a:srgbClr val="000000"/>
                </a:solidFill>
                <a:latin typeface="Trebuchet MS"/>
                <a:cs typeface="Lucida Sans Unicode"/>
              </a:rPr>
              <a:t>návratový typ </a:t>
            </a:r>
            <a:r>
              <a:rPr lang="sk-SK" b="1" dirty="0" err="1">
                <a:solidFill>
                  <a:srgbClr val="800080"/>
                </a:solidFill>
                <a:latin typeface="Courier New"/>
                <a:cs typeface="Courier New"/>
              </a:rPr>
              <a:t>void</a:t>
            </a:r>
            <a:endParaRPr lang="sk-SK" b="1">
              <a:solidFill>
                <a:srgbClr val="800080"/>
              </a:solidFill>
              <a:latin typeface="Courier New"/>
              <a:cs typeface="Courier New"/>
            </a:endParaRPr>
          </a:p>
          <a:p>
            <a:pPr lvl="2"/>
            <a:r>
              <a:rPr lang="sk-SK" dirty="0">
                <a:solidFill>
                  <a:srgbClr val="000000"/>
                </a:solidFill>
                <a:latin typeface="Trebuchet MS"/>
                <a:cs typeface="Courier New"/>
              </a:rPr>
              <a:t>verzia pre prvky v </a:t>
            </a:r>
            <a:r>
              <a:rPr lang="sk-SK" i="1" dirty="0">
                <a:solidFill>
                  <a:srgbClr val="000000"/>
                </a:solidFill>
                <a:latin typeface="Trebuchet MS"/>
                <a:cs typeface="Courier New"/>
              </a:rPr>
              <a:t>List</a:t>
            </a:r>
            <a:r>
              <a:rPr lang="sk-SK" dirty="0">
                <a:solidFill>
                  <a:srgbClr val="000000"/>
                </a:solidFill>
                <a:latin typeface="Trebuchet MS"/>
                <a:cs typeface="Courier New"/>
              </a:rPr>
              <a:t>-e: </a:t>
            </a:r>
            <a:r>
              <a:rPr lang="sk-SK" b="1" dirty="0" err="1">
                <a:solidFill>
                  <a:srgbClr val="800080"/>
                </a:solidFill>
                <a:latin typeface="Courier New"/>
                <a:cs typeface="Courier New"/>
              </a:rPr>
              <a:t>Collections.sort</a:t>
            </a:r>
            <a:r>
              <a:rPr lang="sk-SK" b="1" dirty="0">
                <a:solidFill>
                  <a:srgbClr val="800080"/>
                </a:solidFill>
                <a:latin typeface="Courier New"/>
                <a:cs typeface="Courier New"/>
              </a:rPr>
              <a:t>()</a:t>
            </a:r>
          </a:p>
          <a:p>
            <a:pPr lvl="2"/>
            <a:endParaRPr lang="sk-SK" b="1" dirty="0">
              <a:solidFill>
                <a:srgbClr val="800080"/>
              </a:solidFill>
              <a:latin typeface="Courier New"/>
              <a:cs typeface="Courier New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929356" y="4438469"/>
            <a:ext cx="6516000" cy="191988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[] platy = </a:t>
            </a:r>
            <a:r>
              <a:rPr lang="en-US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i="0" u="none" strike="noStrike" baseline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[]{750,340,850,400};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Arrays.sort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(platy);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pole je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utriedené</a:t>
            </a:r>
            <a:endParaRPr lang="en-US" sz="2000" b="0" i="0" u="none" strike="noStrike" baseline="0">
              <a:ln>
                <a:noFill/>
              </a:ln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Arrays.toString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(platy);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393510" y="1364601"/>
            <a:ext cx="3600000" cy="61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x-non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[340, 400, 750, 850]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Usporiadanie reťazcov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/>
              <a:t>Usporiadanie reťazcov</a:t>
            </a:r>
          </a:p>
          <a:p>
            <a:pPr lvl="1"/>
            <a:r>
              <a:rPr lang="sk-SK">
                <a:cs typeface="Lucida Sans Unicode"/>
              </a:rPr>
              <a:t>lexikograficky (podľa abecedy)</a:t>
            </a:r>
          </a:p>
          <a:p>
            <a:pPr marL="356870" lvl="0" indent="-356870"/>
            <a:r>
              <a:rPr lang="sk-SK"/>
              <a:t>Reťazec                je v usporiadaní pred</a:t>
            </a:r>
          </a:p>
          <a:p>
            <a:pPr lvl="1"/>
            <a:r>
              <a:rPr lang="sk-SK"/>
              <a:t>Ak buď            alebo</a:t>
            </a:r>
          </a:p>
          <a:p>
            <a:pPr lvl="1"/>
            <a:r>
              <a:rPr lang="sk-SK"/>
              <a:t>                             platí            a  </a:t>
            </a:r>
          </a:p>
          <a:p>
            <a:pPr marL="356870" lvl="0" indent="-356870"/>
            <a:r>
              <a:rPr lang="sk-SK">
                <a:cs typeface="Lucida Sans Unicode"/>
              </a:rPr>
              <a:t>Ak nemajú reťazce rovnakú dĺžku, kratší má akoby koncové znaky doplnené </a:t>
            </a:r>
            <a:r>
              <a:rPr lang="en-US" err="1">
                <a:cs typeface="Lucida Sans Unicode"/>
              </a:rPr>
              <a:t>znakom</a:t>
            </a:r>
            <a:r>
              <a:rPr lang="sk-SK" dirty="0">
                <a:cs typeface="Lucida Sans Unicode"/>
              </a:rPr>
              <a:t> </a:t>
            </a:r>
            <a:br>
              <a:rPr lang="en-US" dirty="0"/>
            </a:br>
            <a:r>
              <a:rPr lang="sk-SK">
                <a:cs typeface="Lucida Sans Unicode"/>
              </a:rPr>
              <a:t>s kódom</a:t>
            </a:r>
            <a:r>
              <a:rPr lang="en-US">
                <a:cs typeface="Lucida Sans Unicode"/>
              </a:rPr>
              <a:t> -1</a:t>
            </a:r>
            <a:endParaRPr lang="sk-SK">
              <a:cs typeface="Lucida Sans Unicode"/>
            </a:endParaRPr>
          </a:p>
          <a:p>
            <a:pPr marL="356870" indent="-356870"/>
            <a:endParaRPr lang="sk-SK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05179" y="2413958"/>
          <a:ext cx="1588633" cy="549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" name="Rovnica" r:id="rId3" imgW="660240" imgH="228600" progId="Equation.3">
                  <p:embed/>
                </p:oleObj>
              </mc:Choice>
              <mc:Fallback>
                <p:oleObj name="Rovnica" r:id="rId3" imgW="660240" imgH="2286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179" y="2413958"/>
                        <a:ext cx="1588633" cy="549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07250" y="2413000"/>
          <a:ext cx="14668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Rovnica" r:id="rId5" imgW="609480" imgH="228600" progId="Equation.3">
                  <p:embed/>
                </p:oleObj>
              </mc:Choice>
              <mc:Fallback>
                <p:oleObj name="Rovnica" r:id="rId5" imgW="609480" imgH="2286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2413000"/>
                        <a:ext cx="14668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94938" y="2944169"/>
          <a:ext cx="10080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Rovnica" r:id="rId7" imgW="419040" imgH="215640" progId="Equation.3">
                  <p:embed/>
                </p:oleObj>
              </mc:Choice>
              <mc:Fallback>
                <p:oleObj name="Rovnica" r:id="rId7" imgW="419040" imgH="21564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938" y="2944169"/>
                        <a:ext cx="10080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29120" y="3492500"/>
          <a:ext cx="26273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Rovnica" r:id="rId9" imgW="1091880" imgH="203040" progId="Equation.3">
                  <p:embed/>
                </p:oleObj>
              </mc:Choice>
              <mc:Fallback>
                <p:oleObj name="Rovnica" r:id="rId9" imgW="1091880" imgH="203040" progId="Equation.3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120" y="3492500"/>
                        <a:ext cx="26273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29978" y="3444875"/>
          <a:ext cx="100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Rovnica" r:id="rId11" imgW="419040" imgH="228600" progId="Equation.3">
                  <p:embed/>
                </p:oleObj>
              </mc:Choice>
              <mc:Fallback>
                <p:oleObj name="Rovnica" r:id="rId11" imgW="419040" imgH="22860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978" y="3444875"/>
                        <a:ext cx="10080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023060" y="3443288"/>
          <a:ext cx="11001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Rovnica" r:id="rId13" imgW="457200" imgH="228600" progId="Equation.3">
                  <p:embed/>
                </p:oleObj>
              </mc:Choice>
              <mc:Fallback>
                <p:oleObj name="Rovnica" r:id="rId13" imgW="457200" imgH="228600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3060" y="3443288"/>
                        <a:ext cx="110013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Usporiadanie reťazcov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Usporiadanie reťazcov</a:t>
            </a:r>
          </a:p>
          <a:p>
            <a:pPr lvl="1"/>
            <a:r>
              <a:rPr lang="sk-SK"/>
              <a:t>“Pes” &lt; “Veľryba”, lebo P &lt; V</a:t>
            </a:r>
          </a:p>
          <a:p>
            <a:pPr lvl="1"/>
            <a:r>
              <a:rPr lang="sk-SK"/>
              <a:t>“Pero” &lt; “Pes”, lebo “</a:t>
            </a:r>
            <a:r>
              <a:rPr lang="sk-SK" err="1"/>
              <a:t>Pe</a:t>
            </a:r>
            <a:r>
              <a:rPr lang="sk-SK"/>
              <a:t>” = ”</a:t>
            </a:r>
            <a:r>
              <a:rPr lang="sk-SK" err="1"/>
              <a:t>Pe</a:t>
            </a:r>
            <a:r>
              <a:rPr lang="sk-SK"/>
              <a:t>” a r &lt; s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String[] </a:t>
            </a:r>
            <a:r>
              <a:rPr lang="en-US" sz="24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kern="120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String[]{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Ján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Jozef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Alica"</a:t>
            </a:r>
            <a:r>
              <a:rPr lang="en-US" sz="24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"Alexander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Arrays.sort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4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pole je </a:t>
            </a:r>
            <a:r>
              <a:rPr lang="en-US" sz="2400" kern="120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utriedené</a:t>
            </a:r>
            <a:endParaRPr lang="en-US" sz="2400" kern="120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0"/>
            <a:endParaRPr lang="sk-SK"/>
          </a:p>
        </p:txBody>
      </p:sp>
      <p:sp>
        <p:nvSpPr>
          <p:cNvPr id="4" name="Voľná forma 3"/>
          <p:cNvSpPr/>
          <p:nvPr/>
        </p:nvSpPr>
        <p:spPr>
          <a:xfrm>
            <a:off x="900000" y="5760000"/>
            <a:ext cx="4140000" cy="61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x-non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Alexander, Alica, Ján, Jozef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en-US"/>
              <a:t> </a:t>
            </a:r>
            <a:r>
              <a:rPr lang="en-US" err="1"/>
              <a:t>po</a:t>
            </a:r>
            <a:r>
              <a:rPr lang="en-US"/>
              <a:t> </a:t>
            </a:r>
            <a:r>
              <a:rPr lang="en-US" err="1"/>
              <a:t>slovensky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/>
              <a:t>Chceme </a:t>
            </a:r>
            <a:r>
              <a:rPr lang="en-US" sz="2400" err="1"/>
              <a:t>usporiada</a:t>
            </a:r>
            <a:r>
              <a:rPr lang="sk-SK" sz="2400"/>
              <a:t>ť tak, ako nás učia jazykovedci</a:t>
            </a:r>
          </a:p>
          <a:p>
            <a:pPr lvl="1">
              <a:buNone/>
            </a:pPr>
            <a:endParaRPr lang="sk-SK" sz="200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String[] 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0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String[]{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”Peter"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</a:t>
            </a:r>
            <a:r>
              <a:rPr lang="en-US" sz="2000" err="1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Tomáš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”Šimon"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</a:t>
            </a:r>
            <a:r>
              <a:rPr lang="sk-SK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</a:t>
            </a:r>
            <a:r>
              <a:rPr lang="en-US" sz="2000" err="1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Dávid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”, ”Chuck”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Arrays.sort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pole </a:t>
            </a:r>
            <a:r>
              <a:rPr lang="en-US" sz="2000" kern="120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je</a:t>
            </a:r>
            <a:r>
              <a:rPr lang="en-US" sz="20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0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usporiadané,</a:t>
            </a:r>
            <a:r>
              <a:rPr lang="en-US" sz="20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ale </a:t>
            </a:r>
            <a:r>
              <a:rPr lang="en-US" sz="2000" kern="120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nejako</a:t>
            </a:r>
            <a:r>
              <a:rPr lang="en-US" sz="2000" kern="120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kern="120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nedobre</a:t>
            </a:r>
            <a:endParaRPr lang="en-US" sz="2000" kern="120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1">
              <a:buNone/>
            </a:pPr>
            <a:endParaRPr lang="sk-SK" sz="2000"/>
          </a:p>
          <a:p>
            <a:pPr lvl="1">
              <a:buNone/>
            </a:pPr>
            <a:endParaRPr lang="sk-SK" sz="2000"/>
          </a:p>
          <a:p>
            <a:pPr lvl="1">
              <a:buNone/>
            </a:pPr>
            <a:endParaRPr lang="sk-SK" sz="2000"/>
          </a:p>
          <a:p>
            <a:pPr lvl="1"/>
            <a:r>
              <a:rPr lang="sk-SK" sz="2000"/>
              <a:t>Na vine je lexikografické usporiadanie</a:t>
            </a:r>
          </a:p>
          <a:p>
            <a:pPr lvl="2"/>
            <a:r>
              <a:rPr lang="en-US" sz="1800"/>
              <a:t>d</a:t>
            </a:r>
            <a:r>
              <a:rPr lang="sk-SK" sz="1800" err="1"/>
              <a:t>iakritické</a:t>
            </a:r>
            <a:r>
              <a:rPr lang="sk-SK" sz="1800"/>
              <a:t> znaky sú za A-Z</a:t>
            </a:r>
          </a:p>
          <a:p>
            <a:pPr lvl="2"/>
            <a:r>
              <a:rPr lang="sk-SK" sz="1800" err="1"/>
              <a:t>Ce</a:t>
            </a:r>
            <a:r>
              <a:rPr lang="sk-SK" sz="1800"/>
              <a:t> &lt; Ch, lebo C = C a e &lt; h</a:t>
            </a:r>
          </a:p>
        </p:txBody>
      </p:sp>
      <p:sp>
        <p:nvSpPr>
          <p:cNvPr id="4" name="Voľná forma 3"/>
          <p:cNvSpPr/>
          <p:nvPr/>
        </p:nvSpPr>
        <p:spPr>
          <a:xfrm>
            <a:off x="456025" y="3918787"/>
            <a:ext cx="5760000" cy="9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Chuck, Dávid,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Peter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,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Tomáš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, Šimon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Usporiadanie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>
                <a:cs typeface="Lucida Sans Unicode"/>
              </a:rPr>
              <a:t>Čísla a reťazce mali prirodzené usporiadanie</a:t>
            </a:r>
          </a:p>
          <a:p>
            <a:pPr marL="356870" lvl="0" indent="-356870"/>
            <a:r>
              <a:rPr lang="sk-SK" dirty="0">
                <a:cs typeface="Lucida Sans Unicode"/>
              </a:rPr>
              <a:t>Ako usporiadať ľubovoľné objekty</a:t>
            </a:r>
            <a:r>
              <a:rPr lang="en-US" dirty="0">
                <a:cs typeface="Lucida Sans Unicode"/>
              </a:rPr>
              <a:t>?</a:t>
            </a:r>
            <a:endParaRPr lang="sk-SK" dirty="0">
              <a:cs typeface="Lucida Sans Unicode"/>
            </a:endParaRPr>
          </a:p>
          <a:p>
            <a:pPr lvl="1"/>
            <a:r>
              <a:rPr lang="en-US" dirty="0">
                <a:cs typeface="Lucida Sans Unicode"/>
              </a:rPr>
              <a:t>m</a:t>
            </a:r>
            <a:r>
              <a:rPr lang="sk-SK" dirty="0" err="1">
                <a:cs typeface="Lucida Sans Unicode"/>
              </a:rPr>
              <a:t>usíme</a:t>
            </a:r>
            <a:r>
              <a:rPr lang="sk-SK" dirty="0"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nejako</a:t>
            </a:r>
            <a:r>
              <a:rPr lang="en-US" dirty="0">
                <a:cs typeface="Lucida Sans Unicode"/>
              </a:rPr>
              <a:t> </a:t>
            </a:r>
            <a:r>
              <a:rPr lang="sk-SK" dirty="0">
                <a:cs typeface="Lucida Sans Unicode"/>
              </a:rPr>
              <a:t>povedať</a:t>
            </a:r>
            <a:r>
              <a:rPr lang="en-US" dirty="0">
                <a:cs typeface="Lucida Sans Unicode"/>
              </a:rPr>
              <a:t>,</a:t>
            </a:r>
            <a:r>
              <a:rPr lang="sk-SK" dirty="0">
                <a:cs typeface="Lucida Sans Unicode"/>
              </a:rPr>
              <a:t> čo to znamená, že jeden objekt je v usporiadaní pred druhým</a:t>
            </a:r>
            <a:r>
              <a:rPr lang="en-US" dirty="0">
                <a:cs typeface="Lucida Sans Unicode"/>
              </a:rPr>
              <a:t>…</a:t>
            </a:r>
            <a:r>
              <a:rPr lang="sk-SK" dirty="0">
                <a:cs typeface="Lucida Sans Unicode"/>
              </a:rPr>
              <a:t> to nie je vždy jasné</a:t>
            </a:r>
            <a:r>
              <a:rPr lang="en-US" dirty="0">
                <a:cs typeface="Lucida Sans Unicode"/>
              </a:rPr>
              <a:t>:</a:t>
            </a:r>
            <a:endParaRPr lang="sk-SK" dirty="0">
              <a:cs typeface="Lucida Sans Unicode"/>
            </a:endParaRPr>
          </a:p>
          <a:p>
            <a:pPr lvl="2"/>
            <a:r>
              <a:rPr lang="sk-SK" dirty="0">
                <a:cs typeface="Lucida Sans Unicode"/>
              </a:rPr>
              <a:t>Harry Potter 4 &lt; </a:t>
            </a:r>
            <a:r>
              <a:rPr lang="sk-SK" dirty="0">
                <a:ea typeface="+mn-lt"/>
                <a:cs typeface="+mn-lt"/>
              </a:rPr>
              <a:t>Na západe nič nové</a:t>
            </a:r>
          </a:p>
          <a:p>
            <a:pPr marL="2074545" lvl="3"/>
            <a:r>
              <a:rPr lang="sk-SK" dirty="0">
                <a:cs typeface="Lucida Sans Unicode"/>
              </a:rPr>
              <a:t>Lebo ich triedime podľa názvov</a:t>
            </a:r>
          </a:p>
          <a:p>
            <a:pPr marL="2074545" lvl="3"/>
            <a:r>
              <a:rPr lang="sk-SK" dirty="0">
                <a:cs typeface="Lucida Sans Unicode"/>
              </a:rPr>
              <a:t>Lebo má horšie hodnotenie</a:t>
            </a:r>
          </a:p>
          <a:p>
            <a:pPr lvl="2"/>
            <a:r>
              <a:rPr lang="sk-SK" dirty="0">
                <a:cs typeface="Lucida Sans Unicode"/>
              </a:rPr>
              <a:t>Harry Potter 4 &gt; </a:t>
            </a:r>
            <a:r>
              <a:rPr lang="sk-SK" dirty="0">
                <a:ea typeface="+mn-lt"/>
                <a:cs typeface="+mn-lt"/>
              </a:rPr>
              <a:t>Na západe nič nové</a:t>
            </a:r>
            <a:endParaRPr lang="sk-SK" dirty="0">
              <a:cs typeface="Lucida Sans Unicode"/>
            </a:endParaRPr>
          </a:p>
          <a:p>
            <a:pPr marL="2074545" lvl="3"/>
            <a:r>
              <a:rPr lang="sk-SK" dirty="0">
                <a:cs typeface="Lucida Sans Unicode"/>
              </a:rPr>
              <a:t>Lebo ich triedime podľa autorov</a:t>
            </a:r>
            <a:endParaRPr lang="sk-SK" dirty="0"/>
          </a:p>
          <a:p>
            <a:pPr marL="2074545" lvl="3"/>
            <a:r>
              <a:rPr lang="sk-SK" dirty="0">
                <a:cs typeface="Lucida Sans Unicode"/>
              </a:rPr>
              <a:t>Lebo má viac strán</a:t>
            </a:r>
            <a:endParaRPr lang="sk-SK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/>
              <a:t>Rozhodnutie vieme zaviesť do ľubovoľnej triedy implementovaním </a:t>
            </a:r>
            <a:r>
              <a:rPr lang="en-US" sz="2400" err="1"/>
              <a:t>rozhrania</a:t>
            </a:r>
            <a:r>
              <a:rPr lang="en-US" sz="2400"/>
              <a:t> (</a:t>
            </a:r>
            <a:r>
              <a:rPr lang="en-US" sz="2400" err="1"/>
              <a:t>roly</a:t>
            </a:r>
            <a:r>
              <a:rPr lang="en-US" sz="2400"/>
              <a:t>)</a:t>
            </a:r>
            <a:r>
              <a:rPr lang="sk-SK" sz="2400"/>
              <a:t> </a:t>
            </a:r>
            <a:r>
              <a:rPr lang="sk-SK" sz="2400" err="1">
                <a:latin typeface="Courier New" pitchFamily="49"/>
              </a:rPr>
              <a:t>Comparable</a:t>
            </a:r>
            <a:endParaRPr lang="sk-SK" sz="2400">
              <a:latin typeface="Courier New" pitchFamily="49"/>
            </a:endParaRPr>
          </a:p>
          <a:p>
            <a:pPr lvl="0"/>
            <a:r>
              <a:rPr lang="sk-SK" sz="2400"/>
              <a:t>Prekrývame metódu </a:t>
            </a:r>
            <a:r>
              <a:rPr lang="sk-SK" sz="2400" err="1">
                <a:latin typeface="Courier New" pitchFamily="49"/>
              </a:rPr>
              <a:t>compareTo</a:t>
            </a:r>
            <a:r>
              <a:rPr lang="sk-SK" sz="2400">
                <a:latin typeface="Courier New" pitchFamily="49"/>
              </a:rPr>
              <a:t>()</a:t>
            </a:r>
          </a:p>
          <a:p>
            <a:pPr>
              <a:buNone/>
            </a:pPr>
            <a:endParaRPr lang="en-US" sz="105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algn="ctr">
              <a:buNone/>
            </a:pPr>
            <a:r>
              <a:rPr lang="en-US" sz="2000" b="1" err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compareTo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(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TypObjektu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druhýObjekt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)</a:t>
            </a:r>
            <a:endParaRPr lang="sk-SK" sz="2000">
              <a:latin typeface="Consolas" panose="020B0609020204030204" pitchFamily="49" charset="0"/>
            </a:endParaRPr>
          </a:p>
          <a:p>
            <a:pPr lvl="0"/>
            <a:endParaRPr lang="en-US" sz="1200"/>
          </a:p>
          <a:p>
            <a:pPr lvl="0"/>
            <a:r>
              <a:rPr lang="sk-SK" sz="2400" b="1">
                <a:solidFill>
                  <a:srgbClr val="FF0000"/>
                </a:solidFill>
              </a:rPr>
              <a:t>this</a:t>
            </a:r>
            <a:r>
              <a:rPr lang="sk-SK" sz="2400"/>
              <a:t> vs. </a:t>
            </a:r>
            <a:r>
              <a:rPr lang="sk-SK" sz="2400" b="1">
                <a:solidFill>
                  <a:srgbClr val="FF0000"/>
                </a:solidFill>
              </a:rPr>
              <a:t>druhýObjekt</a:t>
            </a:r>
          </a:p>
          <a:p>
            <a:pPr lvl="0"/>
            <a:r>
              <a:rPr lang="sk-SK" sz="2400"/>
              <a:t>Máme vrátiť:</a:t>
            </a:r>
          </a:p>
          <a:p>
            <a:pPr lvl="1"/>
            <a:r>
              <a:rPr lang="sk-SK" sz="2000"/>
              <a:t>Menšie ako nula – ak objekt na ktorom sme volali </a:t>
            </a:r>
            <a:r>
              <a:rPr lang="sk-SK" sz="2000" err="1">
                <a:latin typeface="Courier New" pitchFamily="49"/>
              </a:rPr>
              <a:t>compareTo</a:t>
            </a:r>
            <a:r>
              <a:rPr lang="sk-SK" sz="2000">
                <a:latin typeface="Courier New" pitchFamily="49"/>
              </a:rPr>
              <a:t>()</a:t>
            </a:r>
            <a:r>
              <a:rPr lang="sk-SK" sz="2000"/>
              <a:t> je v usporiadaní pred druhým objektom (je menší)</a:t>
            </a:r>
          </a:p>
          <a:p>
            <a:pPr lvl="1"/>
            <a:r>
              <a:rPr lang="sk-SK" sz="2000"/>
              <a:t>Nula – ak sú v usporiadaní rovnaké</a:t>
            </a:r>
          </a:p>
          <a:p>
            <a:pPr lvl="1"/>
            <a:r>
              <a:rPr lang="sk-SK" sz="2000"/>
              <a:t>Väčšie ako nula - ak objekt na ktorom sme volali </a:t>
            </a:r>
            <a:r>
              <a:rPr lang="sk-SK" sz="2000" err="1">
                <a:latin typeface="Courier New" pitchFamily="49"/>
              </a:rPr>
              <a:t>compareTo</a:t>
            </a:r>
            <a:r>
              <a:rPr lang="sk-SK" sz="2000">
                <a:latin typeface="Courier New" pitchFamily="49"/>
              </a:rPr>
              <a:t>()</a:t>
            </a:r>
            <a:r>
              <a:rPr lang="sk-SK" sz="2000"/>
              <a:t> je v usporiadaní za druhým objektom (je väčší)</a:t>
            </a:r>
          </a:p>
          <a:p>
            <a:pPr lvl="1"/>
            <a:endParaRPr lang="sk-SK" sz="2000"/>
          </a:p>
          <a:p>
            <a:endParaRPr lang="sk-SK" sz="240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/>
              <a:t>Rozhodnutie vieme zaviesť do ľubovoľnej triedy implementovaním </a:t>
            </a:r>
            <a:r>
              <a:rPr lang="en-US" sz="2400" err="1"/>
              <a:t>rozhrania</a:t>
            </a:r>
            <a:r>
              <a:rPr lang="en-US" sz="2400"/>
              <a:t> (</a:t>
            </a:r>
            <a:r>
              <a:rPr lang="en-US" sz="2400" err="1"/>
              <a:t>roly</a:t>
            </a:r>
            <a:r>
              <a:rPr lang="en-US" sz="2400"/>
              <a:t>)</a:t>
            </a:r>
            <a:r>
              <a:rPr lang="sk-SK" sz="2400"/>
              <a:t> </a:t>
            </a:r>
            <a:r>
              <a:rPr lang="sk-SK" sz="2400" err="1">
                <a:latin typeface="Courier New" pitchFamily="49"/>
              </a:rPr>
              <a:t>Comparable</a:t>
            </a:r>
            <a:endParaRPr lang="sk-SK" sz="2400">
              <a:latin typeface="Courier New" pitchFamily="49"/>
            </a:endParaRPr>
          </a:p>
          <a:p>
            <a:pPr lvl="0"/>
            <a:r>
              <a:rPr lang="sk-SK" sz="2400"/>
              <a:t>Prekrývame metódu </a:t>
            </a:r>
            <a:r>
              <a:rPr lang="sk-SK" sz="2400" err="1">
                <a:latin typeface="Courier New" pitchFamily="49"/>
              </a:rPr>
              <a:t>compareTo</a:t>
            </a:r>
            <a:r>
              <a:rPr lang="sk-SK" sz="2400">
                <a:latin typeface="Courier New" pitchFamily="49"/>
              </a:rPr>
              <a:t>()</a:t>
            </a:r>
          </a:p>
          <a:p>
            <a:pPr>
              <a:buNone/>
            </a:pPr>
            <a:endParaRPr lang="en-US" sz="105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algn="ctr">
              <a:buNone/>
            </a:pPr>
            <a:r>
              <a:rPr lang="en-US" sz="2000" b="1" err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compareTo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(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TypObjektu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druhýObjekt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)</a:t>
            </a:r>
            <a:endParaRPr lang="sk-SK" sz="2000">
              <a:latin typeface="Consolas" panose="020B0609020204030204" pitchFamily="49" charset="0"/>
            </a:endParaRPr>
          </a:p>
          <a:p>
            <a:pPr lvl="0"/>
            <a:endParaRPr lang="en-US" sz="1200"/>
          </a:p>
          <a:p>
            <a:pPr lvl="0"/>
            <a:r>
              <a:rPr lang="sk-SK" sz="2400"/>
              <a:t>Máme vrátiť:</a:t>
            </a:r>
          </a:p>
          <a:p>
            <a:pPr lvl="1"/>
            <a:r>
              <a:rPr lang="en-US" sz="2000" err="1">
                <a:latin typeface="Consolas" panose="020B0609020204030204" pitchFamily="49" charset="0"/>
              </a:rPr>
              <a:t>a.compareTo</a:t>
            </a:r>
            <a:r>
              <a:rPr lang="en-US" sz="2000">
                <a:latin typeface="Consolas" panose="020B0609020204030204" pitchFamily="49" charset="0"/>
              </a:rPr>
              <a:t>(b) &lt;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&lt; b”</a:t>
            </a:r>
          </a:p>
          <a:p>
            <a:pPr lvl="1"/>
            <a:r>
              <a:rPr lang="en-US" sz="2000" err="1">
                <a:latin typeface="Consolas" panose="020B0609020204030204" pitchFamily="49" charset="0"/>
              </a:rPr>
              <a:t>a.compareTo</a:t>
            </a:r>
            <a:r>
              <a:rPr lang="en-US" sz="2000">
                <a:latin typeface="Consolas" panose="020B0609020204030204" pitchFamily="49" charset="0"/>
              </a:rPr>
              <a:t>(b) ==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== b”</a:t>
            </a:r>
          </a:p>
          <a:p>
            <a:pPr lvl="1"/>
            <a:r>
              <a:rPr lang="en-US" sz="2000" err="1">
                <a:latin typeface="Consolas" panose="020B0609020204030204" pitchFamily="49" charset="0"/>
              </a:rPr>
              <a:t>a.compareTo</a:t>
            </a:r>
            <a:r>
              <a:rPr lang="en-US" sz="2000">
                <a:latin typeface="Consolas" panose="020B0609020204030204" pitchFamily="49" charset="0"/>
              </a:rPr>
              <a:t>(b) &gt;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&gt; b”</a:t>
            </a:r>
          </a:p>
          <a:p>
            <a:pPr lvl="1"/>
            <a:endParaRPr lang="sk-SK" sz="2000"/>
          </a:p>
          <a:p>
            <a:endParaRPr lang="sk-SK" sz="2400"/>
          </a:p>
        </p:txBody>
      </p:sp>
    </p:spTree>
    <p:extLst>
      <p:ext uri="{BB962C8B-B14F-4D97-AF65-F5344CB8AC3E}">
        <p14:creationId xmlns:p14="http://schemas.microsoft.com/office/powerpoint/2010/main" val="26770340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Čo je to trieda</a:t>
            </a:r>
            <a:r>
              <a:rPr lang="en-US" sz="4000" dirty="0"/>
              <a:t>?</a:t>
            </a:r>
            <a:endParaRPr lang="cs-CZ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2" y="1525588"/>
            <a:ext cx="5985167" cy="4802187"/>
          </a:xfrm>
        </p:spPr>
        <p:txBody>
          <a:bodyPr/>
          <a:lstStyle/>
          <a:p>
            <a:pPr eaLnBrk="1" hangingPunct="1"/>
            <a:r>
              <a:rPr lang="en-US" b="1" dirty="0" err="1"/>
              <a:t>Trieda</a:t>
            </a:r>
            <a:r>
              <a:rPr lang="en-US" dirty="0"/>
              <a:t> je </a:t>
            </a:r>
            <a:r>
              <a:rPr lang="sk-SK" b="1" dirty="0">
                <a:solidFill>
                  <a:srgbClr val="FF0000"/>
                </a:solidFill>
              </a:rPr>
              <a:t>šablóna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vzor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ý </a:t>
            </a:r>
            <a:r>
              <a:rPr lang="sk-SK" b="1" dirty="0">
                <a:solidFill>
                  <a:srgbClr val="FF0000"/>
                </a:solidFill>
              </a:rPr>
              <a:t>predpisuje</a:t>
            </a:r>
            <a:r>
              <a:rPr lang="sk-SK" dirty="0"/>
              <a:t> aké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in</a:t>
            </a:r>
            <a:r>
              <a:rPr lang="sk-SK" b="1" dirty="0" err="1">
                <a:solidFill>
                  <a:srgbClr val="FF0000"/>
                </a:solidFill>
              </a:rPr>
              <a:t>štančné</a:t>
            </a:r>
            <a:r>
              <a:rPr lang="sk-SK" b="1" dirty="0">
                <a:solidFill>
                  <a:srgbClr val="FF0000"/>
                </a:solidFill>
              </a:rPr>
              <a:t> premenné</a:t>
            </a:r>
            <a:r>
              <a:rPr lang="sk-SK" b="1" dirty="0">
                <a:solidFill>
                  <a:srgbClr val="2B3212"/>
                </a:solidFill>
              </a:rPr>
              <a:t> </a:t>
            </a:r>
            <a:r>
              <a:rPr lang="sk-SK" dirty="0">
                <a:solidFill>
                  <a:srgbClr val="2B3212"/>
                </a:solidFill>
              </a:rPr>
              <a:t>a</a:t>
            </a:r>
            <a:r>
              <a:rPr lang="sk-SK" dirty="0"/>
              <a:t> aké </a:t>
            </a:r>
            <a:r>
              <a:rPr lang="sk-SK" b="1" dirty="0">
                <a:solidFill>
                  <a:srgbClr val="FF0000"/>
                </a:solidFill>
              </a:rPr>
              <a:t>metódy</a:t>
            </a:r>
            <a:r>
              <a:rPr lang="sk-SK" dirty="0"/>
              <a:t> majú objekty danej triedy a čo sa udeje pri zavolaní týchto metód</a:t>
            </a:r>
          </a:p>
          <a:p>
            <a:pPr marL="0" indent="0" eaLnBrk="1" hangingPunct="1">
              <a:buNone/>
            </a:pPr>
            <a:endParaRPr lang="sk-SK"/>
          </a:p>
          <a:p>
            <a:pPr eaLnBrk="1" hangingPunct="1"/>
            <a:endParaRPr lang="cs-CZ"/>
          </a:p>
        </p:txBody>
      </p:sp>
      <p:pic>
        <p:nvPicPr>
          <p:cNvPr id="14338" name="Picture 2" descr="http://www.progtalk.com/data/c734959e-2a96-4474-a760-34bcff257b11/788/4f2534bf-fb3a-4192-82e7-5712db41fee6_dcla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3780" y="1302236"/>
            <a:ext cx="2196718" cy="2784573"/>
          </a:xfrm>
          <a:prstGeom prst="rect">
            <a:avLst/>
          </a:prstGeom>
          <a:noFill/>
        </p:spPr>
      </p:pic>
      <p:pic>
        <p:nvPicPr>
          <p:cNvPr id="14340" name="Picture 4" descr="http://www.xprt.net/~rcrowley/intercom/images/I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270" y="4119503"/>
            <a:ext cx="3292151" cy="2024673"/>
          </a:xfrm>
          <a:prstGeom prst="rect">
            <a:avLst/>
          </a:prstGeom>
          <a:noFill/>
        </p:spPr>
      </p:pic>
      <p:pic>
        <p:nvPicPr>
          <p:cNvPr id="14342" name="Picture 6" descr="http://the47le5400.info/files/2011/02/1296624493-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7861" y="5547178"/>
            <a:ext cx="1316458" cy="913623"/>
          </a:xfrm>
          <a:prstGeom prst="rect">
            <a:avLst/>
          </a:prstGeom>
          <a:noFill/>
        </p:spPr>
      </p:pic>
      <p:pic>
        <p:nvPicPr>
          <p:cNvPr id="8" name="Picture 6" descr="http://the47le5400.info/files/2011/02/1296624493-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2734" y="5736900"/>
            <a:ext cx="1316458" cy="913623"/>
          </a:xfrm>
          <a:prstGeom prst="rect">
            <a:avLst/>
          </a:prstGeom>
          <a:noFill/>
        </p:spPr>
      </p:pic>
      <p:pic>
        <p:nvPicPr>
          <p:cNvPr id="9" name="Picture 6" descr="http://the47le5400.info/files/2011/02/1296624493-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9184" y="5944377"/>
            <a:ext cx="1316458" cy="913623"/>
          </a:xfrm>
          <a:prstGeom prst="rect">
            <a:avLst/>
          </a:prstGeom>
          <a:noFill/>
        </p:spPr>
      </p:pic>
      <p:grpSp>
        <p:nvGrpSpPr>
          <p:cNvPr id="16" name="Skupina 15">
            <a:extLst>
              <a:ext uri="{FF2B5EF4-FFF2-40B4-BE49-F238E27FC236}">
                <a16:creationId xmlns:a16="http://schemas.microsoft.com/office/drawing/2014/main" id="{DEDDA46C-A77B-48BA-B639-A42543C393FA}"/>
              </a:ext>
            </a:extLst>
          </p:cNvPr>
          <p:cNvGrpSpPr/>
          <p:nvPr/>
        </p:nvGrpSpPr>
        <p:grpSpPr>
          <a:xfrm>
            <a:off x="423767" y="3844696"/>
            <a:ext cx="2857500" cy="2857500"/>
            <a:chOff x="485774" y="2592113"/>
            <a:chExt cx="2857500" cy="2857500"/>
          </a:xfrm>
        </p:grpSpPr>
        <p:pic>
          <p:nvPicPr>
            <p:cNvPr id="17" name="Picture 2" descr="http://cliparts101.com/files/167/5620949393AE205A5C028A15BAD2B7E6/Architetto__Carta.png">
              <a:extLst>
                <a:ext uri="{FF2B5EF4-FFF2-40B4-BE49-F238E27FC236}">
                  <a16:creationId xmlns:a16="http://schemas.microsoft.com/office/drawing/2014/main" id="{DAA553D3-7C5E-4841-8636-C7294E37A3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4" y="2592113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BlokTextu 17">
              <a:extLst>
                <a:ext uri="{FF2B5EF4-FFF2-40B4-BE49-F238E27FC236}">
                  <a16:creationId xmlns:a16="http://schemas.microsoft.com/office/drawing/2014/main" id="{5EE8350A-561E-453A-A131-2589FF300F56}"/>
                </a:ext>
              </a:extLst>
            </p:cNvPr>
            <p:cNvSpPr txBox="1"/>
            <p:nvPr/>
          </p:nvSpPr>
          <p:spPr>
            <a:xfrm>
              <a:off x="1116869" y="366692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>
                  <a:latin typeface="Consolas" panose="020B0609020204030204" pitchFamily="49" charset="0"/>
                </a:rPr>
                <a:t>inštančné </a:t>
              </a:r>
              <a:br>
                <a:rPr lang="sk-SK">
                  <a:latin typeface="Consolas" panose="020B0609020204030204" pitchFamily="49" charset="0"/>
                </a:rPr>
              </a:br>
              <a:r>
                <a:rPr lang="sk-SK">
                  <a:latin typeface="Consolas" panose="020B0609020204030204" pitchFamily="49" charset="0"/>
                </a:rPr>
                <a:t>premenné</a:t>
              </a:r>
            </a:p>
          </p:txBody>
        </p:sp>
        <p:sp>
          <p:nvSpPr>
            <p:cNvPr id="19" name="BlokTextu 18">
              <a:extLst>
                <a:ext uri="{FF2B5EF4-FFF2-40B4-BE49-F238E27FC236}">
                  <a16:creationId xmlns:a16="http://schemas.microsoft.com/office/drawing/2014/main" id="{96DF233D-3E68-491D-B77F-6A0DF70E9ABD}"/>
                </a:ext>
              </a:extLst>
            </p:cNvPr>
            <p:cNvSpPr txBox="1"/>
            <p:nvPr/>
          </p:nvSpPr>
          <p:spPr>
            <a:xfrm>
              <a:off x="1116869" y="4600370"/>
              <a:ext cx="10310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>
                  <a:latin typeface="Consolas" panose="020B0609020204030204" pitchFamily="49" charset="0"/>
                </a:rPr>
                <a:t>metódy</a:t>
              </a:r>
            </a:p>
          </p:txBody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31AFF192-15E6-4399-93A4-DBC7EB91B200}"/>
                </a:ext>
              </a:extLst>
            </p:cNvPr>
            <p:cNvSpPr/>
            <p:nvPr/>
          </p:nvSpPr>
          <p:spPr>
            <a:xfrm>
              <a:off x="1116870" y="2817677"/>
              <a:ext cx="11721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err="1">
                  <a:solidFill>
                    <a:srgbClr val="7F0055"/>
                  </a:solidFill>
                  <a:latin typeface="Consolas" panose="020B0609020204030204" pitchFamily="49" charset="0"/>
                </a:rPr>
                <a:t>class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b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</a:br>
              <a:r>
                <a:rPr lang="cs-CZ" err="1">
                  <a:solidFill>
                    <a:srgbClr val="000000"/>
                  </a:solidFill>
                  <a:latin typeface="Consolas" panose="020B0609020204030204" pitchFamily="49" charset="0"/>
                </a:rPr>
                <a:t>Turtle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2365840725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751714" cy="5300326"/>
          </a:xfrm>
        </p:spPr>
        <p:txBody>
          <a:bodyPr/>
          <a:lstStyle/>
          <a:p>
            <a:pPr marL="356870" indent="-356870"/>
            <a:r>
              <a:rPr lang="sk-SK" dirty="0">
                <a:cs typeface="Lucida Sans Unicode"/>
              </a:rPr>
              <a:t>Pre </a:t>
            </a:r>
            <a:r>
              <a:rPr lang="sk-SK" err="1">
                <a:latin typeface="Courier New"/>
                <a:cs typeface="Lucida Sans Unicode"/>
              </a:rPr>
              <a:t>Movie</a:t>
            </a:r>
            <a:r>
              <a:rPr lang="sk-SK" dirty="0">
                <a:latin typeface="Trebuchet MS"/>
                <a:cs typeface="Lucida Sans Unicode"/>
              </a:rPr>
              <a:t> to</a:t>
            </a:r>
            <a:r>
              <a:rPr lang="sk-SK" dirty="0">
                <a:cs typeface="Lucida Sans Unicode"/>
              </a:rPr>
              <a:t> vyzerá nasledovne: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public class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Book </a:t>
            </a: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implements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Comparable&lt;Book&gt;{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  public int 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compareTo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(Book 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anotherBook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) {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    </a:t>
            </a: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//</a:t>
            </a:r>
            <a:r>
              <a:rPr lang="en-US" sz="2400" kern="1200" dirty="0" err="1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vrátime</a:t>
            </a: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400" kern="1200" dirty="0" err="1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či</a:t>
            </a: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400" kern="1200" dirty="0" err="1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náš</a:t>
            </a: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 title je pred   </a:t>
            </a:r>
            <a:endParaRPr lang="en-US" sz="2400" kern="1200" dirty="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    //</a:t>
            </a:r>
            <a:r>
              <a:rPr lang="en-US" sz="2400" kern="1200" dirty="0" err="1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anotherBook.getTitle</a:t>
            </a:r>
            <a:r>
              <a:rPr lang="en-US" sz="2400" kern="1200" dirty="0">
                <a:solidFill>
                  <a:srgbClr val="006600"/>
                </a:solidFill>
                <a:latin typeface="Courier New"/>
                <a:ea typeface="DejaVu Sans" pitchFamily="2"/>
                <a:cs typeface="DejaVu Sans" pitchFamily="2"/>
              </a:rPr>
              <a:t>()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 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742853" cy="5300326"/>
          </a:xfrm>
        </p:spPr>
        <p:txBody>
          <a:bodyPr/>
          <a:lstStyle/>
          <a:p>
            <a:pPr marL="356870" indent="-356870"/>
            <a:r>
              <a:rPr lang="sk-SK" dirty="0">
                <a:cs typeface="Lucida Sans Unicode"/>
              </a:rPr>
              <a:t>Pre </a:t>
            </a:r>
            <a:r>
              <a:rPr lang="sk-SK" dirty="0" err="1">
                <a:latin typeface="Courier New"/>
                <a:cs typeface="Lucida Sans Unicode"/>
              </a:rPr>
              <a:t>Movie</a:t>
            </a:r>
            <a:r>
              <a:rPr lang="sk-SK" dirty="0">
                <a:latin typeface="Trebuchet MS"/>
                <a:cs typeface="Lucida Sans Unicode"/>
              </a:rPr>
              <a:t> to</a:t>
            </a:r>
            <a:r>
              <a:rPr lang="sk-SK" dirty="0">
                <a:cs typeface="Lucida Sans Unicode"/>
              </a:rPr>
              <a:t> vyzerá nasledovne: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public class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Book </a:t>
            </a: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implements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Comparable&lt;Book&gt;{</a:t>
            </a: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  public int 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compareTo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(Book 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anotherBook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) {</a:t>
            </a:r>
            <a:endParaRPr lang="en-US" sz="2400" dirty="0">
              <a:latin typeface="Courier New"/>
              <a:ea typeface="+mn-lt"/>
              <a:cs typeface="Courier New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    </a:t>
            </a: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//</a:t>
            </a:r>
            <a:r>
              <a:rPr lang="en-US" sz="2400" dirty="0" err="1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vrátime</a:t>
            </a: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 </a:t>
            </a:r>
            <a:r>
              <a:rPr lang="en-US" sz="2400" dirty="0" err="1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či</a:t>
            </a: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 </a:t>
            </a:r>
            <a:r>
              <a:rPr lang="en-US" sz="2400" dirty="0" err="1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náš</a:t>
            </a: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 title je pred   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    //</a:t>
            </a:r>
            <a:r>
              <a:rPr lang="en-US" sz="2400" dirty="0" err="1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anotherBook.getTitle</a:t>
            </a:r>
            <a:r>
              <a:rPr lang="en-US" sz="2400" dirty="0">
                <a:solidFill>
                  <a:srgbClr val="006600"/>
                </a:solidFill>
                <a:latin typeface="Courier New"/>
                <a:ea typeface="DejaVu Sans" pitchFamily="2"/>
                <a:cs typeface="Courier New"/>
              </a:rPr>
              <a:t>()</a:t>
            </a:r>
            <a:endParaRPr lang="en-US" sz="2400" dirty="0">
              <a:latin typeface="Courier New"/>
              <a:ea typeface="+mn-lt"/>
              <a:cs typeface="Courier New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  }</a:t>
            </a:r>
            <a:endParaRPr lang="en-US" sz="2400" dirty="0">
              <a:latin typeface="Courier New"/>
              <a:ea typeface="+mn-lt"/>
              <a:cs typeface="Courier New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>
              <a:ea typeface="+mn-lt"/>
              <a:cs typeface="+mn-lt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4" name="Voľná forma 3"/>
          <p:cNvSpPr/>
          <p:nvPr/>
        </p:nvSpPr>
        <p:spPr>
          <a:xfrm>
            <a:off x="3890865" y="5040000"/>
            <a:ext cx="5109135" cy="1440000"/>
          </a:xfrm>
          <a:custGeom>
            <a:avLst>
              <a:gd name="f0" fmla="val -4526"/>
              <a:gd name="f1" fmla="val -31409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Do &lt; &gt;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uvádzame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,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akého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typu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budú</a:t>
            </a: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objekty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, s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ktorými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sa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porovnávame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Použijeme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našu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triedu</a:t>
            </a: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Usporiadanie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698551" cy="5300326"/>
          </a:xfrm>
        </p:spPr>
        <p:txBody>
          <a:bodyPr/>
          <a:lstStyle/>
          <a:p>
            <a:pPr marL="356870" lvl="0" indent="-356870"/>
            <a:r>
              <a:rPr lang="sk-SK" dirty="0">
                <a:cs typeface="Lucida Sans Unicode"/>
              </a:rPr>
              <a:t>Pre </a:t>
            </a:r>
            <a:r>
              <a:rPr lang="sk-SK" dirty="0" err="1">
                <a:latin typeface="Courier New"/>
                <a:cs typeface="Lucida Sans Unicode"/>
              </a:rPr>
              <a:t>Movie</a:t>
            </a:r>
            <a:r>
              <a:rPr lang="sk-SK" dirty="0">
                <a:cs typeface="Lucida Sans Unicode"/>
              </a:rPr>
              <a:t> to vyzerá nasledovne: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public class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Book </a:t>
            </a: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implements 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Comparable&lt;Book&gt;{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>
              <a:ea typeface="+mn-lt"/>
              <a:cs typeface="+mn-lt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>
              <a:latin typeface="Courier New"/>
              <a:ea typeface="+mn-lt"/>
              <a:cs typeface="Courier New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urier New"/>
                <a:ea typeface="DejaVu Sans" pitchFamily="2"/>
                <a:cs typeface="Courier New"/>
              </a:rPr>
              <a:t>  public int 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compareTo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(Book 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anotherBook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+mn-lt"/>
                <a:cs typeface="Courier New"/>
              </a:rPr>
              <a:t>     </a:t>
            </a:r>
            <a:r>
              <a:rPr lang="en-US" sz="2400" b="1" dirty="0">
                <a:solidFill>
                  <a:srgbClr val="800080"/>
                </a:solidFill>
                <a:latin typeface="Courier New"/>
                <a:ea typeface="+mn-lt"/>
                <a:cs typeface="Courier New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+mn-lt"/>
                <a:cs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+mn-lt"/>
                <a:cs typeface="Courier New"/>
              </a:rPr>
              <a:t>title.compareTo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+mn-lt"/>
                <a:cs typeface="Courier New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+mn-lt"/>
                <a:cs typeface="Courier New"/>
              </a:rPr>
              <a:t>anotherBook</a:t>
            </a:r>
            <a:endParaRPr lang="en-US" sz="2400" dirty="0" err="1">
              <a:latin typeface="Courier New"/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                          .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getTitle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());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  }</a:t>
            </a:r>
            <a:endParaRPr lang="en-US" dirty="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4" name="Voľná forma 3"/>
          <p:cNvSpPr/>
          <p:nvPr/>
        </p:nvSpPr>
        <p:spPr>
          <a:xfrm>
            <a:off x="614202" y="4735854"/>
            <a:ext cx="6290565" cy="1745277"/>
          </a:xfrm>
          <a:custGeom>
            <a:avLst>
              <a:gd name="f0" fmla="val 15485"/>
              <a:gd name="f1" fmla="val -310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Využijeme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to,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že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String-y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sa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už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vedia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porovnávať</a:t>
            </a: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podľa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lexikografického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usporiadania</a:t>
            </a: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- </a:t>
            </a:r>
            <a:r>
              <a:rPr lang="en-US" sz="2400" err="1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implementuj</a:t>
            </a:r>
            <a:r>
              <a:rPr lang="sk-SK" sz="2400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ú rolu </a:t>
            </a:r>
            <a:r>
              <a:rPr lang="sk-SK" sz="24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Comparable</a:t>
            </a:r>
            <a:r>
              <a:rPr lang="en-US" sz="24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&lt;String&gt;</a:t>
            </a: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 err="1">
                <a:cs typeface="Lucida Sans Unicode"/>
              </a:rPr>
              <a:t>Usporiadavame</a:t>
            </a:r>
            <a:r>
              <a:rPr lang="sk-SK" dirty="0">
                <a:cs typeface="Lucida Sans Unicode"/>
              </a:rPr>
              <a:t> už bez problémov</a:t>
            </a:r>
            <a:r>
              <a:rPr lang="en-US" dirty="0">
                <a:cs typeface="Lucida Sans Unicode"/>
              </a:rPr>
              <a:t>:</a:t>
            </a:r>
            <a:endParaRPr lang="sk-SK" dirty="0">
              <a:cs typeface="Lucida Sans Unicode"/>
            </a:endParaRPr>
          </a:p>
          <a:p>
            <a:pPr marL="356870" lvl="0" indent="-356870">
              <a:buNone/>
            </a:pPr>
            <a:endParaRPr lang="sk-SK" sz="1400"/>
          </a:p>
          <a:p>
            <a:pPr marL="356870" indent="-356870" algn="ctr">
              <a:buNone/>
            </a:pPr>
            <a:r>
              <a:rPr lang="en-US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Arrays.sort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zoznamKnih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);</a:t>
            </a:r>
          </a:p>
          <a:p>
            <a:pPr marL="356870" lvl="0" indent="-356870">
              <a:buNone/>
            </a:pPr>
            <a:endParaRPr lang="sk-SK"/>
          </a:p>
          <a:p>
            <a:pPr marL="356870" lvl="0" indent="-356870"/>
            <a:r>
              <a:rPr lang="sk-SK" dirty="0">
                <a:cs typeface="Lucida Sans Unicode"/>
              </a:rPr>
              <a:t>Čo však v prípade, že v jednom programe chcem riešiť </a:t>
            </a:r>
            <a:r>
              <a:rPr lang="en-US" dirty="0" err="1">
                <a:cs typeface="Lucida Sans Unicode"/>
              </a:rPr>
              <a:t>usporiadanie</a:t>
            </a:r>
            <a:r>
              <a:rPr lang="sk-SK" dirty="0">
                <a:cs typeface="Lucida Sans Unicode"/>
              </a:rPr>
              <a:t> aj podľa názvu aj podľa hodnotenia?</a:t>
            </a:r>
          </a:p>
          <a:p>
            <a:pPr lvl="1"/>
            <a:r>
              <a:rPr lang="sk-SK" dirty="0">
                <a:cs typeface="Lucida Sans Unicode"/>
              </a:rPr>
              <a:t>úplne bežná požiadavka</a:t>
            </a:r>
          </a:p>
          <a:p>
            <a:pPr lvl="1"/>
            <a:r>
              <a:rPr lang="sk-SK" dirty="0">
                <a:cs typeface="Lucida Sans Unicode"/>
              </a:rPr>
              <a:t>neviem za behu meniť kód metódy </a:t>
            </a:r>
            <a:r>
              <a:rPr lang="sk-SK" dirty="0" err="1">
                <a:latin typeface="Courier New"/>
                <a:cs typeface="Lucida Sans Unicode"/>
              </a:rPr>
              <a:t>compareTo</a:t>
            </a:r>
            <a:r>
              <a:rPr lang="sk-SK" dirty="0">
                <a:latin typeface="Courier New"/>
                <a:cs typeface="Lucida Sans Unicode"/>
              </a:rPr>
              <a:t>()</a:t>
            </a:r>
          </a:p>
          <a:p>
            <a:pPr lvl="1"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/>
              <a:t>Na porovnávanie dvoch objektov sa môžem pozrieť z dvoch perspektív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sz="2000"/>
              <a:t>Ja</a:t>
            </a:r>
            <a:r>
              <a:rPr lang="en-US" sz="2000"/>
              <a:t>,</a:t>
            </a:r>
            <a:r>
              <a:rPr lang="sk-SK" sz="2000"/>
              <a:t> </a:t>
            </a:r>
            <a:r>
              <a:rPr lang="en-US" sz="2000" err="1"/>
              <a:t>ako</a:t>
            </a:r>
            <a:r>
              <a:rPr lang="en-US" sz="2000"/>
              <a:t> </a:t>
            </a:r>
            <a:r>
              <a:rPr lang="sk-SK" sz="2000"/>
              <a:t>objekt</a:t>
            </a:r>
            <a:r>
              <a:rPr lang="en-US" sz="2000"/>
              <a:t>,</a:t>
            </a:r>
            <a:r>
              <a:rPr lang="sk-SK" sz="2000"/>
              <a:t> sa porovnám s nejakým iným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sz="2000"/>
              <a:t>Prídem ako nestranný pozorovateľ</a:t>
            </a:r>
            <a:r>
              <a:rPr lang="en-US" sz="2000"/>
              <a:t>,</a:t>
            </a:r>
            <a:r>
              <a:rPr lang="sk-SK" sz="2000"/>
              <a:t> porovnám dva objekty</a:t>
            </a:r>
            <a:r>
              <a:rPr lang="en-US" sz="2000"/>
              <a:t>,</a:t>
            </a:r>
            <a:r>
              <a:rPr lang="sk-SK" sz="2000"/>
              <a:t> a poviem, ktorý bude pred ktorým</a:t>
            </a:r>
          </a:p>
          <a:p>
            <a:pPr lvl="0"/>
            <a:r>
              <a:rPr lang="sk-SK" sz="2400"/>
              <a:t>Prvá perspektíva bola použitá pri metóde </a:t>
            </a:r>
            <a:r>
              <a:rPr lang="sk-SK" sz="2400" err="1">
                <a:latin typeface="Consolas" panose="020B0609020204030204" pitchFamily="49" charset="0"/>
              </a:rPr>
              <a:t>compareTo</a:t>
            </a:r>
            <a:r>
              <a:rPr lang="sk-SK" sz="2400">
                <a:latin typeface="Courier New" pitchFamily="49"/>
              </a:rPr>
              <a:t>()</a:t>
            </a:r>
          </a:p>
          <a:p>
            <a:pPr lvl="1"/>
            <a:r>
              <a:rPr lang="sk-SK" sz="2000"/>
              <a:t>default zotriedenie</a:t>
            </a:r>
          </a:p>
          <a:p>
            <a:pPr lvl="0"/>
            <a:r>
              <a:rPr lang="sk-SK" sz="2400"/>
              <a:t>Druhú perspektívu vyriešime vytvorením novej triedy, ktorá implementuje </a:t>
            </a:r>
            <a:r>
              <a:rPr lang="en-US" sz="2400" err="1"/>
              <a:t>rozhranie</a:t>
            </a:r>
            <a:r>
              <a:rPr lang="sk-SK" sz="2400"/>
              <a:t> </a:t>
            </a:r>
            <a:r>
              <a:rPr lang="sk-SK" sz="2400" err="1">
                <a:latin typeface="Consolas" panose="020B0609020204030204" pitchFamily="49" charset="0"/>
              </a:rPr>
              <a:t>Comparator</a:t>
            </a:r>
            <a:r>
              <a:rPr lang="sk-SK" sz="2400"/>
              <a:t> s jedinou metódou:</a:t>
            </a:r>
            <a:endParaRPr lang="en-US" sz="2400"/>
          </a:p>
          <a:p>
            <a:pPr algn="ctr">
              <a:buNone/>
            </a:pPr>
            <a:r>
              <a:rPr lang="en-US" sz="18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br>
              <a:rPr lang="en-US" sz="18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</a:br>
            <a:r>
              <a:rPr lang="en-US" sz="2000" b="1" err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compare(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TypObjektu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o1,TypObjektu o2)</a:t>
            </a:r>
          </a:p>
          <a:p>
            <a:pPr lvl="0"/>
            <a:r>
              <a:rPr lang="sk-SK" sz="2400">
                <a:solidFill>
                  <a:srgbClr val="FF0000"/>
                </a:solidFill>
              </a:rPr>
              <a:t>o1</a:t>
            </a:r>
            <a:r>
              <a:rPr lang="sk-SK" sz="2400"/>
              <a:t> vs. </a:t>
            </a:r>
            <a:r>
              <a:rPr lang="sk-SK" sz="2400">
                <a:solidFill>
                  <a:srgbClr val="FF0000"/>
                </a:solidFill>
              </a:rPr>
              <a:t>o2</a:t>
            </a:r>
            <a:endParaRPr lang="sk-SK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err="1"/>
              <a:t>Comparator</a:t>
            </a:r>
            <a:r>
              <a:rPr lang="en-US"/>
              <a:t>&lt;</a:t>
            </a:r>
            <a:r>
              <a:rPr lang="en-US" err="1"/>
              <a:t>Trieda</a:t>
            </a:r>
            <a:r>
              <a:rPr lang="en-US"/>
              <a:t>&gt;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err="1"/>
              <a:t>Rozhranie</a:t>
            </a:r>
            <a:r>
              <a:rPr lang="en-US" sz="2400"/>
              <a:t> </a:t>
            </a:r>
            <a:r>
              <a:rPr lang="en-US" sz="2400">
                <a:latin typeface="Consolas" panose="020B0609020204030204" pitchFamily="49" charset="0"/>
              </a:rPr>
              <a:t>Comparator&lt;</a:t>
            </a:r>
            <a:r>
              <a:rPr lang="en-US" sz="2400" err="1">
                <a:latin typeface="Consolas" panose="020B0609020204030204" pitchFamily="49" charset="0"/>
              </a:rPr>
              <a:t>TypObjektu</a:t>
            </a:r>
            <a:r>
              <a:rPr lang="en-US" sz="2400">
                <a:latin typeface="Consolas" panose="020B0609020204030204" pitchFamily="49" charset="0"/>
              </a:rPr>
              <a:t>&gt;</a:t>
            </a:r>
            <a:r>
              <a:rPr lang="sk-SK" sz="2400"/>
              <a:t>:</a:t>
            </a:r>
            <a:endParaRPr lang="en-US" sz="2400"/>
          </a:p>
          <a:p>
            <a:pPr algn="ctr">
              <a:buNone/>
            </a:pPr>
            <a:r>
              <a:rPr lang="en-US" sz="18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br>
              <a:rPr lang="en-US" sz="18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</a:br>
            <a:r>
              <a:rPr lang="en-US" sz="2000" b="1" err="1">
                <a:solidFill>
                  <a:srgbClr val="80008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compare(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TypObjektu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a,TypObjektu</a:t>
            </a:r>
            <a:r>
              <a:rPr lang="en-US" sz="2000">
                <a:solidFill>
                  <a:srgbClr val="000000"/>
                </a:solidFill>
                <a:latin typeface="Consolas" panose="020B0609020204030204" pitchFamily="49" charset="0"/>
                <a:ea typeface="DejaVu Sans" pitchFamily="2"/>
                <a:cs typeface="DejaVu Sans" pitchFamily="2"/>
              </a:rPr>
              <a:t> b)</a:t>
            </a:r>
            <a:endParaRPr lang="sk-SK" sz="2000">
              <a:latin typeface="Consolas" panose="020B0609020204030204" pitchFamily="49" charset="0"/>
            </a:endParaRPr>
          </a:p>
          <a:p>
            <a:pPr lvl="0"/>
            <a:endParaRPr lang="en-US" sz="1200"/>
          </a:p>
          <a:p>
            <a:pPr lvl="0"/>
            <a:r>
              <a:rPr lang="sk-SK" sz="2400"/>
              <a:t>Máme vrátiť: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compare(a, b) &lt;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&lt; b”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compare(a, b) ==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== b”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compare(a, b) &gt; 0</a:t>
            </a:r>
            <a:r>
              <a:rPr lang="en-US" sz="2000"/>
              <a:t>		</a:t>
            </a:r>
            <a:r>
              <a:rPr lang="en-US" sz="2000" err="1"/>
              <a:t>ak</a:t>
            </a:r>
            <a:r>
              <a:rPr lang="en-US" sz="2000"/>
              <a:t> </a:t>
            </a:r>
            <a:r>
              <a:rPr lang="sk-SK" sz="2000"/>
              <a:t>„</a:t>
            </a:r>
            <a:r>
              <a:rPr lang="en-US" sz="2000"/>
              <a:t>a &gt; b”</a:t>
            </a:r>
          </a:p>
          <a:p>
            <a:endParaRPr lang="en-US" sz="1050"/>
          </a:p>
          <a:p>
            <a:r>
              <a:rPr lang="en-US" sz="2400"/>
              <a:t>U</a:t>
            </a:r>
            <a:r>
              <a:rPr lang="sk-SK" sz="2400" err="1"/>
              <a:t>žitočné</a:t>
            </a:r>
            <a:r>
              <a:rPr lang="sk-SK" sz="2400"/>
              <a:t> metódy:</a:t>
            </a:r>
          </a:p>
          <a:p>
            <a:pPr lvl="1"/>
            <a:r>
              <a:rPr lang="sk-SK" sz="2000" err="1">
                <a:latin typeface="Consolas" panose="020B0609020204030204" pitchFamily="49" charset="0"/>
              </a:rPr>
              <a:t>Integer.compare</a:t>
            </a:r>
            <a:r>
              <a:rPr lang="en-US" sz="2000">
                <a:latin typeface="Consolas" panose="020B0609020204030204" pitchFamily="49" charset="0"/>
              </a:rPr>
              <a:t>(a, b)</a:t>
            </a:r>
          </a:p>
          <a:p>
            <a:pPr lvl="1"/>
            <a:r>
              <a:rPr lang="en-US" sz="2000" err="1">
                <a:latin typeface="Consolas" panose="020B0609020204030204" pitchFamily="49" charset="0"/>
              </a:rPr>
              <a:t>Double.compare</a:t>
            </a:r>
            <a:r>
              <a:rPr lang="en-US" sz="2000">
                <a:latin typeface="Consolas" panose="020B0609020204030204" pitchFamily="49" charset="0"/>
              </a:rPr>
              <a:t>(a, b)</a:t>
            </a:r>
          </a:p>
          <a:p>
            <a:pPr lvl="1"/>
            <a:r>
              <a:rPr lang="en-US" sz="2000"/>
              <a:t>…</a:t>
            </a:r>
            <a:endParaRPr lang="sk-SK" sz="2000"/>
          </a:p>
          <a:p>
            <a:pPr lvl="1"/>
            <a:endParaRPr lang="en-US" sz="2000"/>
          </a:p>
          <a:p>
            <a:pPr lvl="1">
              <a:buNone/>
            </a:pPr>
            <a:endParaRPr lang="sk-SK" sz="2000"/>
          </a:p>
        </p:txBody>
      </p:sp>
    </p:spTree>
    <p:extLst>
      <p:ext uri="{BB962C8B-B14F-4D97-AF65-F5344CB8AC3E}">
        <p14:creationId xmlns:p14="http://schemas.microsoft.com/office/powerpoint/2010/main" val="765448119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60000" y="1368000"/>
            <a:ext cx="8316000" cy="224531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t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 class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BookByTitleComparator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implements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Comparator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&lt;Book&gt;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 public int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compare(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Arial"/>
              </a:rPr>
              <a:t>Book book1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, Book book2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    return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book1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getTitle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().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compareTo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book2.getTitle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0000" y="3960000"/>
            <a:ext cx="8316000" cy="2553091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t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 class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BookByRatingComparator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implements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Comparator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&lt;Book&gt;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 public int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compare(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 book1, Book book2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      return 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Double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.compare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book1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getRating(),                              book2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getRating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sk-SK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en-US" dirty="0" err="1">
                <a:cs typeface="Lucida Sans Unicode"/>
              </a:rPr>
              <a:t>Usporiadavame</a:t>
            </a:r>
            <a:r>
              <a:rPr lang="sk-SK" dirty="0">
                <a:cs typeface="Lucida Sans Unicode"/>
              </a:rPr>
              <a:t> podľa čoho chceme</a:t>
            </a:r>
            <a:r>
              <a:rPr lang="en-US" dirty="0">
                <a:cs typeface="Lucida Sans Unicode"/>
              </a:rPr>
              <a:t>:</a:t>
            </a:r>
            <a:endParaRPr lang="sk-SK" dirty="0">
              <a:cs typeface="Lucida Sans Unicode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18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Arrays.sort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zoznamKnih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, </a:t>
            </a:r>
            <a:r>
              <a:rPr lang="en-US" sz="18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new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BookByTitleComparator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// pole je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utriedené</a:t>
            </a: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podľa</a:t>
            </a: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mena</a:t>
            </a:r>
            <a:endParaRPr lang="en-US" sz="1800" kern="1200" dirty="0">
              <a:solidFill>
                <a:srgbClr val="006600"/>
              </a:solidFill>
              <a:latin typeface="Consolas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800"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Arrays.sort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zoznamKnih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, </a:t>
            </a:r>
            <a:r>
              <a:rPr lang="en-US" sz="18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new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BookByRatingComparator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// pole je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utriedené</a:t>
            </a: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podľa</a:t>
            </a:r>
            <a:r>
              <a:rPr lang="en-US" sz="18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18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hodnotenia</a:t>
            </a:r>
            <a:endParaRPr lang="en-US" sz="1800" kern="1200">
              <a:solidFill>
                <a:srgbClr val="006600"/>
              </a:solidFill>
              <a:latin typeface="Consolas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Opa</a:t>
            </a:r>
            <a:r>
              <a:rPr lang="sk-SK" err="1"/>
              <a:t>čné</a:t>
            </a:r>
            <a:r>
              <a:rPr lang="sk-SK"/>
              <a:t> usporiadanie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>
                <a:cs typeface="Lucida Sans Unicode"/>
              </a:rPr>
              <a:t>Chceme </a:t>
            </a:r>
            <a:r>
              <a:rPr lang="en-US" dirty="0" err="1">
                <a:cs typeface="Lucida Sans Unicode"/>
              </a:rPr>
              <a:t>usporiada</a:t>
            </a:r>
            <a:r>
              <a:rPr lang="sk-SK" dirty="0">
                <a:cs typeface="Lucida Sans Unicode"/>
              </a:rPr>
              <a:t>ť od najlepších hodnotení</a:t>
            </a:r>
          </a:p>
          <a:p>
            <a:pPr marL="356870" lvl="0" indent="-356870"/>
            <a:r>
              <a:rPr lang="sk-SK" dirty="0">
                <a:cs typeface="Lucida Sans Unicode"/>
              </a:rPr>
              <a:t>Nemusíme robiť nový </a:t>
            </a:r>
            <a:r>
              <a:rPr lang="sk-SK" dirty="0" err="1">
                <a:cs typeface="Lucida Sans Unicode"/>
              </a:rPr>
              <a:t>komparátor</a:t>
            </a:r>
            <a:r>
              <a:rPr lang="sk-SK" dirty="0">
                <a:cs typeface="Lucida Sans Unicode"/>
              </a:rPr>
              <a:t>, stačí hotový obrátiť: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Comparator&lt;Book&gt;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porovnavac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= </a:t>
            </a:r>
            <a:r>
              <a:rPr lang="sk-SK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new</a:t>
            </a:r>
            <a:r>
              <a:rPr lang="sk-SK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</a:t>
            </a:r>
            <a:endParaRPr lang="sk-SK" sz="2000" dirty="0"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                           </a:t>
            </a:r>
            <a:r>
              <a:rPr lang="sk-SK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BookByRatingComparator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Arrays.sort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zoznamKnih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,                        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              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Collections.reverseOrder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porovnavac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));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// pole je </a:t>
            </a:r>
            <a:r>
              <a:rPr lang="en-US" sz="20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utriedené</a:t>
            </a:r>
            <a:r>
              <a:rPr lang="en-US" sz="20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20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podľa</a:t>
            </a:r>
            <a:r>
              <a:rPr lang="en-US" sz="20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hodnotenia</a:t>
            </a:r>
            <a:r>
              <a:rPr lang="sk-SK" sz="2000" kern="1200" dirty="0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kern="1200" dirty="0" err="1">
                <a:solidFill>
                  <a:srgbClr val="006600"/>
                </a:solidFill>
                <a:latin typeface="Consolas"/>
                <a:ea typeface="DejaVu Sans" pitchFamily="2"/>
                <a:cs typeface="DejaVu Sans" pitchFamily="2"/>
              </a:rPr>
              <a:t>zostupne</a:t>
            </a:r>
            <a:endParaRPr lang="en-US" sz="2000" kern="1200">
              <a:solidFill>
                <a:srgbClr val="006600"/>
              </a:solidFill>
              <a:latin typeface="Consolas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lvl="1"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Usporiadanie</a:t>
            </a:r>
            <a:r>
              <a:rPr lang="en-US"/>
              <a:t> </a:t>
            </a:r>
            <a:r>
              <a:rPr lang="en-US" err="1"/>
              <a:t>po</a:t>
            </a:r>
            <a:r>
              <a:rPr lang="en-US"/>
              <a:t> </a:t>
            </a:r>
            <a:r>
              <a:rPr lang="en-US" err="1"/>
              <a:t>slovensky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err="1">
                <a:latin typeface="Consolas" panose="020B0609020204030204" pitchFamily="49" charset="0"/>
              </a:rPr>
              <a:t>java</a:t>
            </a:r>
            <a:r>
              <a:rPr lang="sk-SK">
                <a:latin typeface="Consolas" panose="020B0609020204030204" pitchFamily="49" charset="0"/>
              </a:rPr>
              <a:t>.</a:t>
            </a:r>
            <a:r>
              <a:rPr lang="en-US">
                <a:latin typeface="Consolas" panose="020B0609020204030204" pitchFamily="49" charset="0"/>
              </a:rPr>
              <a:t>text</a:t>
            </a:r>
            <a:r>
              <a:rPr lang="sk-SK">
                <a:latin typeface="Consolas" panose="020B0609020204030204" pitchFamily="49" charset="0"/>
              </a:rPr>
              <a:t>.</a:t>
            </a:r>
            <a:r>
              <a:rPr lang="sk-SK" err="1">
                <a:latin typeface="Consolas" panose="020B0609020204030204" pitchFamily="49" charset="0"/>
              </a:rPr>
              <a:t>Collator</a:t>
            </a:r>
            <a:r>
              <a:rPr lang="sk-SK">
                <a:latin typeface="Consolas" panose="020B0609020204030204" pitchFamily="49" charset="0"/>
              </a:rPr>
              <a:t> </a:t>
            </a:r>
            <a:r>
              <a:rPr lang="en-US">
                <a:latin typeface="Consolas" panose="020B0609020204030204" pitchFamily="49" charset="0"/>
              </a:rPr>
              <a:t>– Comparator</a:t>
            </a:r>
            <a:r>
              <a:rPr lang="sk-SK"/>
              <a:t>, ktorý vie </a:t>
            </a:r>
            <a:r>
              <a:rPr lang="en-US" err="1"/>
              <a:t>usporiada</a:t>
            </a:r>
            <a:r>
              <a:rPr lang="sk-SK"/>
              <a:t>ť reťazce po slovensky: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String[] 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0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String[]{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”Peter"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</a:t>
            </a:r>
            <a:r>
              <a:rPr lang="en-US" sz="2000" err="1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Tomáš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”Šimon"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</a:t>
            </a:r>
            <a:r>
              <a:rPr lang="sk-SK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</a:t>
            </a:r>
            <a:r>
              <a:rPr lang="en-US" sz="2000" err="1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Dávid</a:t>
            </a:r>
            <a:r>
              <a:rPr lang="en-US" sz="2000">
                <a:solidFill>
                  <a:srgbClr val="002060"/>
                </a:solidFill>
                <a:latin typeface="Courier New" pitchFamily="49"/>
                <a:ea typeface="DejaVu Sans" pitchFamily="2"/>
                <a:cs typeface="DejaVu Sans" pitchFamily="2"/>
              </a:rPr>
              <a:t>”, ”Chuck”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Collator 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skPorovnavac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  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  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Collator.getInstance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Locale("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sk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"));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Arrays.sort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mená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 err="1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skPorovnavac</a:t>
            </a:r>
            <a:r>
              <a:rPr lang="en-US" sz="200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1">
              <a:buNone/>
            </a:pPr>
            <a:endParaRPr lang="sk-SK"/>
          </a:p>
          <a:p>
            <a:pPr lvl="1"/>
            <a:endParaRPr lang="sk-SK"/>
          </a:p>
          <a:p>
            <a:pPr lvl="1"/>
            <a:endParaRPr lang="sk-SK"/>
          </a:p>
          <a:p>
            <a:pPr lvl="1"/>
            <a:endParaRPr lang="sk-SK"/>
          </a:p>
          <a:p>
            <a:pPr lvl="1"/>
            <a:endParaRPr lang="sk-SK"/>
          </a:p>
          <a:p>
            <a:pPr lvl="1"/>
            <a:endParaRPr lang="sk-SK"/>
          </a:p>
          <a:p>
            <a:pPr lvl="1"/>
            <a:endParaRPr lang="sk-SK"/>
          </a:p>
          <a:p>
            <a:endParaRPr lang="sk-SK"/>
          </a:p>
        </p:txBody>
      </p:sp>
      <p:sp>
        <p:nvSpPr>
          <p:cNvPr id="4" name="Voľná forma 3"/>
          <p:cNvSpPr/>
          <p:nvPr/>
        </p:nvSpPr>
        <p:spPr>
          <a:xfrm>
            <a:off x="1620000" y="5400000"/>
            <a:ext cx="5760000" cy="9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Dávid, Chuck, Peter, Šimon, Tomáš</a:t>
            </a:r>
          </a:p>
        </p:txBody>
      </p:sp>
    </p:spTree>
    <p:extLst>
      <p:ext uri="{BB962C8B-B14F-4D97-AF65-F5344CB8AC3E}">
        <p14:creationId xmlns:p14="http://schemas.microsoft.com/office/powerpoint/2010/main" val="32574035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293E6-39D4-4D4F-8570-8EB7D579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Roz</a:t>
            </a:r>
            <a:r>
              <a:rPr lang="sk-SK" err="1"/>
              <a:t>širovanie</a:t>
            </a:r>
            <a:r>
              <a:rPr lang="sk-SK"/>
              <a:t> a prekrývanie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5A361692-0AC6-4702-B8F4-66CF4B590843}"/>
              </a:ext>
            </a:extLst>
          </p:cNvPr>
          <p:cNvSpPr/>
          <p:nvPr/>
        </p:nvSpPr>
        <p:spPr>
          <a:xfrm>
            <a:off x="1809749" y="1408387"/>
            <a:ext cx="647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err="1">
                <a:solidFill>
                  <a:srgbClr val="000000"/>
                </a:solidFill>
                <a:latin typeface="Consolas" panose="020B0609020204030204" pitchFamily="49" charset="0"/>
              </a:rPr>
              <a:t>SmartTurtle</a:t>
            </a:r>
            <a: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err="1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err="1">
                <a:solidFill>
                  <a:srgbClr val="000000"/>
                </a:solidFill>
                <a:latin typeface="Consolas" panose="020B0609020204030204" pitchFamily="49" charset="0"/>
              </a:rPr>
              <a:t>Turtle</a:t>
            </a:r>
            <a: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sk-SK">
              <a:latin typeface="Consolas" panose="020B0609020204030204" pitchFamily="49" charset="0"/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F8C41B8E-36F9-4DAC-BE3C-37CC2D267E24}"/>
              </a:ext>
            </a:extLst>
          </p:cNvPr>
          <p:cNvGrpSpPr/>
          <p:nvPr/>
        </p:nvGrpSpPr>
        <p:grpSpPr>
          <a:xfrm>
            <a:off x="485774" y="2592113"/>
            <a:ext cx="2857500" cy="2857500"/>
            <a:chOff x="485774" y="2592113"/>
            <a:chExt cx="2857500" cy="2857500"/>
          </a:xfrm>
        </p:grpSpPr>
        <p:pic>
          <p:nvPicPr>
            <p:cNvPr id="2050" name="Picture 2" descr="http://cliparts101.com/files/167/5620949393AE205A5C028A15BAD2B7E6/Architetto__Carta.png">
              <a:extLst>
                <a:ext uri="{FF2B5EF4-FFF2-40B4-BE49-F238E27FC236}">
                  <a16:creationId xmlns:a16="http://schemas.microsoft.com/office/drawing/2014/main" id="{90F9D805-D8C6-499A-B92F-4CA4B07FEE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4" y="2592113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BlokTextu 3">
              <a:extLst>
                <a:ext uri="{FF2B5EF4-FFF2-40B4-BE49-F238E27FC236}">
                  <a16:creationId xmlns:a16="http://schemas.microsoft.com/office/drawing/2014/main" id="{36603A13-D67C-446D-A4DB-4028DFDB290D}"/>
                </a:ext>
              </a:extLst>
            </p:cNvPr>
            <p:cNvSpPr txBox="1"/>
            <p:nvPr/>
          </p:nvSpPr>
          <p:spPr>
            <a:xfrm>
              <a:off x="1116869" y="366692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>
                  <a:latin typeface="Consolas" panose="020B0609020204030204" pitchFamily="49" charset="0"/>
                </a:rPr>
                <a:t>inštančné </a:t>
              </a:r>
              <a:br>
                <a:rPr lang="sk-SK">
                  <a:latin typeface="Consolas" panose="020B0609020204030204" pitchFamily="49" charset="0"/>
                </a:rPr>
              </a:br>
              <a:r>
                <a:rPr lang="sk-SK">
                  <a:latin typeface="Consolas" panose="020B0609020204030204" pitchFamily="49" charset="0"/>
                </a:rPr>
                <a:t>premenné</a:t>
              </a:r>
            </a:p>
          </p:txBody>
        </p:sp>
        <p:sp>
          <p:nvSpPr>
            <p:cNvPr id="6" name="BlokTextu 5">
              <a:extLst>
                <a:ext uri="{FF2B5EF4-FFF2-40B4-BE49-F238E27FC236}">
                  <a16:creationId xmlns:a16="http://schemas.microsoft.com/office/drawing/2014/main" id="{C6E6941B-8610-473B-99B2-997C834C0974}"/>
                </a:ext>
              </a:extLst>
            </p:cNvPr>
            <p:cNvSpPr txBox="1"/>
            <p:nvPr/>
          </p:nvSpPr>
          <p:spPr>
            <a:xfrm>
              <a:off x="1116869" y="4600370"/>
              <a:ext cx="117211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err="1">
                  <a:solidFill>
                    <a:srgbClr val="FF0000"/>
                  </a:solidFill>
                  <a:latin typeface="Consolas" panose="020B0609020204030204" pitchFamily="49" charset="0"/>
                </a:rPr>
                <a:t>metodaA</a:t>
              </a:r>
              <a:br>
                <a:rPr lang="sk-SK">
                  <a:latin typeface="Consolas" panose="020B0609020204030204" pitchFamily="49" charset="0"/>
                </a:rPr>
              </a:br>
              <a:r>
                <a:rPr lang="sk-SK" err="1">
                  <a:latin typeface="Consolas" panose="020B0609020204030204" pitchFamily="49" charset="0"/>
                </a:rPr>
                <a:t>metodaB</a:t>
              </a:r>
              <a:endParaRPr lang="sk-SK">
                <a:latin typeface="Consolas" panose="020B0609020204030204" pitchFamily="49" charset="0"/>
              </a:endParaRPr>
            </a:p>
          </p:txBody>
        </p:sp>
        <p:sp>
          <p:nvSpPr>
            <p:cNvPr id="7" name="Obdĺžnik 6">
              <a:extLst>
                <a:ext uri="{FF2B5EF4-FFF2-40B4-BE49-F238E27FC236}">
                  <a16:creationId xmlns:a16="http://schemas.microsoft.com/office/drawing/2014/main" id="{9F8DCBA6-823C-4C5E-81B9-018905F008F1}"/>
                </a:ext>
              </a:extLst>
            </p:cNvPr>
            <p:cNvSpPr/>
            <p:nvPr/>
          </p:nvSpPr>
          <p:spPr>
            <a:xfrm>
              <a:off x="1116870" y="2817677"/>
              <a:ext cx="11721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err="1">
                  <a:solidFill>
                    <a:srgbClr val="7F0055"/>
                  </a:solidFill>
                  <a:latin typeface="Consolas" panose="020B0609020204030204" pitchFamily="49" charset="0"/>
                </a:rPr>
                <a:t>class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b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</a:br>
              <a:r>
                <a:rPr lang="cs-CZ" err="1">
                  <a:solidFill>
                    <a:srgbClr val="000000"/>
                  </a:solidFill>
                  <a:latin typeface="Consolas" panose="020B0609020204030204" pitchFamily="49" charset="0"/>
                </a:rPr>
                <a:t>Turtle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endParaRPr lang="sk-SK"/>
            </a:p>
          </p:txBody>
        </p:sp>
      </p:grpSp>
      <p:pic>
        <p:nvPicPr>
          <p:cNvPr id="9" name="Picture 2" descr="http://cliparts101.com/files/167/5620949393AE205A5C028A15BAD2B7E6/Architetto__Carta.png">
            <a:extLst>
              <a:ext uri="{FF2B5EF4-FFF2-40B4-BE49-F238E27FC236}">
                <a16:creationId xmlns:a16="http://schemas.microsoft.com/office/drawing/2014/main" id="{D78518DF-9A5F-46AC-BCC3-FBDA767D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369" y="2398987"/>
            <a:ext cx="40767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842F162C-6137-4A0A-A0FB-E8E268D8DC4C}"/>
              </a:ext>
            </a:extLst>
          </p:cNvPr>
          <p:cNvSpPr txBox="1"/>
          <p:nvPr/>
        </p:nvSpPr>
        <p:spPr>
          <a:xfrm>
            <a:off x="4802886" y="5050166"/>
            <a:ext cx="187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+ </a:t>
            </a:r>
            <a:r>
              <a:rPr lang="sk-SK" dirty="0">
                <a:latin typeface="Consolas" panose="020B0609020204030204" pitchFamily="49" charset="0"/>
              </a:rPr>
              <a:t>inštančné </a:t>
            </a:r>
            <a:br>
              <a:rPr lang="sk-SK">
                <a:latin typeface="Consolas" panose="020B0609020204030204" pitchFamily="49" charset="0"/>
              </a:rPr>
            </a:br>
            <a:r>
              <a:rPr lang="sk-SK" dirty="0">
                <a:latin typeface="Consolas" panose="020B0609020204030204" pitchFamily="49" charset="0"/>
              </a:rPr>
              <a:t>premenné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AB0CF0BF-AF51-47EA-AB47-09AD09ADEA04}"/>
              </a:ext>
            </a:extLst>
          </p:cNvPr>
          <p:cNvSpPr txBox="1"/>
          <p:nvPr/>
        </p:nvSpPr>
        <p:spPr>
          <a:xfrm>
            <a:off x="4802886" y="5654274"/>
            <a:ext cx="1313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+ </a:t>
            </a:r>
            <a:r>
              <a:rPr lang="sk-SK" dirty="0">
                <a:latin typeface="Consolas" panose="020B0609020204030204" pitchFamily="49" charset="0"/>
              </a:rPr>
              <a:t>metódy</a:t>
            </a:r>
            <a:br>
              <a:rPr lang="sk-SK">
                <a:latin typeface="Consolas" panose="020B0609020204030204" pitchFamily="49" charset="0"/>
              </a:rPr>
            </a:br>
            <a:r>
              <a:rPr lang="sk-SK" dirty="0" err="1">
                <a:solidFill>
                  <a:srgbClr val="FF0000"/>
                </a:solidFill>
                <a:latin typeface="Consolas" panose="020B0609020204030204" pitchFamily="49" charset="0"/>
              </a:rPr>
              <a:t>metodaA</a:t>
            </a:r>
            <a:endParaRPr lang="sk-SK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0F0B2523-0C51-4974-B69B-1EC7F67059D7}"/>
              </a:ext>
            </a:extLst>
          </p:cNvPr>
          <p:cNvSpPr/>
          <p:nvPr/>
        </p:nvSpPr>
        <p:spPr>
          <a:xfrm>
            <a:off x="4803045" y="2817677"/>
            <a:ext cx="18774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cs-CZ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cs-CZ" dirty="0" err="1">
                <a:solidFill>
                  <a:srgbClr val="000000"/>
                </a:solidFill>
                <a:latin typeface="Consolas" panose="020B0609020204030204" pitchFamily="49" charset="0"/>
              </a:rPr>
              <a:t>SmartTurtle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sk-SK" dirty="0"/>
          </a:p>
        </p:txBody>
      </p:sp>
      <p:pic>
        <p:nvPicPr>
          <p:cNvPr id="18" name="Obrázok 17">
            <a:extLst>
              <a:ext uri="{FF2B5EF4-FFF2-40B4-BE49-F238E27FC236}">
                <a16:creationId xmlns:a16="http://schemas.microsoft.com/office/drawing/2014/main" id="{A6E554DE-72E9-4106-83E6-2C1723844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902" y="3577536"/>
            <a:ext cx="1162786" cy="1452296"/>
          </a:xfrm>
          <a:prstGeom prst="rect">
            <a:avLst/>
          </a:prstGeom>
        </p:spPr>
      </p:pic>
      <p:sp>
        <p:nvSpPr>
          <p:cNvPr id="21" name="BlokTextu 20">
            <a:extLst>
              <a:ext uri="{FF2B5EF4-FFF2-40B4-BE49-F238E27FC236}">
                <a16:creationId xmlns:a16="http://schemas.microsoft.com/office/drawing/2014/main" id="{FCDB6A4C-5A67-4808-8C76-F83F7CD7BF72}"/>
              </a:ext>
            </a:extLst>
          </p:cNvPr>
          <p:cNvSpPr txBox="1"/>
          <p:nvPr/>
        </p:nvSpPr>
        <p:spPr>
          <a:xfrm>
            <a:off x="5441061" y="4183481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dirty="0">
                <a:latin typeface="Consolas" panose="020B0609020204030204" pitchFamily="49" charset="0"/>
              </a:rPr>
              <a:t>inštančné </a:t>
            </a:r>
            <a:br>
              <a:rPr lang="sk-SK" sz="800">
                <a:latin typeface="Consolas" panose="020B0609020204030204" pitchFamily="49" charset="0"/>
              </a:rPr>
            </a:br>
            <a:r>
              <a:rPr lang="sk-SK" sz="800" dirty="0">
                <a:latin typeface="Consolas" panose="020B0609020204030204" pitchFamily="49" charset="0"/>
              </a:rPr>
              <a:t>premenné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6403718A-6823-43FD-925B-2A9D35F53E85}"/>
              </a:ext>
            </a:extLst>
          </p:cNvPr>
          <p:cNvSpPr txBox="1"/>
          <p:nvPr/>
        </p:nvSpPr>
        <p:spPr>
          <a:xfrm>
            <a:off x="5441061" y="4538965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dirty="0" err="1">
                <a:solidFill>
                  <a:srgbClr val="FF0000"/>
                </a:solidFill>
                <a:latin typeface="Consolas" panose="020B0609020204030204" pitchFamily="49" charset="0"/>
              </a:rPr>
              <a:t>metodaA</a:t>
            </a:r>
            <a:br>
              <a:rPr lang="sk-SK" sz="800">
                <a:latin typeface="Consolas" panose="020B0609020204030204" pitchFamily="49" charset="0"/>
              </a:rPr>
            </a:br>
            <a:r>
              <a:rPr lang="sk-SK" sz="800" dirty="0" err="1">
                <a:latin typeface="Consolas" panose="020B0609020204030204" pitchFamily="49" charset="0"/>
              </a:rPr>
              <a:t>metodaB</a:t>
            </a:r>
            <a:endParaRPr lang="sk-SK" sz="800" dirty="0">
              <a:latin typeface="Consolas" panose="020B0609020204030204" pitchFamily="49" charset="0"/>
            </a:endParaRPr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928984C1-0430-4226-8B10-4EAC4588549A}"/>
              </a:ext>
            </a:extLst>
          </p:cNvPr>
          <p:cNvSpPr/>
          <p:nvPr/>
        </p:nvSpPr>
        <p:spPr>
          <a:xfrm>
            <a:off x="5441220" y="3821321"/>
            <a:ext cx="577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cs-CZ" sz="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cs-CZ" sz="80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cs-CZ" sz="800" dirty="0" err="1">
                <a:solidFill>
                  <a:srgbClr val="000000"/>
                </a:solidFill>
                <a:latin typeface="Consolas" panose="020B0609020204030204" pitchFamily="49" charset="0"/>
              </a:rPr>
              <a:t>Turtle</a:t>
            </a:r>
            <a:r>
              <a:rPr lang="cs-CZ" sz="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sk-SK" sz="800" dirty="0"/>
          </a:p>
        </p:txBody>
      </p:sp>
      <p:sp>
        <p:nvSpPr>
          <p:cNvPr id="25" name="Line 5">
            <a:extLst>
              <a:ext uri="{FF2B5EF4-FFF2-40B4-BE49-F238E27FC236}">
                <a16:creationId xmlns:a16="http://schemas.microsoft.com/office/drawing/2014/main" id="{8234C3E2-FD6C-4FB1-811F-2E9402F489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90850" y="3821321"/>
            <a:ext cx="2227738" cy="44222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323260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B97B6-766D-4447-A1CD-4D92DB896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rgbClr val="FF0000"/>
                </a:solidFill>
              </a:rPr>
              <a:t>Modifikátory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D4B255-1E3A-475B-A7ED-2004900F8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Rôzne „magické“ slovíčka, ktoré </a:t>
            </a:r>
            <a:br>
              <a:rPr lang="sk-SK"/>
            </a:br>
            <a:r>
              <a:rPr lang="sk-SK"/>
              <a:t>upravujú isté vlastností tried, metód, </a:t>
            </a:r>
            <a:br>
              <a:rPr lang="sk-SK"/>
            </a:br>
            <a:r>
              <a:rPr lang="sk-SK"/>
              <a:t>premenných, ...</a:t>
            </a:r>
          </a:p>
          <a:p>
            <a:r>
              <a:rPr lang="sk-SK"/>
              <a:t>static </a:t>
            </a:r>
          </a:p>
          <a:p>
            <a:r>
              <a:rPr lang="sk-SK"/>
              <a:t>final</a:t>
            </a:r>
          </a:p>
          <a:p>
            <a:r>
              <a:rPr lang="sk-SK"/>
              <a:t>abstract</a:t>
            </a:r>
          </a:p>
          <a:p>
            <a:r>
              <a:rPr lang="sk-SK"/>
              <a:t>private</a:t>
            </a:r>
          </a:p>
          <a:p>
            <a:r>
              <a:rPr lang="sk-SK"/>
              <a:t>public </a:t>
            </a:r>
          </a:p>
          <a:p>
            <a:r>
              <a:rPr lang="sk-SK"/>
              <a:t>protected</a:t>
            </a:r>
          </a:p>
        </p:txBody>
      </p:sp>
      <p:pic>
        <p:nvPicPr>
          <p:cNvPr id="2050" name="Picture 2" descr="https://images.halloweencostumes.com/products/27155/1-1/child-magician-costume.jpg">
            <a:extLst>
              <a:ext uri="{FF2B5EF4-FFF2-40B4-BE49-F238E27FC236}">
                <a16:creationId xmlns:a16="http://schemas.microsoft.com/office/drawing/2014/main" id="{9C1959BB-654A-4213-B6FD-6342431A4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12" y="2488529"/>
            <a:ext cx="2522071" cy="360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2455771D-0BA8-4519-B3EE-FDC18482880B}"/>
              </a:ext>
            </a:extLst>
          </p:cNvPr>
          <p:cNvGrpSpPr/>
          <p:nvPr/>
        </p:nvGrpSpPr>
        <p:grpSpPr>
          <a:xfrm>
            <a:off x="3491712" y="3233988"/>
            <a:ext cx="2857500" cy="2857500"/>
            <a:chOff x="485774" y="2592113"/>
            <a:chExt cx="2857500" cy="2857500"/>
          </a:xfrm>
        </p:grpSpPr>
        <p:pic>
          <p:nvPicPr>
            <p:cNvPr id="6" name="Picture 2" descr="http://cliparts101.com/files/167/5620949393AE205A5C028A15BAD2B7E6/Architetto__Carta.png">
              <a:extLst>
                <a:ext uri="{FF2B5EF4-FFF2-40B4-BE49-F238E27FC236}">
                  <a16:creationId xmlns:a16="http://schemas.microsoft.com/office/drawing/2014/main" id="{FA8AF8B8-812B-41AB-B0B4-8FBCC5AE28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4" y="2592113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>
              <a:extLst>
                <a:ext uri="{FF2B5EF4-FFF2-40B4-BE49-F238E27FC236}">
                  <a16:creationId xmlns:a16="http://schemas.microsoft.com/office/drawing/2014/main" id="{039989FA-9D38-4344-B9A4-ED444DFDC60B}"/>
                </a:ext>
              </a:extLst>
            </p:cNvPr>
            <p:cNvSpPr txBox="1"/>
            <p:nvPr/>
          </p:nvSpPr>
          <p:spPr>
            <a:xfrm>
              <a:off x="1116869" y="366692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>
                  <a:latin typeface="Consolas" panose="020B0609020204030204" pitchFamily="49" charset="0"/>
                </a:rPr>
                <a:t>inštančné </a:t>
              </a:r>
              <a:br>
                <a:rPr lang="sk-SK">
                  <a:latin typeface="Consolas" panose="020B0609020204030204" pitchFamily="49" charset="0"/>
                </a:rPr>
              </a:br>
              <a:r>
                <a:rPr lang="sk-SK">
                  <a:latin typeface="Consolas" panose="020B0609020204030204" pitchFamily="49" charset="0"/>
                </a:rPr>
                <a:t>premenné</a:t>
              </a:r>
            </a:p>
          </p:txBody>
        </p:sp>
        <p:sp>
          <p:nvSpPr>
            <p:cNvPr id="8" name="BlokTextu 7">
              <a:extLst>
                <a:ext uri="{FF2B5EF4-FFF2-40B4-BE49-F238E27FC236}">
                  <a16:creationId xmlns:a16="http://schemas.microsoft.com/office/drawing/2014/main" id="{17520F20-DC37-439F-ADEF-F18C16589DD4}"/>
                </a:ext>
              </a:extLst>
            </p:cNvPr>
            <p:cNvSpPr txBox="1"/>
            <p:nvPr/>
          </p:nvSpPr>
          <p:spPr>
            <a:xfrm>
              <a:off x="1116869" y="4600370"/>
              <a:ext cx="10310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>
                  <a:latin typeface="Consolas" panose="020B0609020204030204" pitchFamily="49" charset="0"/>
                </a:rPr>
                <a:t>metódy</a:t>
              </a:r>
            </a:p>
          </p:txBody>
        </p:sp>
        <p:sp>
          <p:nvSpPr>
            <p:cNvPr id="9" name="Obdĺžnik 8">
              <a:extLst>
                <a:ext uri="{FF2B5EF4-FFF2-40B4-BE49-F238E27FC236}">
                  <a16:creationId xmlns:a16="http://schemas.microsoft.com/office/drawing/2014/main" id="{651EC044-7DB3-4059-B51F-A9C74AA14DD8}"/>
                </a:ext>
              </a:extLst>
            </p:cNvPr>
            <p:cNvSpPr/>
            <p:nvPr/>
          </p:nvSpPr>
          <p:spPr>
            <a:xfrm>
              <a:off x="1116870" y="2817677"/>
              <a:ext cx="11721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err="1">
                  <a:solidFill>
                    <a:srgbClr val="7F0055"/>
                  </a:solidFill>
                  <a:latin typeface="Consolas" panose="020B0609020204030204" pitchFamily="49" charset="0"/>
                </a:rPr>
                <a:t>class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b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</a:br>
              <a:r>
                <a:rPr lang="cs-CZ" err="1">
                  <a:solidFill>
                    <a:srgbClr val="000000"/>
                  </a:solidFill>
                  <a:latin typeface="Consolas" panose="020B0609020204030204" pitchFamily="49" charset="0"/>
                </a:rPr>
                <a:t>Turtle</a:t>
              </a:r>
              <a:r>
                <a:rPr lang="cs-CZ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48101463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B5907-D3E0-45A2-BCB7-5202E0F0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Zvláštne metódy a premenné?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072B5F-9B2A-4F0B-84B3-C3B8C0931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franklin.step(40)  </a:t>
            </a:r>
          </a:p>
          <a:p>
            <a:pPr marL="356870" indent="-356870"/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turn(90) </a:t>
            </a:r>
            <a:r>
              <a:rPr lang="sk-SK" dirty="0">
                <a:cs typeface="Courier New" panose="02070309020205020404" pitchFamily="49" charset="0"/>
              </a:rPr>
              <a:t>resp.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b="1" dirty="0">
                <a:solidFill>
                  <a:srgbClr val="9F319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.turn(90)</a:t>
            </a:r>
          </a:p>
          <a:p>
            <a:pPr marL="356870" indent="-356870"/>
            <a:r>
              <a:rPr lang="sk-SK" dirty="0">
                <a:cs typeface="Courier New" panose="02070309020205020404" pitchFamily="49" charset="0"/>
              </a:rPr>
              <a:t>volanie metód - </a:t>
            </a:r>
            <a:r>
              <a:rPr lang="sk-SK" dirty="0">
                <a:solidFill>
                  <a:srgbClr val="FF0000"/>
                </a:solidFill>
                <a:cs typeface="Courier New" panose="02070309020205020404" pitchFamily="49" charset="0"/>
              </a:rPr>
              <a:t>kto.čo(upresnenie)</a:t>
            </a:r>
          </a:p>
          <a:p>
            <a:pPr marL="356870" indent="-356870"/>
            <a:endParaRPr lang="sk-SK" dirty="0">
              <a:cs typeface="Lucida Sans Unicode"/>
            </a:endParaRPr>
          </a:p>
          <a:p>
            <a:pPr marL="356870" indent="-356870"/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Arrays.sort(), Collections.sort()</a:t>
            </a:r>
          </a:p>
          <a:p>
            <a:pPr marL="356870" indent="-356870"/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Arrays.toString(pole)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6870" indent="-356870"/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Math.random(), Math.sin(90)</a:t>
            </a:r>
          </a:p>
          <a:p>
            <a:pPr marL="356870" indent="-356870"/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Integer.parseInt(</a:t>
            </a:r>
            <a:r>
              <a:rPr lang="en-US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”145"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56870" indent="-356870"/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Integer.MAX_VALUE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, Double.NaN</a:t>
            </a:r>
            <a:endParaRPr lang="sk-SK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12069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CB40D-317D-4A68-845D-B8D1DBC4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sk-SK" dirty="0" err="1"/>
              <a:t>tatic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2EB39E-6DF7-4327-974A-C2039755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47" y="1270002"/>
            <a:ext cx="8574505" cy="5300326"/>
          </a:xfrm>
        </p:spPr>
        <p:txBody>
          <a:bodyPr/>
          <a:lstStyle/>
          <a:p>
            <a:r>
              <a:rPr lang="sk-SK" dirty="0"/>
              <a:t>Čo už vieme:</a:t>
            </a:r>
          </a:p>
          <a:p>
            <a:pPr lvl="1"/>
            <a:r>
              <a:rPr lang="sk-SK" dirty="0"/>
              <a:t>funkcionalita je implementovaná v metódach</a:t>
            </a:r>
          </a:p>
          <a:p>
            <a:pPr lvl="1"/>
            <a:r>
              <a:rPr lang="sk-SK" dirty="0"/>
              <a:t>metódy môžeme volať nad objektmi</a:t>
            </a:r>
          </a:p>
          <a:p>
            <a:pPr lvl="1"/>
            <a:r>
              <a:rPr lang="sk-SK" dirty="0"/>
              <a:t>objekty tried vytvárame cez </a:t>
            </a:r>
            <a:r>
              <a:rPr lang="sk-SK" b="1" kern="1200" dirty="0">
                <a:solidFill>
                  <a:srgbClr val="7F0055"/>
                </a:solidFill>
                <a:latin typeface="Consolas" panose="020B0609020204030204" pitchFamily="49" charset="0"/>
                <a:ea typeface="+mn-ea"/>
                <a:cs typeface="Arial" charset="0"/>
              </a:rPr>
              <a:t>new</a:t>
            </a:r>
            <a:endParaRPr lang="sk-SK" sz="2000" b="1" kern="1200" dirty="0">
              <a:solidFill>
                <a:srgbClr val="7F0055"/>
              </a:solidFill>
              <a:latin typeface="Consolas" panose="020B0609020204030204" pitchFamily="49" charset="0"/>
              <a:ea typeface="+mn-ea"/>
              <a:cs typeface="Arial" charset="0"/>
            </a:endParaRPr>
          </a:p>
          <a:p>
            <a:r>
              <a:rPr lang="sk-SK" dirty="0"/>
              <a:t>Problém z minulosti:</a:t>
            </a:r>
          </a:p>
          <a:p>
            <a:pPr lvl="1"/>
            <a:r>
              <a:rPr lang="sk-SK" dirty="0"/>
              <a:t>kopa metód, ktoré spravia nejakú činnosť, no nie sú nijako </a:t>
            </a:r>
            <a:r>
              <a:rPr lang="sk-SK" b="1" dirty="0"/>
              <a:t>zviazané so stavom objektu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priamo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nepriamo</a:t>
            </a:r>
            <a:r>
              <a:rPr lang="en-US" dirty="0"/>
              <a:t> </a:t>
            </a:r>
            <a:r>
              <a:rPr lang="en-US" dirty="0" err="1"/>
              <a:t>nevy</a:t>
            </a:r>
            <a:r>
              <a:rPr lang="sk-SK" dirty="0"/>
              <a:t>užívajú inštančné premenné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493DF06-AF0B-4FD0-BAE9-3C61F6533C97}"/>
              </a:ext>
            </a:extLst>
          </p:cNvPr>
          <p:cNvSpPr/>
          <p:nvPr/>
        </p:nvSpPr>
        <p:spPr>
          <a:xfrm>
            <a:off x="849383" y="5421605"/>
            <a:ext cx="7445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.nacitajCisla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4978091"/>
      </p:ext>
    </p:extLst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19448-7086-4C30-99DB-AF7A30CD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6CCDC8-9757-494C-9023-0517855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8" y="4622334"/>
            <a:ext cx="8574505" cy="1954930"/>
          </a:xfrm>
        </p:spPr>
        <p:txBody>
          <a:bodyPr/>
          <a:lstStyle/>
          <a:p>
            <a:r>
              <a:rPr lang="sk-SK" dirty="0"/>
              <a:t>Java </a:t>
            </a:r>
            <a:r>
              <a:rPr lang="sk-SK" dirty="0">
                <a:solidFill>
                  <a:srgbClr val="FF0000"/>
                </a:solidFill>
              </a:rPr>
              <a:t>nemá</a:t>
            </a:r>
            <a:r>
              <a:rPr lang="sk-SK" dirty="0"/>
              <a:t> procedúry a funkcie na</a:t>
            </a:r>
            <a:r>
              <a:rPr lang="en-US" dirty="0"/>
              <a:t> </a:t>
            </a:r>
            <a:r>
              <a:rPr lang="sk-SK" dirty="0"/>
              <a:t>rozdiel od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procedur</a:t>
            </a:r>
            <a:r>
              <a:rPr lang="sk-SK" dirty="0" err="1"/>
              <a:t>álnych</a:t>
            </a:r>
            <a:r>
              <a:rPr lang="sk-SK" dirty="0"/>
              <a:t> jazykov </a:t>
            </a:r>
            <a:r>
              <a:rPr lang="en-US" dirty="0"/>
              <a:t>(Pascal, C, Basic, …)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rocedu</a:t>
            </a:r>
            <a:r>
              <a:rPr lang="sk-SK" dirty="0" err="1"/>
              <a:t>rálnych</a:t>
            </a:r>
            <a:r>
              <a:rPr lang="sk-SK" dirty="0"/>
              <a:t> jazykov s OOP rozšírením </a:t>
            </a:r>
            <a:r>
              <a:rPr lang="en-US" dirty="0"/>
              <a:t>(Object Pascal, C++, PHP, …)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8663722C-68E8-49C9-A4D3-16E50354B743}"/>
              </a:ext>
            </a:extLst>
          </p:cNvPr>
          <p:cNvSpPr/>
          <p:nvPr/>
        </p:nvSpPr>
        <p:spPr>
          <a:xfrm>
            <a:off x="296778" y="3158455"/>
            <a:ext cx="7445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.nacitajCisla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sk-SK" dirty="0"/>
          </a:p>
        </p:txBody>
      </p:sp>
      <p:sp>
        <p:nvSpPr>
          <p:cNvPr id="5" name="Rovná spojnica 4">
            <a:extLst>
              <a:ext uri="{FF2B5EF4-FFF2-40B4-BE49-F238E27FC236}">
                <a16:creationId xmlns:a16="http://schemas.microsoft.com/office/drawing/2014/main" id="{9650DC97-DA75-4CFD-9392-2BE92727B07F}"/>
              </a:ext>
            </a:extLst>
          </p:cNvPr>
          <p:cNvSpPr/>
          <p:nvPr/>
        </p:nvSpPr>
        <p:spPr>
          <a:xfrm flipH="1">
            <a:off x="5360565" y="2357306"/>
            <a:ext cx="1577129" cy="1330752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Voľná forma 4">
            <a:extLst>
              <a:ext uri="{FF2B5EF4-FFF2-40B4-BE49-F238E27FC236}">
                <a16:creationId xmlns:a16="http://schemas.microsoft.com/office/drawing/2014/main" id="{36C7F8B5-8B62-467E-8C9D-67572B8A206B}"/>
              </a:ext>
            </a:extLst>
          </p:cNvPr>
          <p:cNvSpPr/>
          <p:nvPr/>
        </p:nvSpPr>
        <p:spPr>
          <a:xfrm>
            <a:off x="5640881" y="1216999"/>
            <a:ext cx="3083669" cy="17175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Vytv</a:t>
            </a:r>
            <a:r>
              <a:rPr lang="sk-SK" dirty="0" err="1">
                <a:latin typeface="+mn-lt"/>
                <a:ea typeface="DejaVu Sans" pitchFamily="2"/>
                <a:cs typeface="DejaVu Sans" pitchFamily="2"/>
              </a:rPr>
              <a:t>árame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 inštanciu len kvôli jednej metóde, ktorá by rovnako dobre fungovala nech by bola v akejkoľvek triede.</a:t>
            </a:r>
          </a:p>
        </p:txBody>
      </p:sp>
    </p:spTree>
    <p:extLst>
      <p:ext uri="{BB962C8B-B14F-4D97-AF65-F5344CB8AC3E}">
        <p14:creationId xmlns:p14="http://schemas.microsoft.com/office/powerpoint/2010/main" val="1627315500"/>
      </p:ext>
    </p:extLst>
  </p:cSld>
  <p:clrMapOvr>
    <a:masterClrMapping/>
  </p:clrMapOvr>
  <p:transition spd="med">
    <p:randomBa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viac dokumentov 11">
            <a:extLst>
              <a:ext uri="{FF2B5EF4-FFF2-40B4-BE49-F238E27FC236}">
                <a16:creationId xmlns:a16="http://schemas.microsoft.com/office/drawing/2014/main" id="{52691C29-580A-4282-BB65-26B282F9B997}"/>
              </a:ext>
            </a:extLst>
          </p:cNvPr>
          <p:cNvSpPr/>
          <p:nvPr/>
        </p:nvSpPr>
        <p:spPr bwMode="auto">
          <a:xfrm>
            <a:off x="5548603" y="2388783"/>
            <a:ext cx="2565944" cy="2250347"/>
          </a:xfrm>
          <a:prstGeom prst="flowChartMultidocumen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DA8F36-3283-42A0-A153-22C2719D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2C305F-B3EF-447B-BAAE-0E132761A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= </a:t>
            </a:r>
            <a:r>
              <a:rPr lang="en-US" dirty="0" err="1"/>
              <a:t>patriaci</a:t>
            </a:r>
            <a:r>
              <a:rPr lang="en-US" dirty="0"/>
              <a:t> </a:t>
            </a:r>
            <a:r>
              <a:rPr lang="en-US" dirty="0" err="1"/>
              <a:t>triede</a:t>
            </a:r>
            <a:endParaRPr lang="en-US" dirty="0"/>
          </a:p>
          <a:p>
            <a:pPr lvl="1"/>
            <a:r>
              <a:rPr lang="sk-SK" dirty="0"/>
              <a:t>metódy</a:t>
            </a:r>
          </a:p>
          <a:p>
            <a:pPr lvl="1"/>
            <a:r>
              <a:rPr lang="sk-SK" dirty="0"/>
              <a:t>premenné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EAE87231-D091-4648-9D35-83931E8C2767}"/>
              </a:ext>
            </a:extLst>
          </p:cNvPr>
          <p:cNvGrpSpPr/>
          <p:nvPr/>
        </p:nvGrpSpPr>
        <p:grpSpPr>
          <a:xfrm>
            <a:off x="272717" y="3120705"/>
            <a:ext cx="3580733" cy="3836606"/>
            <a:chOff x="358491" y="2205994"/>
            <a:chExt cx="3527447" cy="3749895"/>
          </a:xfrm>
        </p:grpSpPr>
        <p:pic>
          <p:nvPicPr>
            <p:cNvPr id="5" name="Picture 2" descr="http://cliparts101.com/files/167/5620949393AE205A5C028A15BAD2B7E6/Architetto__Carta.png">
              <a:extLst>
                <a:ext uri="{FF2B5EF4-FFF2-40B4-BE49-F238E27FC236}">
                  <a16:creationId xmlns:a16="http://schemas.microsoft.com/office/drawing/2014/main" id="{373E5166-762C-40F0-8EE8-86FFFD9C5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491" y="2205994"/>
              <a:ext cx="3527447" cy="3527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BlokTextu 5">
              <a:extLst>
                <a:ext uri="{FF2B5EF4-FFF2-40B4-BE49-F238E27FC236}">
                  <a16:creationId xmlns:a16="http://schemas.microsoft.com/office/drawing/2014/main" id="{8A44B5C5-3DD0-4CB3-864F-1304DD4F4B07}"/>
                </a:ext>
              </a:extLst>
            </p:cNvPr>
            <p:cNvSpPr txBox="1"/>
            <p:nvPr/>
          </p:nvSpPr>
          <p:spPr>
            <a:xfrm>
              <a:off x="971899" y="2977766"/>
              <a:ext cx="2266394" cy="29781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>
                  <a:latin typeface="Consolas" panose="020B0609020204030204" pitchFamily="49" charset="0"/>
                </a:rPr>
                <a:t>inštančné </a:t>
              </a:r>
              <a:br>
                <a:rPr lang="sk-SK" dirty="0">
                  <a:latin typeface="Consolas" panose="020B0609020204030204" pitchFamily="49" charset="0"/>
                </a:rPr>
              </a:br>
              <a:r>
                <a:rPr lang="sk-SK" dirty="0">
                  <a:latin typeface="Consolas" panose="020B0609020204030204" pitchFamily="49" charset="0"/>
                </a:rPr>
                <a:t>premenné</a:t>
              </a:r>
            </a:p>
            <a:p>
              <a:endParaRPr lang="sk-SK" sz="1000" dirty="0">
                <a:latin typeface="Consolas" panose="020B0609020204030204" pitchFamily="49" charset="0"/>
              </a:endParaRPr>
            </a:p>
            <a:p>
              <a:r>
                <a:rPr lang="sk-SK" dirty="0">
                  <a:latin typeface="Consolas" panose="020B0609020204030204" pitchFamily="49" charset="0"/>
                </a:rPr>
                <a:t>statické</a:t>
              </a:r>
              <a:br>
                <a:rPr lang="sk-SK" dirty="0">
                  <a:latin typeface="Consolas" panose="020B0609020204030204" pitchFamily="49" charset="0"/>
                </a:rPr>
              </a:br>
              <a:r>
                <a:rPr lang="sk-SK" dirty="0">
                  <a:latin typeface="Consolas" panose="020B0609020204030204" pitchFamily="49" charset="0"/>
                </a:rPr>
                <a:t>premenné</a:t>
              </a:r>
            </a:p>
            <a:p>
              <a:endParaRPr lang="sk-SK" sz="1000" dirty="0">
                <a:latin typeface="Consolas" panose="020B0609020204030204" pitchFamily="49" charset="0"/>
              </a:endParaRPr>
            </a:p>
            <a:p>
              <a:r>
                <a:rPr lang="sk-SK" dirty="0">
                  <a:latin typeface="Consolas" panose="020B0609020204030204" pitchFamily="49" charset="0"/>
                </a:rPr>
                <a:t>metódy</a:t>
              </a:r>
              <a:br>
                <a:rPr lang="sk-SK" dirty="0">
                  <a:latin typeface="Consolas" panose="020B0609020204030204" pitchFamily="49" charset="0"/>
                </a:rPr>
              </a:br>
              <a:endParaRPr lang="sk-SK" sz="1000" dirty="0">
                <a:latin typeface="Consolas" panose="020B0609020204030204" pitchFamily="49" charset="0"/>
              </a:endParaRPr>
            </a:p>
            <a:p>
              <a:r>
                <a:rPr lang="sk-SK" dirty="0">
                  <a:latin typeface="Consolas" panose="020B0609020204030204" pitchFamily="49" charset="0"/>
                </a:rPr>
                <a:t>statické metódy</a:t>
              </a:r>
              <a:br>
                <a:rPr lang="sk-SK" dirty="0">
                  <a:latin typeface="Consolas" panose="020B0609020204030204" pitchFamily="49" charset="0"/>
                </a:rPr>
              </a:br>
              <a:br>
                <a:rPr lang="sk-SK" dirty="0">
                  <a:latin typeface="Consolas" panose="020B0609020204030204" pitchFamily="49" charset="0"/>
                </a:rPr>
              </a:br>
              <a:endParaRPr lang="sk-SK" dirty="0">
                <a:latin typeface="Consolas" panose="020B0609020204030204" pitchFamily="49" charset="0"/>
              </a:endParaRPr>
            </a:p>
          </p:txBody>
        </p:sp>
        <p:sp>
          <p:nvSpPr>
            <p:cNvPr id="8" name="Obdĺžnik 7">
              <a:extLst>
                <a:ext uri="{FF2B5EF4-FFF2-40B4-BE49-F238E27FC236}">
                  <a16:creationId xmlns:a16="http://schemas.microsoft.com/office/drawing/2014/main" id="{A18D0C3C-E8D9-4CEC-ABB2-0DD14F76DCA8}"/>
                </a:ext>
              </a:extLst>
            </p:cNvPr>
            <p:cNvSpPr/>
            <p:nvPr/>
          </p:nvSpPr>
          <p:spPr>
            <a:xfrm>
              <a:off x="1006062" y="2490922"/>
              <a:ext cx="103105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err="1">
                  <a:solidFill>
                    <a:srgbClr val="7F0055"/>
                  </a:solidFill>
                  <a:latin typeface="Consolas" panose="020B0609020204030204" pitchFamily="49" charset="0"/>
                </a:rPr>
                <a:t>class</a:t>
              </a:r>
              <a:r>
                <a:rPr lang="cs-CZ" dirty="0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br>
                <a:rPr lang="cs-CZ" dirty="0">
                  <a:solidFill>
                    <a:srgbClr val="000000"/>
                  </a:solidFill>
                  <a:latin typeface="Consolas" panose="020B0609020204030204" pitchFamily="49" charset="0"/>
                </a:rPr>
              </a:br>
              <a:r>
                <a:rPr lang="cs-CZ" dirty="0">
                  <a:solidFill>
                    <a:srgbClr val="000000"/>
                  </a:solidFill>
                  <a:latin typeface="Consolas" panose="020B0609020204030204" pitchFamily="49" charset="0"/>
                </a:rPr>
                <a:t> </a:t>
              </a:r>
              <a:endParaRPr lang="sk-SK" dirty="0"/>
            </a:p>
          </p:txBody>
        </p:sp>
      </p:grpSp>
      <p:sp>
        <p:nvSpPr>
          <p:cNvPr id="10" name="Vývojový diagram: viac dokumentov 9">
            <a:extLst>
              <a:ext uri="{FF2B5EF4-FFF2-40B4-BE49-F238E27FC236}">
                <a16:creationId xmlns:a16="http://schemas.microsoft.com/office/drawing/2014/main" id="{C0EA6C89-AECF-42CF-A5ED-35E2AE13D838}"/>
              </a:ext>
            </a:extLst>
          </p:cNvPr>
          <p:cNvSpPr/>
          <p:nvPr/>
        </p:nvSpPr>
        <p:spPr bwMode="auto">
          <a:xfrm>
            <a:off x="4978182" y="2934049"/>
            <a:ext cx="2565944" cy="2250347"/>
          </a:xfrm>
          <a:prstGeom prst="flowChartMultidocumen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FA4E1536-2A64-4F07-9A1E-702E7A35E54E}"/>
              </a:ext>
            </a:extLst>
          </p:cNvPr>
          <p:cNvSpPr/>
          <p:nvPr/>
        </p:nvSpPr>
        <p:spPr>
          <a:xfrm>
            <a:off x="5096312" y="351395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>
                <a:latin typeface="Consolas" panose="020B0609020204030204" pitchFamily="49" charset="0"/>
              </a:rPr>
              <a:t>inštančné </a:t>
            </a:r>
            <a:br>
              <a:rPr lang="sk-SK" dirty="0">
                <a:latin typeface="Consolas" panose="020B0609020204030204" pitchFamily="49" charset="0"/>
              </a:rPr>
            </a:br>
            <a:r>
              <a:rPr lang="sk-SK" dirty="0">
                <a:latin typeface="Consolas" panose="020B0609020204030204" pitchFamily="49" charset="0"/>
              </a:rPr>
              <a:t>premenné</a:t>
            </a:r>
          </a:p>
          <a:p>
            <a:endParaRPr lang="sk-SK" sz="1000" dirty="0"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metódy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Voľná forma 4">
            <a:extLst>
              <a:ext uri="{FF2B5EF4-FFF2-40B4-BE49-F238E27FC236}">
                <a16:creationId xmlns:a16="http://schemas.microsoft.com/office/drawing/2014/main" id="{21DF86FB-EE3C-44E0-9DA7-587900C70481}"/>
              </a:ext>
            </a:extLst>
          </p:cNvPr>
          <p:cNvSpPr/>
          <p:nvPr/>
        </p:nvSpPr>
        <p:spPr>
          <a:xfrm>
            <a:off x="6696646" y="5128718"/>
            <a:ext cx="1577129" cy="7963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sk-SK" dirty="0">
                <a:latin typeface="+mn-lt"/>
                <a:ea typeface="DejaVu Sans" pitchFamily="2"/>
                <a:cs typeface="DejaVu Sans" pitchFamily="2"/>
              </a:rPr>
              <a:t>Objekty triedy</a:t>
            </a:r>
          </a:p>
        </p:txBody>
      </p:sp>
    </p:spTree>
    <p:extLst>
      <p:ext uri="{BB962C8B-B14F-4D97-AF65-F5344CB8AC3E}">
        <p14:creationId xmlns:p14="http://schemas.microsoft.com/office/powerpoint/2010/main" val="447750432"/>
      </p:ext>
    </p:extLst>
  </p:cSld>
  <p:clrMapOvr>
    <a:masterClrMapping/>
  </p:clrMapOvr>
  <p:transition spd="med">
    <p:randomBa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9FFBA-56C4-4EC7-BC35-842A8C7A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Statická metóda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B9D30509-482B-4D6D-98CD-3B2A242724A0}"/>
              </a:ext>
            </a:extLst>
          </p:cNvPr>
          <p:cNvSpPr/>
          <p:nvPr/>
        </p:nvSpPr>
        <p:spPr>
          <a:xfrm>
            <a:off x="499145" y="1332677"/>
            <a:ext cx="8317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sk-SK" dirty="0"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File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NacitanieZlyhaloException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71CA7D9-1291-4189-822B-69EF96941053}"/>
              </a:ext>
            </a:extLst>
          </p:cNvPr>
          <p:cNvSpPr/>
          <p:nvPr/>
        </p:nvSpPr>
        <p:spPr>
          <a:xfrm>
            <a:off x="499145" y="4402002"/>
            <a:ext cx="7445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Pomocnik.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sk-SK" dirty="0"/>
          </a:p>
        </p:txBody>
      </p:sp>
      <p:sp>
        <p:nvSpPr>
          <p:cNvPr id="6" name="Rovná spojnica 5">
            <a:extLst>
              <a:ext uri="{FF2B5EF4-FFF2-40B4-BE49-F238E27FC236}">
                <a16:creationId xmlns:a16="http://schemas.microsoft.com/office/drawing/2014/main" id="{3D6576AE-1FCF-4702-B5D4-15890881D01A}"/>
              </a:ext>
            </a:extLst>
          </p:cNvPr>
          <p:cNvSpPr/>
          <p:nvPr/>
        </p:nvSpPr>
        <p:spPr>
          <a:xfrm flipH="1" flipV="1">
            <a:off x="2315360" y="2329041"/>
            <a:ext cx="377505" cy="732940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Rovná spojnica 6">
            <a:extLst>
              <a:ext uri="{FF2B5EF4-FFF2-40B4-BE49-F238E27FC236}">
                <a16:creationId xmlns:a16="http://schemas.microsoft.com/office/drawing/2014/main" id="{AFC7C2D3-C8E7-4519-A627-E3BF9106498D}"/>
              </a:ext>
            </a:extLst>
          </p:cNvPr>
          <p:cNvSpPr/>
          <p:nvPr/>
        </p:nvSpPr>
        <p:spPr>
          <a:xfrm flipV="1">
            <a:off x="3338818" y="5077009"/>
            <a:ext cx="746622" cy="862397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Voľná forma 4">
            <a:extLst>
              <a:ext uri="{FF2B5EF4-FFF2-40B4-BE49-F238E27FC236}">
                <a16:creationId xmlns:a16="http://schemas.microsoft.com/office/drawing/2014/main" id="{388E0D48-C119-4CA5-8941-AAF361B8733B}"/>
              </a:ext>
            </a:extLst>
          </p:cNvPr>
          <p:cNvSpPr/>
          <p:nvPr/>
        </p:nvSpPr>
        <p:spPr>
          <a:xfrm>
            <a:off x="932225" y="5395115"/>
            <a:ext cx="2540817" cy="13307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sk-SK" dirty="0">
                <a:latin typeface="+mn-lt"/>
                <a:ea typeface="DejaVu Sans" pitchFamily="2"/>
                <a:cs typeface="DejaVu Sans" pitchFamily="2"/>
              </a:rPr>
              <a:t>Statická metóda sa volá </a:t>
            </a:r>
            <a:r>
              <a:rPr lang="sk-SK" b="1" dirty="0">
                <a:latin typeface="+mn-lt"/>
                <a:ea typeface="DejaVu Sans" pitchFamily="2"/>
                <a:cs typeface="DejaVu Sans" pitchFamily="2"/>
              </a:rPr>
              <a:t>nad triedou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, nie nad referenciou na objekt triedy.</a:t>
            </a:r>
          </a:p>
        </p:txBody>
      </p:sp>
      <p:sp>
        <p:nvSpPr>
          <p:cNvPr id="9" name="Voľná forma 4">
            <a:extLst>
              <a:ext uri="{FF2B5EF4-FFF2-40B4-BE49-F238E27FC236}">
                <a16:creationId xmlns:a16="http://schemas.microsoft.com/office/drawing/2014/main" id="{7FCEF661-2D41-4660-B095-C6BB0E619D31}"/>
              </a:ext>
            </a:extLst>
          </p:cNvPr>
          <p:cNvSpPr/>
          <p:nvPr/>
        </p:nvSpPr>
        <p:spPr>
          <a:xfrm>
            <a:off x="4022518" y="2869516"/>
            <a:ext cx="2832000" cy="7460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en-US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V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statick</a:t>
            </a:r>
            <a:r>
              <a:rPr lang="sk-SK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ých</a:t>
            </a:r>
            <a:r>
              <a:rPr lang="sk-SK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 metódach nie je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!</a:t>
            </a:r>
            <a:endParaRPr lang="sk-SK" dirty="0">
              <a:solidFill>
                <a:srgbClr val="FF0000"/>
              </a:solidFill>
              <a:latin typeface="+mn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497262"/>
      </p:ext>
    </p:extLst>
  </p:cSld>
  <p:clrMapOvr>
    <a:masterClrMapping/>
  </p:clrMapOvr>
  <p:transition spd="med">
    <p:randomBa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9FFBA-56C4-4EC7-BC35-842A8C7A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Statická metóda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B9D30509-482B-4D6D-98CD-3B2A242724A0}"/>
              </a:ext>
            </a:extLst>
          </p:cNvPr>
          <p:cNvSpPr/>
          <p:nvPr/>
        </p:nvSpPr>
        <p:spPr>
          <a:xfrm>
            <a:off x="499145" y="1332677"/>
            <a:ext cx="8317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sk-SK" dirty="0"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File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NacitanieZlyhaloException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vná spojnica 5">
            <a:extLst>
              <a:ext uri="{FF2B5EF4-FFF2-40B4-BE49-F238E27FC236}">
                <a16:creationId xmlns:a16="http://schemas.microsoft.com/office/drawing/2014/main" id="{3D6576AE-1FCF-4702-B5D4-15890881D01A}"/>
              </a:ext>
            </a:extLst>
          </p:cNvPr>
          <p:cNvSpPr/>
          <p:nvPr/>
        </p:nvSpPr>
        <p:spPr>
          <a:xfrm flipH="1" flipV="1">
            <a:off x="2315360" y="2329041"/>
            <a:ext cx="377505" cy="732940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Voľná forma 4">
            <a:extLst>
              <a:ext uri="{FF2B5EF4-FFF2-40B4-BE49-F238E27FC236}">
                <a16:creationId xmlns:a16="http://schemas.microsoft.com/office/drawing/2014/main" id="{7FCEF661-2D41-4660-B095-C6BB0E619D31}"/>
              </a:ext>
            </a:extLst>
          </p:cNvPr>
          <p:cNvSpPr/>
          <p:nvPr/>
        </p:nvSpPr>
        <p:spPr>
          <a:xfrm>
            <a:off x="4022518" y="2869516"/>
            <a:ext cx="2832000" cy="7460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en-US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V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statick</a:t>
            </a:r>
            <a:r>
              <a:rPr lang="sk-SK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ých</a:t>
            </a:r>
            <a:r>
              <a:rPr lang="sk-SK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 metódach nie je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!</a:t>
            </a:r>
            <a:endParaRPr lang="sk-SK" dirty="0">
              <a:solidFill>
                <a:srgbClr val="FF0000"/>
              </a:solidFill>
              <a:latin typeface="+mn-lt"/>
              <a:ea typeface="DejaVu Sans" pitchFamily="2"/>
              <a:cs typeface="DejaVu Sans" pitchFamily="2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C2C852C-B1D3-4B5A-A738-5C786AA00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8" y="4538444"/>
            <a:ext cx="8574505" cy="2038820"/>
          </a:xfrm>
        </p:spPr>
        <p:txBody>
          <a:bodyPr/>
          <a:lstStyle/>
          <a:p>
            <a:r>
              <a:rPr lang="en-US" dirty="0"/>
              <a:t>this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už vieme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/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/>
              <a:t>nemus</a:t>
            </a:r>
            <a:r>
              <a:rPr lang="sk-SK" dirty="0" err="1"/>
              <a:t>íme</a:t>
            </a:r>
            <a:r>
              <a:rPr lang="en-US" dirty="0"/>
              <a:t> (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)</a:t>
            </a:r>
            <a:r>
              <a:rPr lang="sk-SK" dirty="0"/>
              <a:t> písať</a:t>
            </a:r>
            <a:endParaRPr lang="en-US" dirty="0"/>
          </a:p>
        </p:txBody>
      </p:sp>
      <p:sp>
        <p:nvSpPr>
          <p:cNvPr id="11" name="Voľná forma 4">
            <a:extLst>
              <a:ext uri="{FF2B5EF4-FFF2-40B4-BE49-F238E27FC236}">
                <a16:creationId xmlns:a16="http://schemas.microsoft.com/office/drawing/2014/main" id="{B49EA454-E5E1-4DA1-9AEE-1CC277576EB9}"/>
              </a:ext>
            </a:extLst>
          </p:cNvPr>
          <p:cNvSpPr/>
          <p:nvPr/>
        </p:nvSpPr>
        <p:spPr>
          <a:xfrm>
            <a:off x="2235308" y="5825889"/>
            <a:ext cx="5616787" cy="67255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sk-SK" dirty="0">
                <a:latin typeface="+mn-lt"/>
                <a:ea typeface="DejaVu Sans" pitchFamily="2"/>
                <a:cs typeface="DejaVu Sans" pitchFamily="2"/>
              </a:rPr>
              <a:t>Pre pokojnejší život: V statických metódach túto skratku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nikdy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nepoužívajte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232342"/>
      </p:ext>
    </p:extLst>
  </p:cSld>
  <p:clrMapOvr>
    <a:masterClrMapping/>
  </p:clrMapOvr>
  <p:transition spd="med">
    <p:randomBa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1D3FF-3E5B-4ED4-BDA3-CFA0DFED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 nepísaní vecí pred 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FA8661-99FA-4412-9804-CC9414C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kern="1200" dirty="0" err="1">
                <a:solidFill>
                  <a:srgbClr val="7F0055"/>
                </a:solidFill>
                <a:latin typeface="Consolas" panose="020B0609020204030204" pitchFamily="49" charset="0"/>
                <a:ea typeface="+mn-ea"/>
                <a:cs typeface="Arial" charset="0"/>
              </a:rPr>
              <a:t>this</a:t>
            </a:r>
            <a:r>
              <a:rPr lang="sk-SK" b="1" kern="1200" dirty="0">
                <a:latin typeface="Consolas" panose="020B0609020204030204" pitchFamily="49" charset="0"/>
                <a:ea typeface="+mn-ea"/>
                <a:cs typeface="Arial" charset="0"/>
              </a:rPr>
              <a:t>.</a:t>
            </a:r>
            <a:r>
              <a:rPr lang="sk-SK" sz="2000" b="1" kern="1200" dirty="0">
                <a:solidFill>
                  <a:srgbClr val="7F0055"/>
                </a:solidFill>
                <a:latin typeface="Consolas" panose="020B0609020204030204" pitchFamily="49" charset="0"/>
                <a:ea typeface="+mn-ea"/>
                <a:cs typeface="Arial" charset="0"/>
              </a:rPr>
              <a:t> </a:t>
            </a:r>
            <a:r>
              <a:rPr lang="sk-SK" dirty="0"/>
              <a:t>nemusíme písať, lebo Java predpokladá lenivého </a:t>
            </a:r>
            <a:r>
              <a:rPr lang="en-US" dirty="0"/>
              <a:t>(ale </a:t>
            </a:r>
            <a:r>
              <a:rPr lang="en-US" dirty="0" err="1"/>
              <a:t>chytr</a:t>
            </a:r>
            <a:r>
              <a:rPr lang="sk-SK" dirty="0" err="1"/>
              <a:t>ého</a:t>
            </a:r>
            <a:r>
              <a:rPr lang="en-US" dirty="0"/>
              <a:t>)</a:t>
            </a:r>
            <a:r>
              <a:rPr lang="sk-SK" dirty="0"/>
              <a:t> programátora</a:t>
            </a:r>
            <a:endParaRPr lang="en-US" dirty="0"/>
          </a:p>
          <a:p>
            <a:pPr lvl="1"/>
            <a:r>
              <a:rPr lang="sk-SK" dirty="0"/>
              <a:t>n</a:t>
            </a:r>
            <a:r>
              <a:rPr lang="en-US" dirty="0" err="1"/>
              <a:t>echytr</a:t>
            </a:r>
            <a:r>
              <a:rPr lang="sk-SK" dirty="0" err="1"/>
              <a:t>ým</a:t>
            </a:r>
            <a:r>
              <a:rPr lang="sk-SK" dirty="0"/>
              <a:t> sa vypomstí</a:t>
            </a:r>
          </a:p>
          <a:p>
            <a:endParaRPr lang="en-US" dirty="0"/>
          </a:p>
          <a:p>
            <a:r>
              <a:rPr lang="sk-SK" dirty="0"/>
              <a:t>Postup, ak Java vidí niečo bez .</a:t>
            </a:r>
            <a:endParaRPr lang="en-US" dirty="0"/>
          </a:p>
          <a:p>
            <a:pPr lvl="1"/>
            <a:r>
              <a:rPr lang="en-US" dirty="0" err="1"/>
              <a:t>je</a:t>
            </a:r>
            <a:r>
              <a:rPr lang="en-US" dirty="0"/>
              <a:t> to </a:t>
            </a:r>
            <a:r>
              <a:rPr lang="en-US" dirty="0" err="1"/>
              <a:t>lok</a:t>
            </a:r>
            <a:r>
              <a:rPr lang="sk-SK" dirty="0" err="1"/>
              <a:t>álna</a:t>
            </a:r>
            <a:r>
              <a:rPr lang="sk-SK" dirty="0"/>
              <a:t> premenná</a:t>
            </a:r>
            <a:r>
              <a:rPr lang="en-US" dirty="0"/>
              <a:t>?</a:t>
            </a:r>
            <a:r>
              <a:rPr lang="sk-SK" dirty="0"/>
              <a:t> </a:t>
            </a:r>
            <a:r>
              <a:rPr lang="en-US" dirty="0"/>
              <a:t>– OK, </a:t>
            </a:r>
            <a:r>
              <a:rPr lang="en-US" dirty="0" err="1"/>
              <a:t>vybaven</a:t>
            </a:r>
            <a:r>
              <a:rPr lang="sk-SK" dirty="0"/>
              <a:t>é</a:t>
            </a:r>
          </a:p>
          <a:p>
            <a:pPr lvl="1"/>
            <a:r>
              <a:rPr lang="sk-SK" dirty="0"/>
              <a:t>ak sa doplní </a:t>
            </a:r>
            <a:r>
              <a:rPr lang="sk-SK" sz="2000" b="1" kern="1200" dirty="0" err="1">
                <a:solidFill>
                  <a:srgbClr val="7F0055"/>
                </a:solidFill>
                <a:latin typeface="Consolas" panose="020B0609020204030204" pitchFamily="49" charset="0"/>
                <a:ea typeface="+mn-ea"/>
                <a:cs typeface="Arial" charset="0"/>
              </a:rPr>
              <a:t>this</a:t>
            </a:r>
            <a:r>
              <a:rPr lang="sk-SK" dirty="0"/>
              <a:t>., bude to OK</a:t>
            </a:r>
            <a:r>
              <a:rPr lang="en-US" dirty="0"/>
              <a:t>?</a:t>
            </a:r>
          </a:p>
          <a:p>
            <a:pPr lvl="2"/>
            <a:r>
              <a:rPr lang="en-US" dirty="0" err="1"/>
              <a:t>pozor</a:t>
            </a:r>
            <a:r>
              <a:rPr lang="en-US" dirty="0"/>
              <a:t>, v </a:t>
            </a:r>
            <a:r>
              <a:rPr lang="en-US" dirty="0" err="1"/>
              <a:t>statick</a:t>
            </a:r>
            <a:r>
              <a:rPr lang="sk-SK" dirty="0" err="1"/>
              <a:t>ých</a:t>
            </a:r>
            <a:r>
              <a:rPr lang="sk-SK" dirty="0"/>
              <a:t> metódach </a:t>
            </a:r>
            <a:r>
              <a:rPr lang="sk-SK" b="1" kern="1200" dirty="0" err="1">
                <a:solidFill>
                  <a:srgbClr val="7F0055"/>
                </a:solidFill>
                <a:latin typeface="Consolas" panose="020B0609020204030204" pitchFamily="49" charset="0"/>
                <a:ea typeface="+mn-ea"/>
                <a:cs typeface="Arial" charset="0"/>
              </a:rPr>
              <a:t>this</a:t>
            </a:r>
            <a:r>
              <a:rPr lang="sk-SK" dirty="0"/>
              <a:t> neexistuje</a:t>
            </a:r>
            <a:endParaRPr lang="en-US" dirty="0"/>
          </a:p>
          <a:p>
            <a:pPr lvl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dopln</a:t>
            </a:r>
            <a:r>
              <a:rPr lang="sk-SK" dirty="0"/>
              <a:t>í názov triedy, bude to OK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inak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…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7951057"/>
      </p:ext>
    </p:extLst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16E60-ECE3-41D4-A62A-D8CFC4D3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Statick</a:t>
            </a:r>
            <a:r>
              <a:rPr lang="sk-SK" dirty="0"/>
              <a:t>é premenné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3735C2-D6B7-4823-85FB-E16AFE1AC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34" y="5325332"/>
            <a:ext cx="8574505" cy="1208310"/>
          </a:xfrm>
        </p:spPr>
        <p:txBody>
          <a:bodyPr/>
          <a:lstStyle/>
          <a:p>
            <a:r>
              <a:rPr lang="en-US" sz="2400" dirty="0"/>
              <a:t>K </a:t>
            </a:r>
            <a:r>
              <a:rPr lang="en-US" sz="2400" dirty="0" err="1"/>
              <a:t>statick</a:t>
            </a:r>
            <a:r>
              <a:rPr lang="sk-SK" sz="2400" dirty="0" err="1"/>
              <a:t>ým</a:t>
            </a:r>
            <a:r>
              <a:rPr lang="sk-SK" sz="2400" dirty="0"/>
              <a:t> premenným pristupujeme cez názov triedy.</a:t>
            </a:r>
          </a:p>
          <a:p>
            <a:r>
              <a:rPr lang="sk-SK" sz="2400" dirty="0"/>
              <a:t>Statická premenná nemá viacnásobné „inštancie“.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7EDF109A-A814-469B-9939-40A2B2037409}"/>
              </a:ext>
            </a:extLst>
          </p:cNvPr>
          <p:cNvSpPr/>
          <p:nvPr/>
        </p:nvSpPr>
        <p:spPr>
          <a:xfrm>
            <a:off x="499145" y="1332677"/>
            <a:ext cx="8317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sk-SK" dirty="0">
              <a:latin typeface="Consolas" panose="020B0609020204030204" pitchFamily="49" charset="0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latin typeface="Consolas" panose="020B0609020204030204" pitchFamily="49" charset="0"/>
              </a:rPr>
              <a:t>pocetVolaniNacitajCisla</a:t>
            </a:r>
            <a:r>
              <a:rPr lang="sk-SK" dirty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= 0;</a:t>
            </a:r>
            <a:endParaRPr lang="sk-SK" dirty="0"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File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NacitanieZlyhaloException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Pomocnik.pocetVolaniNacitajCisla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ovná spojnica 4">
            <a:extLst>
              <a:ext uri="{FF2B5EF4-FFF2-40B4-BE49-F238E27FC236}">
                <a16:creationId xmlns:a16="http://schemas.microsoft.com/office/drawing/2014/main" id="{7509B6A2-203C-4B71-9C0D-E688381DB79B}"/>
              </a:ext>
            </a:extLst>
          </p:cNvPr>
          <p:cNvSpPr/>
          <p:nvPr/>
        </p:nvSpPr>
        <p:spPr>
          <a:xfrm flipH="1" flipV="1">
            <a:off x="1907832" y="3889394"/>
            <a:ext cx="377505" cy="732940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97530381"/>
      </p:ext>
    </p:extLst>
  </p:cSld>
  <p:clrMapOvr>
    <a:masterClrMapping/>
  </p:clrMapOvr>
  <p:transition spd="med">
    <p:randomBa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Konštanty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>
                <a:solidFill>
                  <a:srgbClr val="000000"/>
                </a:solidFill>
              </a:rPr>
              <a:t>Zmysluplné využitie statických premenných: konštanty</a:t>
            </a:r>
            <a:endParaRPr lang="sk-SK"/>
          </a:p>
          <a:p>
            <a:pPr marL="356870" lvl="0" indent="-356870"/>
            <a:endParaRPr lang="sk-SK" dirty="0">
              <a:solidFill>
                <a:srgbClr val="000000"/>
              </a:solidFill>
            </a:endParaRPr>
          </a:p>
          <a:p>
            <a:pPr marL="356870" lvl="0" indent="-356870"/>
            <a:endParaRPr lang="sk-SK" dirty="0">
              <a:solidFill>
                <a:srgbClr val="000000"/>
              </a:solidFill>
            </a:endParaRPr>
          </a:p>
          <a:p>
            <a:pPr marL="356870" lvl="0" indent="-356870"/>
            <a:endParaRPr lang="sk-SK" dirty="0">
              <a:solidFill>
                <a:srgbClr val="000000"/>
              </a:solidFill>
            </a:endParaRPr>
          </a:p>
          <a:p>
            <a:pPr marL="356870" lvl="0" indent="-356870"/>
            <a:r>
              <a:rPr lang="sk-SK" dirty="0">
                <a:solidFill>
                  <a:srgbClr val="000000"/>
                </a:solidFill>
              </a:rPr>
              <a:t>Kľúčové slovo </a:t>
            </a:r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final</a:t>
            </a:r>
            <a:r>
              <a:rPr lang="sk-SK" dirty="0">
                <a:solidFill>
                  <a:srgbClr val="000000"/>
                </a:solidFill>
              </a:rPr>
              <a:t> = niečo ako </a:t>
            </a:r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const</a:t>
            </a:r>
            <a:r>
              <a:rPr lang="sk-SK" dirty="0">
                <a:solidFill>
                  <a:srgbClr val="000000"/>
                </a:solidFill>
              </a:rPr>
              <a:t> v Pascale</a:t>
            </a:r>
          </a:p>
          <a:p>
            <a:pPr lvl="1"/>
            <a:r>
              <a:rPr lang="sk-SK" dirty="0">
                <a:solidFill>
                  <a:srgbClr val="000000"/>
                </a:solidFill>
                <a:cs typeface="Lucida Sans Unicode"/>
              </a:rPr>
              <a:t>Hodnotu </a:t>
            </a:r>
            <a:r>
              <a:rPr lang="sk-SK" dirty="0">
                <a:solidFill>
                  <a:srgbClr val="000000"/>
                </a:solidFill>
                <a:latin typeface="Courier New"/>
                <a:cs typeface="Lucida Sans Unicode"/>
              </a:rPr>
              <a:t>SMALL_FORMAT</a:t>
            </a:r>
            <a:r>
              <a:rPr lang="sk-SK" dirty="0">
                <a:solidFill>
                  <a:srgbClr val="000000"/>
                </a:solidFill>
                <a:cs typeface="Lucida Sans Unicode"/>
              </a:rPr>
              <a:t> už nemožno meniť</a:t>
            </a:r>
          </a:p>
          <a:p>
            <a:pPr marL="356870" lvl="0" indent="-356870"/>
            <a:endParaRPr lang="sk-SK" dirty="0">
              <a:solidFill>
                <a:srgbClr val="000000"/>
              </a:solidFill>
            </a:endParaRPr>
          </a:p>
          <a:p>
            <a:pPr marL="356870" lvl="0" indent="-356870"/>
            <a:r>
              <a:rPr lang="sk-SK" dirty="0">
                <a:solidFill>
                  <a:srgbClr val="000000"/>
                </a:solidFill>
              </a:rPr>
              <a:t>Konvencia – VEĽKÉ_PÍSMENÁ</a:t>
            </a:r>
          </a:p>
        </p:txBody>
      </p:sp>
      <p:sp>
        <p:nvSpPr>
          <p:cNvPr id="4" name="Voľná forma 3"/>
          <p:cNvSpPr/>
          <p:nvPr/>
        </p:nvSpPr>
        <p:spPr>
          <a:xfrm>
            <a:off x="684000" y="2279712"/>
            <a:ext cx="8183023" cy="16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public class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PrintedBook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 </a:t>
            </a:r>
            <a:r>
              <a:rPr lang="sk-SK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public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/>
                <a:ea typeface="DejaVu Sans" pitchFamily="2"/>
                <a:cs typeface="DejaVu Sans" pitchFamily="2"/>
              </a:rPr>
              <a:t>static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/>
                <a:ea typeface="DejaVu Sans" pitchFamily="2"/>
                <a:cs typeface="DejaVu Sans" pitchFamily="2"/>
              </a:rPr>
              <a:t>final</a:t>
            </a:r>
            <a:r>
              <a:rPr lang="en-US" b="1" dirty="0"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 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Courier New"/>
              </a:rPr>
              <a:t>String SMALL_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FORMAT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 = 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"A5";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Courier New"/>
              <a:ea typeface="DejaVu Sans" pitchFamily="2"/>
              <a:cs typeface="DejaVu Sans" pitchFamily="2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	</a:t>
            </a:r>
            <a:r>
              <a:rPr lang="sk-SK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 </a:t>
            </a:r>
            <a:r>
              <a:rPr lang="sk-SK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/>
                <a:ea typeface="DejaVu Sans" pitchFamily="2"/>
                <a:cs typeface="DejaVu Sans" pitchFamily="2"/>
              </a:rPr>
              <a:t>private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String 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format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223814" y="5229335"/>
            <a:ext cx="4996186" cy="5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err="1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PrintedBook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SMALL_FORMAT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 = </a:t>
            </a:r>
            <a:r>
              <a:rPr lang="en-US" dirty="0"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7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/>
                <a:ea typeface="DejaVu Sans" pitchFamily="2"/>
                <a:cs typeface="DejaVu Sans" pitchFamily="2"/>
              </a:rPr>
              <a:t>.0;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5400622" y="5229335"/>
            <a:ext cx="3679744" cy="1080000"/>
          </a:xfrm>
          <a:custGeom>
            <a:avLst>
              <a:gd name="f0" fmla="val -782"/>
              <a:gd name="f1" fmla="val 544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The final field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err="1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PrintedBook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SMALL_FORMAT</a:t>
            </a:r>
            <a:endParaRPr lang="en-US" sz="2000" b="0" i="0" u="none" strike="noStrike" baseline="0" dirty="0" err="1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cannot be assigned</a:t>
            </a:r>
          </a:p>
        </p:txBody>
      </p:sp>
    </p:spTree>
    <p:extLst>
      <p:ext uri="{BB962C8B-B14F-4D97-AF65-F5344CB8AC3E}">
        <p14:creationId xmlns:p14="http://schemas.microsoft.com/office/powerpoint/2010/main" val="4131921589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8C09D-D2C5-40F9-9DA4-49A7A3A2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Konštruktory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34D037-6701-43EA-97E1-E8A54D7B2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8" y="1143588"/>
            <a:ext cx="8574505" cy="5300326"/>
          </a:xfrm>
        </p:spPr>
        <p:txBody>
          <a:bodyPr/>
          <a:lstStyle/>
          <a:p>
            <a:r>
              <a:rPr lang="sk-SK"/>
              <a:t>Každá trieda má </a:t>
            </a:r>
            <a:r>
              <a:rPr lang="sk-SK" b="1">
                <a:solidFill>
                  <a:srgbClr val="FF0000"/>
                </a:solidFill>
              </a:rPr>
              <a:t>aspoň jeden</a:t>
            </a:r>
            <a:r>
              <a:rPr lang="sk-SK" b="1"/>
              <a:t> konštruktor</a:t>
            </a:r>
          </a:p>
          <a:p>
            <a:pPr lvl="1"/>
            <a:r>
              <a:rPr lang="en-US"/>
              <a:t>k</a:t>
            </a:r>
            <a:r>
              <a:rPr lang="sk-SK" err="1"/>
              <a:t>onštruktory</a:t>
            </a:r>
            <a:r>
              <a:rPr lang="sk-SK"/>
              <a:t> sa </a:t>
            </a:r>
            <a:r>
              <a:rPr lang="sk-SK">
                <a:solidFill>
                  <a:srgbClr val="FF0000"/>
                </a:solidFill>
              </a:rPr>
              <a:t>nededia</a:t>
            </a:r>
            <a:r>
              <a:rPr lang="sk-SK"/>
              <a:t> </a:t>
            </a:r>
            <a:r>
              <a:rPr lang="en-US"/>
              <a:t>(ale</a:t>
            </a:r>
            <a:r>
              <a:rPr lang="sk-SK"/>
              <a:t> konštruktor rodiča sa dá zavolať</a:t>
            </a:r>
            <a:r>
              <a:rPr lang="en-US"/>
              <a:t>)</a:t>
            </a:r>
          </a:p>
          <a:p>
            <a:pPr lvl="1"/>
            <a:r>
              <a:rPr lang="sk-SK"/>
              <a:t>ak</a:t>
            </a:r>
            <a:r>
              <a:rPr lang="en-US"/>
              <a:t> program</a:t>
            </a:r>
            <a:r>
              <a:rPr lang="sk-SK" err="1"/>
              <a:t>átor</a:t>
            </a:r>
            <a:r>
              <a:rPr lang="sk-SK"/>
              <a:t> túto podmienku nesplní, vytvára sa implicitný </a:t>
            </a:r>
            <a:r>
              <a:rPr lang="en-US"/>
              <a:t>(</a:t>
            </a:r>
            <a:r>
              <a:rPr lang="en-US" err="1"/>
              <a:t>bezparametrov</a:t>
            </a:r>
            <a:r>
              <a:rPr lang="sk-SK"/>
              <a:t>ý</a:t>
            </a:r>
            <a:r>
              <a:rPr lang="en-US"/>
              <a:t>)</a:t>
            </a:r>
            <a:r>
              <a:rPr lang="sk-SK"/>
              <a:t> konštruktor</a:t>
            </a:r>
            <a:r>
              <a:rPr lang="en-US"/>
              <a:t> </a:t>
            </a:r>
            <a:r>
              <a:rPr lang="en-US" err="1"/>
              <a:t>volaj</a:t>
            </a:r>
            <a:r>
              <a:rPr lang="sk-SK" err="1"/>
              <a:t>úci</a:t>
            </a:r>
            <a:r>
              <a:rPr lang="sk-SK"/>
              <a:t> bezparametrový konštruktor rodičovskej triedy</a:t>
            </a:r>
          </a:p>
          <a:p>
            <a:r>
              <a:rPr lang="sk-SK" b="1">
                <a:solidFill>
                  <a:srgbClr val="FF0000"/>
                </a:solidFill>
              </a:rPr>
              <a:t>Prvý príkaz konštruktora </a:t>
            </a:r>
            <a:r>
              <a:rPr lang="en-US" err="1"/>
              <a:t>mus</a:t>
            </a:r>
            <a:r>
              <a:rPr lang="sk-SK"/>
              <a:t>í byť volanie konštruktora rodičovskej triedy </a:t>
            </a:r>
            <a:r>
              <a:rPr lang="en-US"/>
              <a:t>(</a:t>
            </a:r>
            <a:r>
              <a:rPr lang="en-US" b="1">
                <a:solidFill>
                  <a:srgbClr val="800080"/>
                </a:solidFill>
                <a:latin typeface="Consolas" panose="020B0609020204030204" pitchFamily="49" charset="0"/>
              </a:rPr>
              <a:t>super</a:t>
            </a:r>
            <a:r>
              <a:rPr lang="en-US">
                <a:latin typeface="Consolas" panose="020B0609020204030204" pitchFamily="49" charset="0"/>
              </a:rPr>
              <a:t>(…)</a:t>
            </a:r>
            <a:r>
              <a:rPr lang="en-US"/>
              <a:t>) </a:t>
            </a:r>
            <a:r>
              <a:rPr lang="en-US" err="1"/>
              <a:t>alebo</a:t>
            </a:r>
            <a:r>
              <a:rPr lang="en-US"/>
              <a:t> in</a:t>
            </a:r>
            <a:r>
              <a:rPr lang="sk-SK" err="1"/>
              <a:t>ého</a:t>
            </a:r>
            <a:r>
              <a:rPr lang="sk-SK"/>
              <a:t> konštruktora vytváranej triedy </a:t>
            </a:r>
            <a:r>
              <a:rPr lang="en-US"/>
              <a:t>(</a:t>
            </a:r>
            <a:r>
              <a:rPr lang="en-US" b="1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>
                <a:latin typeface="Consolas" panose="020B0609020204030204" pitchFamily="49" charset="0"/>
              </a:rPr>
              <a:t>(…)</a:t>
            </a:r>
            <a:r>
              <a:rPr lang="en-US"/>
              <a:t>)</a:t>
            </a:r>
            <a:endParaRPr lang="sk-SK"/>
          </a:p>
          <a:p>
            <a:pPr lvl="1"/>
            <a:r>
              <a:rPr lang="sk-SK"/>
              <a:t>ak toto nie je splnené, Java dopĺňa </a:t>
            </a:r>
            <a:r>
              <a:rPr lang="en-US" b="1">
                <a:solidFill>
                  <a:srgbClr val="800080"/>
                </a:solidFill>
                <a:latin typeface="Consolas" panose="020B0609020204030204" pitchFamily="49" charset="0"/>
              </a:rPr>
              <a:t>super</a:t>
            </a:r>
            <a:r>
              <a:rPr lang="en-US">
                <a:latin typeface="Consolas" panose="020B0609020204030204" pitchFamily="49" charset="0"/>
              </a:rPr>
              <a:t>()</a:t>
            </a:r>
            <a:endParaRPr lang="en-US"/>
          </a:p>
          <a:p>
            <a:pPr lvl="1"/>
            <a:r>
              <a:rPr lang="sk-SK"/>
              <a:t>k</a:t>
            </a:r>
            <a:r>
              <a:rPr lang="en-US"/>
              <a:t>on</a:t>
            </a:r>
            <a:r>
              <a:rPr lang="sk-SK" err="1"/>
              <a:t>štruktor</a:t>
            </a:r>
            <a:r>
              <a:rPr lang="sk-SK"/>
              <a:t> </a:t>
            </a:r>
            <a:r>
              <a:rPr lang="en-US"/>
              <a:t>(z </a:t>
            </a:r>
            <a:r>
              <a:rPr lang="en-US" err="1"/>
              <a:t>rodi</a:t>
            </a:r>
            <a:r>
              <a:rPr lang="sk-SK" err="1"/>
              <a:t>ča</a:t>
            </a:r>
            <a:r>
              <a:rPr lang="sk-SK"/>
              <a:t> alebo iný z triedy</a:t>
            </a:r>
            <a:r>
              <a:rPr lang="en-US"/>
              <a:t>) </a:t>
            </a:r>
            <a:r>
              <a:rPr lang="en-US" err="1"/>
              <a:t>sa</a:t>
            </a:r>
            <a:r>
              <a:rPr lang="en-US"/>
              <a:t> m</a:t>
            </a:r>
            <a:r>
              <a:rPr lang="sk-SK" err="1"/>
              <a:t>ôže</a:t>
            </a:r>
            <a:r>
              <a:rPr lang="sk-SK"/>
              <a:t> volať len ako prvý príkaz konštruktora</a:t>
            </a:r>
            <a:endParaRPr lang="en-US"/>
          </a:p>
          <a:p>
            <a:pPr lvl="1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842835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1D3FF-3E5B-4ED4-BDA3-CFA0DFED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FA8661-99FA-4412-9804-CC9414C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prístup k statickým veciam nestatickým spôsobom:</a:t>
            </a:r>
          </a:p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0596B98-5A74-4E27-9B61-FE5D10BC7C88}"/>
              </a:ext>
            </a:extLst>
          </p:cNvPr>
          <p:cNvSpPr/>
          <p:nvPr/>
        </p:nvSpPr>
        <p:spPr>
          <a:xfrm>
            <a:off x="717259" y="2397033"/>
            <a:ext cx="7445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Pomocnik.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C6F64E5A-56A7-463E-8CE7-554F6D008831}"/>
              </a:ext>
            </a:extLst>
          </p:cNvPr>
          <p:cNvSpPr/>
          <p:nvPr/>
        </p:nvSpPr>
        <p:spPr>
          <a:xfrm>
            <a:off x="717259" y="3544511"/>
            <a:ext cx="7445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sk-SK" dirty="0"/>
          </a:p>
        </p:txBody>
      </p:sp>
      <p:sp>
        <p:nvSpPr>
          <p:cNvPr id="6" name="Rovná spojnica 5">
            <a:extLst>
              <a:ext uri="{FF2B5EF4-FFF2-40B4-BE49-F238E27FC236}">
                <a16:creationId xmlns:a16="http://schemas.microsoft.com/office/drawing/2014/main" id="{F4239395-B973-41E3-9947-94DD218B069A}"/>
              </a:ext>
            </a:extLst>
          </p:cNvPr>
          <p:cNvSpPr/>
          <p:nvPr/>
        </p:nvSpPr>
        <p:spPr>
          <a:xfrm flipH="1" flipV="1">
            <a:off x="4630722" y="4488109"/>
            <a:ext cx="109057" cy="813731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Voľná forma 4">
            <a:extLst>
              <a:ext uri="{FF2B5EF4-FFF2-40B4-BE49-F238E27FC236}">
                <a16:creationId xmlns:a16="http://schemas.microsoft.com/office/drawing/2014/main" id="{584702F2-446C-401D-8593-72C9949C6E12}"/>
              </a:ext>
            </a:extLst>
          </p:cNvPr>
          <p:cNvSpPr/>
          <p:nvPr/>
        </p:nvSpPr>
        <p:spPr>
          <a:xfrm>
            <a:off x="3424447" y="5116583"/>
            <a:ext cx="3202856" cy="13261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sk-SK" dirty="0">
                <a:latin typeface="+mn-lt"/>
                <a:ea typeface="DejaVu Sans" pitchFamily="2"/>
                <a:cs typeface="DejaVu Sans" pitchFamily="2"/>
              </a:rPr>
              <a:t>Inštančný prístup k statickej veci 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(</a:t>
            </a: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len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 warning, </a:t>
            </a: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nie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chyba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) – </a:t>
            </a:r>
            <a:r>
              <a:rPr lang="en-US" b="1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nikdy</a:t>
            </a:r>
            <a:r>
              <a:rPr lang="en-US" b="1" dirty="0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nepou</a:t>
            </a:r>
            <a:r>
              <a:rPr lang="sk-SK" b="1" dirty="0" err="1">
                <a:solidFill>
                  <a:srgbClr val="FF0000"/>
                </a:solidFill>
                <a:latin typeface="+mn-lt"/>
                <a:ea typeface="DejaVu Sans" pitchFamily="2"/>
                <a:cs typeface="DejaVu Sans" pitchFamily="2"/>
              </a:rPr>
              <a:t>žívame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589198"/>
      </p:ext>
    </p:extLst>
  </p:cSld>
  <p:clrMapOvr>
    <a:masterClrMapping/>
  </p:clrMapOvr>
  <p:transition spd="med">
    <p:randomBa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1D3FF-3E5B-4ED4-BDA3-CFA0DFED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Zrady</a:t>
            </a:r>
            <a:r>
              <a:rPr lang="sk-SK" dirty="0"/>
              <a:t> </a:t>
            </a:r>
            <a:r>
              <a:rPr lang="en-US" dirty="0"/>
              <a:t>– pre </a:t>
            </a:r>
            <a:r>
              <a:rPr lang="en-US" dirty="0" err="1"/>
              <a:t>fajn</a:t>
            </a:r>
            <a:r>
              <a:rPr lang="sk-SK" dirty="0" err="1"/>
              <a:t>šmekrov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FA8661-99FA-4412-9804-CC9414C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prístup k statickým veciam nestatickým spôsobom:</a:t>
            </a:r>
          </a:p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0596B98-5A74-4E27-9B61-FE5D10BC7C88}"/>
              </a:ext>
            </a:extLst>
          </p:cNvPr>
          <p:cNvSpPr/>
          <p:nvPr/>
        </p:nvSpPr>
        <p:spPr>
          <a:xfrm>
            <a:off x="717259" y="2397033"/>
            <a:ext cx="7445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Pomocnik.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C6F64E5A-56A7-463E-8CE7-554F6D008831}"/>
              </a:ext>
            </a:extLst>
          </p:cNvPr>
          <p:cNvSpPr/>
          <p:nvPr/>
        </p:nvSpPr>
        <p:spPr>
          <a:xfrm>
            <a:off x="717259" y="3544511"/>
            <a:ext cx="7445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File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File(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"cisla.txt"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Pomocnik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List&lt;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franklin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nacitajCisla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dirty="0" err="1">
                <a:solidFill>
                  <a:srgbClr val="6A3E3E"/>
                </a:solidFill>
                <a:latin typeface="Consolas" panose="020B0609020204030204" pitchFamily="49" charset="0"/>
              </a:rPr>
              <a:t>subor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sk-SK" dirty="0"/>
          </a:p>
        </p:txBody>
      </p:sp>
      <p:sp>
        <p:nvSpPr>
          <p:cNvPr id="6" name="Rovná spojnica 5">
            <a:extLst>
              <a:ext uri="{FF2B5EF4-FFF2-40B4-BE49-F238E27FC236}">
                <a16:creationId xmlns:a16="http://schemas.microsoft.com/office/drawing/2014/main" id="{F4239395-B973-41E3-9947-94DD218B069A}"/>
              </a:ext>
            </a:extLst>
          </p:cNvPr>
          <p:cNvSpPr/>
          <p:nvPr/>
        </p:nvSpPr>
        <p:spPr>
          <a:xfrm flipH="1" flipV="1">
            <a:off x="4630722" y="4488109"/>
            <a:ext cx="109057" cy="813731"/>
          </a:xfrm>
          <a:prstGeom prst="line">
            <a:avLst/>
          </a:prstGeom>
          <a:noFill/>
          <a:ln w="76320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Voľná forma 4">
            <a:extLst>
              <a:ext uri="{FF2B5EF4-FFF2-40B4-BE49-F238E27FC236}">
                <a16:creationId xmlns:a16="http://schemas.microsoft.com/office/drawing/2014/main" id="{584702F2-446C-401D-8593-72C9949C6E12}"/>
              </a:ext>
            </a:extLst>
          </p:cNvPr>
          <p:cNvSpPr/>
          <p:nvPr/>
        </p:nvSpPr>
        <p:spPr>
          <a:xfrm>
            <a:off x="3083822" y="5097800"/>
            <a:ext cx="3202856" cy="13261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algn="ctr"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>
                <a:latin typeface="Trebuchet MS" pitchFamily="34"/>
              </a:defRPr>
            </a:pPr>
            <a:r>
              <a:rPr lang="sk-SK" dirty="0">
                <a:latin typeface="+mn-lt"/>
                <a:ea typeface="DejaVu Sans" pitchFamily="2"/>
                <a:cs typeface="DejaVu Sans" pitchFamily="2"/>
              </a:rPr>
              <a:t>Je jedno, čo je v premennej </a:t>
            </a:r>
            <a:r>
              <a:rPr lang="sk-SK" dirty="0" err="1">
                <a:latin typeface="Consolas" panose="020B0609020204030204" pitchFamily="49" charset="0"/>
                <a:ea typeface="DejaVu Sans" pitchFamily="2"/>
                <a:cs typeface="DejaVu Sans" pitchFamily="2"/>
              </a:rPr>
              <a:t>franklin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. Java len použije typ 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(</a:t>
            </a:r>
            <a:r>
              <a:rPr lang="en-US" dirty="0" err="1">
                <a:latin typeface="+mn-lt"/>
                <a:ea typeface="DejaVu Sans" pitchFamily="2"/>
                <a:cs typeface="DejaVu Sans" pitchFamily="2"/>
              </a:rPr>
              <a:t>triedu</a:t>
            </a:r>
            <a:r>
              <a:rPr lang="en-US" dirty="0">
                <a:latin typeface="+mn-lt"/>
                <a:ea typeface="DejaVu Sans" pitchFamily="2"/>
                <a:cs typeface="DejaVu Sans" pitchFamily="2"/>
              </a:rPr>
              <a:t>)</a:t>
            </a:r>
            <a:r>
              <a:rPr lang="sk-SK" dirty="0">
                <a:latin typeface="+mn-lt"/>
                <a:ea typeface="DejaVu Sans" pitchFamily="2"/>
                <a:cs typeface="DejaVu Sans" pitchFamily="2"/>
              </a:rPr>
              <a:t> premennej.</a:t>
            </a:r>
          </a:p>
        </p:txBody>
      </p:sp>
    </p:spTree>
    <p:extLst>
      <p:ext uri="{BB962C8B-B14F-4D97-AF65-F5344CB8AC3E}">
        <p14:creationId xmlns:p14="http://schemas.microsoft.com/office/powerpoint/2010/main" val="3300237524"/>
      </p:ext>
    </p:extLst>
  </p:cSld>
  <p:clrMapOvr>
    <a:masterClrMapping/>
  </p:clrMapOvr>
  <p:transition spd="med">
    <p:randomBa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Statické metódy </a:t>
            </a:r>
            <a:r>
              <a:rPr lang="en-US" sz="3200" dirty="0" err="1"/>
              <a:t>len</a:t>
            </a:r>
            <a:r>
              <a:rPr lang="en-US" sz="3200" dirty="0"/>
              <a:t> </a:t>
            </a:r>
            <a:r>
              <a:rPr lang="en-US" sz="3200" dirty="0" err="1"/>
              <a:t>rozva</a:t>
            </a:r>
            <a:r>
              <a:rPr lang="sk-SK" sz="3200" dirty="0"/>
              <a:t>žne...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Statické metódy zvádzajú k lenivosti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“Logika”: Nechce sa mi vytvárať inštancie, všetko vyhlásim za statické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Trpíme, lebo globálne zdieľame dáta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Statické metódy vedú </a:t>
            </a:r>
            <a:r>
              <a:rPr lang="sk-SK" dirty="0">
                <a:solidFill>
                  <a:srgbClr val="FF0000"/>
                </a:solidFill>
              </a:rPr>
              <a:t>k hroznému návrhu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keďže statické metódy nevidia nestatické premenné, vývojár začne zbesilo všetko meniť na statické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Zmysluplné využitie:</a:t>
            </a:r>
          </a:p>
          <a:p>
            <a:pPr lvl="1"/>
            <a:r>
              <a:rPr lang="sk-SK" dirty="0" err="1">
                <a:solidFill>
                  <a:srgbClr val="000000"/>
                </a:solidFill>
              </a:rPr>
              <a:t>pseudotriedy</a:t>
            </a:r>
            <a:r>
              <a:rPr lang="sk-SK" dirty="0">
                <a:solidFill>
                  <a:srgbClr val="000000"/>
                </a:solidFill>
              </a:rPr>
              <a:t>, ktoré sú zoskupením užitočných metód a konštánt</a:t>
            </a:r>
          </a:p>
        </p:txBody>
      </p:sp>
    </p:spTree>
    <p:extLst>
      <p:ext uri="{BB962C8B-B14F-4D97-AF65-F5344CB8AC3E}">
        <p14:creationId xmlns:p14="http://schemas.microsoft.com/office/powerpoint/2010/main" val="2656004607"/>
      </p:ext>
    </p:extLst>
  </p:cSld>
  <p:clrMapOvr>
    <a:masterClrMapping/>
  </p:clrMapOvr>
  <p:transition spd="med">
    <p:randomBa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1D3FF-3E5B-4ED4-BDA3-CFA0DFED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Statické metódy </a:t>
            </a:r>
            <a:r>
              <a:rPr lang="en-US" dirty="0"/>
              <a:t>– </a:t>
            </a:r>
            <a:r>
              <a:rPr lang="en-US" dirty="0" err="1"/>
              <a:t>ni</a:t>
            </a:r>
            <a:r>
              <a:rPr lang="sk-SK" dirty="0"/>
              <a:t>č nové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FA8661-99FA-4412-9804-CC9414C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java.util.Collections</a:t>
            </a:r>
            <a:endParaRPr lang="en-US" dirty="0">
              <a:solidFill>
                <a:srgbClr val="000000"/>
              </a:solidFill>
              <a:latin typeface="Courier New" pitchFamily="49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latin typeface="Courier New" pitchFamily="49"/>
              </a:rPr>
              <a:t>Collections.sort</a:t>
            </a:r>
            <a:r>
              <a:rPr lang="en-US" dirty="0">
                <a:solidFill>
                  <a:srgbClr val="000000"/>
                </a:solidFill>
                <a:latin typeface="Courier New" pitchFamily="49"/>
              </a:rPr>
              <a:t>(...)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  <a:p>
            <a:pPr lvl="0"/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java.util.Arrays</a:t>
            </a:r>
            <a:endParaRPr lang="en-US" dirty="0">
              <a:solidFill>
                <a:srgbClr val="000000"/>
              </a:solidFill>
              <a:latin typeface="Courier New" pitchFamily="49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latin typeface="Courier New" pitchFamily="49"/>
              </a:rPr>
              <a:t>Arrays.copyOf</a:t>
            </a:r>
            <a:r>
              <a:rPr lang="en-US" dirty="0">
                <a:solidFill>
                  <a:srgbClr val="000000"/>
                </a:solidFill>
                <a:latin typeface="Courier New" pitchFamily="49"/>
              </a:rPr>
              <a:t>(...)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  <a:p>
            <a:pPr lvl="0"/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java.lang.Math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  <a:p>
            <a:pPr lvl="1"/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Math.min</a:t>
            </a:r>
            <a:r>
              <a:rPr lang="en-US" dirty="0">
                <a:solidFill>
                  <a:srgbClr val="000000"/>
                </a:solidFill>
                <a:latin typeface="Courier New" pitchFamily="49"/>
              </a:rPr>
              <a:t>(...)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  <a:p>
            <a:pPr lvl="0"/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java.lang.System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Mnoho projektov má kopu tried končiacich na </a:t>
            </a:r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Utils</a:t>
            </a:r>
            <a:endParaRPr lang="sk-SK" dirty="0">
              <a:solidFill>
                <a:srgbClr val="000000"/>
              </a:solidFill>
              <a:latin typeface="Courier New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607950480"/>
      </p:ext>
    </p:extLst>
  </p:cSld>
  <p:clrMapOvr>
    <a:masterClrMapping/>
  </p:clrMapOvr>
  <p:transition spd="med">
    <p:randomBa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2E57-7B92-B648-BFBF-B2B105B2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287672"/>
            <a:ext cx="7400422" cy="530225"/>
          </a:xfrm>
        </p:spPr>
        <p:txBody>
          <a:bodyPr/>
          <a:lstStyle/>
          <a:p>
            <a:r>
              <a:rPr lang="en-SK"/>
              <a:t>main, statické a inštančné spolu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3D59F-0256-B246-9533-5D72FB9D6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K"/>
              <a:t>spúšťacia metóda main je statická</a:t>
            </a:r>
          </a:p>
          <a:p>
            <a:r>
              <a:rPr lang="en-SK"/>
              <a:t>odporúčané – samostatná metóda v triede Launcher (často sa nazýva aj App)</a:t>
            </a:r>
          </a:p>
          <a:p>
            <a:endParaRPr lang="en-SK"/>
          </a:p>
          <a:p>
            <a:r>
              <a:rPr lang="en-SK"/>
              <a:t>Musia byť všetky metódy v triede s metódou main tiež statické, aby sa dali použiť?</a:t>
            </a:r>
          </a:p>
        </p:txBody>
      </p:sp>
    </p:spTree>
    <p:extLst>
      <p:ext uri="{BB962C8B-B14F-4D97-AF65-F5344CB8AC3E}">
        <p14:creationId xmlns:p14="http://schemas.microsoft.com/office/powerpoint/2010/main" val="131379914"/>
      </p:ext>
    </p:extLst>
  </p:cSld>
  <p:clrMapOvr>
    <a:masterClrMapping/>
  </p:clrMapOvr>
  <p:transition spd="med">
    <p:randomBa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5D306-E441-49C8-AD3F-97D1869F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 </a:t>
            </a:r>
            <a:r>
              <a:rPr lang="sk-SK" err="1"/>
              <a:t>final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E7A2FE-EBD7-4232-AA7D-A4226BA2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sk-SK" err="1"/>
              <a:t>eď</a:t>
            </a:r>
            <a:r>
              <a:rPr lang="sk-SK"/>
              <a:t> volám svoju metódu, nemám istotu, že mi ju niekto v rámci rozširovania neprekryl...</a:t>
            </a:r>
          </a:p>
          <a:p>
            <a:pPr lvl="1"/>
            <a:r>
              <a:rPr lang="sk-SK"/>
              <a:t>zvyčajne to chceme dovoliť, ale nie vždy sa to hodí</a:t>
            </a:r>
          </a:p>
          <a:p>
            <a:r>
              <a:rPr lang="sk-SK"/>
              <a:t>Modifikátor </a:t>
            </a:r>
            <a:r>
              <a:rPr lang="sk-SK" b="1" err="1">
                <a:solidFill>
                  <a:srgbClr val="800080"/>
                </a:solidFill>
                <a:latin typeface="Consolas" panose="020B0609020204030204" pitchFamily="49" charset="0"/>
              </a:rPr>
              <a:t>final</a:t>
            </a:r>
            <a:endParaRPr lang="sk-SK" sz="2400" b="1">
              <a:solidFill>
                <a:srgbClr val="800080"/>
              </a:solidFill>
              <a:latin typeface="Consolas" panose="020B0609020204030204" pitchFamily="49" charset="0"/>
            </a:endParaRPr>
          </a:p>
          <a:p>
            <a:pPr lvl="1"/>
            <a:r>
              <a:rPr lang="sk-SK" err="1">
                <a:latin typeface="Consolas" panose="020B0609020204030204" pitchFamily="49" charset="0"/>
              </a:rPr>
              <a:t>final</a:t>
            </a:r>
            <a:r>
              <a:rPr lang="sk-SK"/>
              <a:t> trieda </a:t>
            </a:r>
            <a:r>
              <a:rPr lang="en-US"/>
              <a:t>= z</a:t>
            </a:r>
            <a:r>
              <a:rPr lang="sk-SK" err="1"/>
              <a:t>ákaz</a:t>
            </a:r>
            <a:r>
              <a:rPr lang="sk-SK"/>
              <a:t> rozširovania</a:t>
            </a:r>
          </a:p>
          <a:p>
            <a:pPr lvl="1"/>
            <a:r>
              <a:rPr lang="sk-SK" err="1">
                <a:latin typeface="Consolas" panose="020B0609020204030204" pitchFamily="49" charset="0"/>
              </a:rPr>
              <a:t>final</a:t>
            </a:r>
            <a:r>
              <a:rPr lang="sk-SK"/>
              <a:t> metóda </a:t>
            </a:r>
            <a:r>
              <a:rPr lang="en-US"/>
              <a:t>= z</a:t>
            </a:r>
            <a:r>
              <a:rPr lang="sk-SK" err="1"/>
              <a:t>ákaz</a:t>
            </a:r>
            <a:r>
              <a:rPr lang="sk-SK"/>
              <a:t> prekrývania</a:t>
            </a:r>
          </a:p>
          <a:p>
            <a:pPr lvl="1"/>
            <a:r>
              <a:rPr lang="sk-SK" err="1">
                <a:latin typeface="Consolas" panose="020B0609020204030204" pitchFamily="49" charset="0"/>
              </a:rPr>
              <a:t>final</a:t>
            </a:r>
            <a:r>
              <a:rPr lang="sk-SK"/>
              <a:t> inštančná premenná </a:t>
            </a:r>
            <a:r>
              <a:rPr lang="en-US"/>
              <a:t>= </a:t>
            </a:r>
            <a:r>
              <a:rPr lang="en-US" err="1"/>
              <a:t>hodnotu</a:t>
            </a:r>
            <a:r>
              <a:rPr lang="en-US"/>
              <a:t> m</a:t>
            </a:r>
            <a:r>
              <a:rPr lang="sk-SK" err="1"/>
              <a:t>ôžem</a:t>
            </a:r>
            <a:r>
              <a:rPr lang="sk-SK"/>
              <a:t> priradiť </a:t>
            </a:r>
            <a:r>
              <a:rPr lang="en-US"/>
              <a:t>(</a:t>
            </a:r>
            <a:r>
              <a:rPr lang="en-US" err="1"/>
              <a:t>nastavi</a:t>
            </a:r>
            <a:r>
              <a:rPr lang="sk-SK"/>
              <a:t>ť</a:t>
            </a:r>
            <a:r>
              <a:rPr lang="en-US"/>
              <a:t>) </a:t>
            </a:r>
            <a:r>
              <a:rPr lang="en-US" err="1"/>
              <a:t>len</a:t>
            </a:r>
            <a:r>
              <a:rPr lang="en-US"/>
              <a:t> </a:t>
            </a:r>
            <a:r>
              <a:rPr lang="en-US" err="1"/>
              <a:t>raz</a:t>
            </a:r>
            <a:r>
              <a:rPr lang="en-US"/>
              <a:t> a to v </a:t>
            </a:r>
            <a:r>
              <a:rPr lang="en-US" err="1"/>
              <a:t>kon</a:t>
            </a:r>
            <a:r>
              <a:rPr lang="sk-SK" err="1"/>
              <a:t>štruktore</a:t>
            </a:r>
            <a:r>
              <a:rPr lang="sk-SK"/>
              <a:t>, ... neskôr sa nedá meniť</a:t>
            </a:r>
          </a:p>
          <a:p>
            <a:pPr lvl="1"/>
            <a:r>
              <a:rPr lang="sk-SK" err="1">
                <a:latin typeface="Consolas" panose="020B0609020204030204" pitchFamily="49" charset="0"/>
              </a:rPr>
              <a:t>final</a:t>
            </a:r>
            <a:r>
              <a:rPr lang="sk-SK"/>
              <a:t> lokálna premenná </a:t>
            </a:r>
            <a:r>
              <a:rPr lang="en-US"/>
              <a:t>= </a:t>
            </a:r>
            <a:r>
              <a:rPr lang="en-US" err="1"/>
              <a:t>hodn</a:t>
            </a:r>
            <a:r>
              <a:rPr lang="sk-SK" err="1"/>
              <a:t>otu</a:t>
            </a:r>
            <a:r>
              <a:rPr lang="sk-SK"/>
              <a:t> môžem priradiť len raz, ... neskôr sa nedá meniť</a:t>
            </a:r>
          </a:p>
        </p:txBody>
      </p:sp>
    </p:spTree>
    <p:extLst>
      <p:ext uri="{BB962C8B-B14F-4D97-AF65-F5344CB8AC3E}">
        <p14:creationId xmlns:p14="http://schemas.microsoft.com/office/powerpoint/2010/main" val="2914164727"/>
      </p:ext>
    </p:extLst>
  </p:cSld>
  <p:clrMapOvr>
    <a:masterClrMapping/>
  </p:clrMapOvr>
  <p:transition spd="med">
    <p:randomBa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cliparts101.com/files/167/5620949393AE205A5C028A15BAD2B7E6/Architetto__Carta.png">
            <a:extLst>
              <a:ext uri="{FF2B5EF4-FFF2-40B4-BE49-F238E27FC236}">
                <a16:creationId xmlns:a16="http://schemas.microsoft.com/office/drawing/2014/main" id="{EC7FA298-4D24-4A74-876C-3B97BFE9F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91" y="2989522"/>
            <a:ext cx="2628902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40249F1-D092-4A88-8B84-40D103BF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latin typeface="Lucida Sans"/>
                <a:ea typeface="Verdana"/>
              </a:rPr>
              <a:t>Spomeňme</a:t>
            </a:r>
            <a:r>
              <a:rPr lang="en-US" sz="3200" dirty="0">
                <a:latin typeface="Lucida Sans"/>
                <a:ea typeface="Verdana"/>
              </a:rPr>
              <a:t> </a:t>
            </a:r>
            <a:r>
              <a:rPr lang="en-US" sz="3200" dirty="0" err="1">
                <a:latin typeface="Lucida Sans"/>
                <a:ea typeface="Verdana"/>
              </a:rPr>
              <a:t>si</a:t>
            </a:r>
            <a:endParaRPr lang="sk-SK" dirty="0" err="1"/>
          </a:p>
        </p:txBody>
      </p:sp>
      <p:pic>
        <p:nvPicPr>
          <p:cNvPr id="9" name="Picture 2" descr="http://cliparts101.com/files/167/5620949393AE205A5C028A15BAD2B7E6/Architetto__Carta.png">
            <a:extLst>
              <a:ext uri="{FF2B5EF4-FFF2-40B4-BE49-F238E27FC236}">
                <a16:creationId xmlns:a16="http://schemas.microsoft.com/office/drawing/2014/main" id="{2AE4BE79-7431-4BB8-A27D-3565F826F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972" y="3069266"/>
            <a:ext cx="2628902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ĺžnik 11">
            <a:extLst>
              <a:ext uri="{FF2B5EF4-FFF2-40B4-BE49-F238E27FC236}">
                <a16:creationId xmlns:a16="http://schemas.microsoft.com/office/drawing/2014/main" id="{0361EBEC-A6DE-4027-BD6E-416BEDEAC84D}"/>
              </a:ext>
            </a:extLst>
          </p:cNvPr>
          <p:cNvSpPr/>
          <p:nvPr/>
        </p:nvSpPr>
        <p:spPr>
          <a:xfrm>
            <a:off x="3881311" y="3778647"/>
            <a:ext cx="1483098" cy="830997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cs-CZ" sz="1600" b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cs-CZ" sz="1600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br>
              <a:rPr lang="cs-CZ" sz="1600" dirty="0">
                <a:latin typeface="Consolas" panose="020B0609020204030204" pitchFamily="49" charset="0"/>
              </a:rPr>
            </a:br>
            <a:r>
              <a:rPr lang="en-US" sz="1600">
                <a:solidFill>
                  <a:srgbClr val="000000"/>
                </a:solidFill>
                <a:latin typeface="Consolas"/>
                <a:cs typeface="Arial"/>
              </a:rPr>
              <a:t>EBook</a:t>
            </a:r>
            <a:br>
              <a:rPr lang="en-US" sz="1600" dirty="0">
                <a:solidFill>
                  <a:srgbClr val="000000"/>
                </a:solidFill>
                <a:latin typeface="Consolas"/>
                <a:cs typeface="Arial"/>
              </a:rPr>
            </a:br>
            <a:r>
              <a:rPr lang="en-US" sz="1600" b="1">
                <a:solidFill>
                  <a:srgbClr val="7F0055"/>
                </a:solidFill>
                <a:latin typeface="Arial"/>
                <a:cs typeface="Arial"/>
              </a:rPr>
              <a:t>extends</a:t>
            </a:r>
            <a:r>
              <a:rPr lang="en-US" sz="1600">
                <a:latin typeface="Arial"/>
                <a:cs typeface="Arial"/>
              </a:rPr>
              <a:t> Book</a:t>
            </a:r>
            <a:endParaRPr lang="sk-SK" sz="1600" dirty="0" err="1"/>
          </a:p>
        </p:txBody>
      </p:sp>
      <p:pic>
        <p:nvPicPr>
          <p:cNvPr id="13" name="Picture 2" descr="http://cliparts101.com/files/167/5620949393AE205A5C028A15BAD2B7E6/Architetto__Carta.png">
            <a:extLst>
              <a:ext uri="{FF2B5EF4-FFF2-40B4-BE49-F238E27FC236}">
                <a16:creationId xmlns:a16="http://schemas.microsoft.com/office/drawing/2014/main" id="{BBA354A8-C650-4A1E-AF8B-12C07AA72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604" y="3078127"/>
            <a:ext cx="2628902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>
            <a:extLst>
              <a:ext uri="{FF2B5EF4-FFF2-40B4-BE49-F238E27FC236}">
                <a16:creationId xmlns:a16="http://schemas.microsoft.com/office/drawing/2014/main" id="{474D090D-7379-45A2-A064-9600B6342DB3}"/>
              </a:ext>
            </a:extLst>
          </p:cNvPr>
          <p:cNvSpPr/>
          <p:nvPr/>
        </p:nvSpPr>
        <p:spPr>
          <a:xfrm>
            <a:off x="7012943" y="3787508"/>
            <a:ext cx="1483098" cy="830997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cs-CZ" sz="1600" b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cs-CZ" sz="160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br>
              <a:rPr lang="cs-CZ" sz="1600" dirty="0">
                <a:latin typeface="Consolas" panose="020B0609020204030204" pitchFamily="49" charset="0"/>
              </a:rPr>
            </a:br>
            <a:r>
              <a:rPr lang="en-US" sz="1600">
                <a:solidFill>
                  <a:srgbClr val="000000"/>
                </a:solidFill>
                <a:latin typeface="Consolas"/>
                <a:cs typeface="Arial"/>
              </a:rPr>
              <a:t>AudioBook</a:t>
            </a:r>
            <a:br>
              <a:rPr lang="en-US" sz="1600" dirty="0">
                <a:solidFill>
                  <a:srgbClr val="000000"/>
                </a:solidFill>
                <a:latin typeface="Consolas"/>
                <a:cs typeface="Arial"/>
              </a:rPr>
            </a:br>
            <a:r>
              <a:rPr lang="en-US" sz="1600" b="1">
                <a:solidFill>
                  <a:srgbClr val="7F0055"/>
                </a:solidFill>
                <a:latin typeface="Arial"/>
                <a:cs typeface="Arial"/>
              </a:rPr>
              <a:t>extends</a:t>
            </a:r>
            <a:r>
              <a:rPr lang="en-US" sz="1600">
                <a:latin typeface="Arial"/>
                <a:cs typeface="Arial"/>
              </a:rPr>
              <a:t> Book</a:t>
            </a:r>
            <a:endParaRPr lang="sk-SK" sz="1600" dirty="0" err="1"/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0E85F5B2-AA92-40A2-963C-4A27CAD165A6}"/>
              </a:ext>
            </a:extLst>
          </p:cNvPr>
          <p:cNvSpPr/>
          <p:nvPr/>
        </p:nvSpPr>
        <p:spPr bwMode="auto">
          <a:xfrm>
            <a:off x="859892" y="5057034"/>
            <a:ext cx="1506112" cy="4001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D1EAF091-F54D-4641-807C-6331AC5CD747}"/>
              </a:ext>
            </a:extLst>
          </p:cNvPr>
          <p:cNvSpPr/>
          <p:nvPr/>
        </p:nvSpPr>
        <p:spPr bwMode="auto">
          <a:xfrm>
            <a:off x="3849930" y="5138013"/>
            <a:ext cx="1506112" cy="40011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002F6EE3-ABC9-4C41-8530-704C1B6F5494}"/>
              </a:ext>
            </a:extLst>
          </p:cNvPr>
          <p:cNvSpPr/>
          <p:nvPr/>
        </p:nvSpPr>
        <p:spPr bwMode="auto">
          <a:xfrm>
            <a:off x="7000028" y="5184162"/>
            <a:ext cx="1506112" cy="40011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pic>
        <p:nvPicPr>
          <p:cNvPr id="26" name="Picture 2" descr="http://cliparts101.com/files/167/5620949393AE205A5C028A15BAD2B7E6/Architetto__Carta.png">
            <a:extLst>
              <a:ext uri="{FF2B5EF4-FFF2-40B4-BE49-F238E27FC236}">
                <a16:creationId xmlns:a16="http://schemas.microsoft.com/office/drawing/2014/main" id="{E5E71A3E-8060-49BA-B40F-829981B9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51" y="1345941"/>
            <a:ext cx="1462240" cy="15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bdĺžnik 26">
            <a:extLst>
              <a:ext uri="{FF2B5EF4-FFF2-40B4-BE49-F238E27FC236}">
                <a16:creationId xmlns:a16="http://schemas.microsoft.com/office/drawing/2014/main" id="{3F95574A-18A5-49D0-9983-378DB62AC922}"/>
              </a:ext>
            </a:extLst>
          </p:cNvPr>
          <p:cNvSpPr/>
          <p:nvPr/>
        </p:nvSpPr>
        <p:spPr>
          <a:xfrm>
            <a:off x="4084515" y="1556140"/>
            <a:ext cx="907501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sz="1600" b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cs-CZ" sz="1600" dirty="0">
                <a:solidFill>
                  <a:srgbClr val="000000"/>
                </a:solidFill>
                <a:latin typeface="Consolas"/>
                <a:cs typeface="Arial"/>
              </a:rPr>
              <a:t> </a:t>
            </a:r>
            <a:r>
              <a:rPr lang="cs-CZ" sz="1600">
                <a:solidFill>
                  <a:srgbClr val="000000"/>
                </a:solidFill>
                <a:latin typeface="Consolas"/>
                <a:cs typeface="Arial"/>
              </a:rPr>
              <a:t>Book</a:t>
            </a:r>
            <a:endParaRPr lang="en-US" sz="1600" dirty="0" err="1">
              <a:latin typeface="Consolas"/>
              <a:cs typeface="Arial"/>
            </a:endParaRP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7C549E13-6F15-4C98-A890-E235ED30AB88}"/>
              </a:ext>
            </a:extLst>
          </p:cNvPr>
          <p:cNvSpPr/>
          <p:nvPr/>
        </p:nvSpPr>
        <p:spPr bwMode="auto">
          <a:xfrm>
            <a:off x="4179909" y="2290114"/>
            <a:ext cx="837725" cy="22254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32" name="Obdĺžnik 31">
            <a:extLst>
              <a:ext uri="{FF2B5EF4-FFF2-40B4-BE49-F238E27FC236}">
                <a16:creationId xmlns:a16="http://schemas.microsoft.com/office/drawing/2014/main" id="{6D7D82BD-C53A-4BA3-AF86-483E94455CC2}"/>
              </a:ext>
            </a:extLst>
          </p:cNvPr>
          <p:cNvSpPr/>
          <p:nvPr/>
        </p:nvSpPr>
        <p:spPr>
          <a:xfrm>
            <a:off x="754788" y="3698903"/>
            <a:ext cx="1483098" cy="830997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cs-CZ" sz="1600" b="1">
                <a:solidFill>
                  <a:srgbClr val="7F0055"/>
                </a:solidFill>
                <a:latin typeface="Consolas"/>
                <a:cs typeface="Arial"/>
              </a:rPr>
              <a:t>class</a:t>
            </a:r>
            <a:r>
              <a:rPr lang="cs-CZ" sz="1600" dirty="0">
                <a:solidFill>
                  <a:srgbClr val="000000"/>
                </a:solidFill>
                <a:latin typeface="Consolas"/>
                <a:cs typeface="Arial"/>
              </a:rPr>
              <a:t> </a:t>
            </a:r>
            <a:br>
              <a:rPr lang="cs-CZ" sz="1600" dirty="0">
                <a:latin typeface="Consolas" panose="020B0609020204030204" pitchFamily="49" charset="0"/>
              </a:rPr>
            </a:br>
            <a:r>
              <a:rPr lang="en-US" sz="1600">
                <a:solidFill>
                  <a:srgbClr val="000000"/>
                </a:solidFill>
                <a:latin typeface="Consolas"/>
                <a:cs typeface="Arial"/>
              </a:rPr>
              <a:t>PrintedBook</a:t>
            </a:r>
            <a:br>
              <a:rPr lang="en-US" sz="1600" dirty="0">
                <a:solidFill>
                  <a:srgbClr val="000000"/>
                </a:solidFill>
                <a:latin typeface="Consolas"/>
                <a:cs typeface="Arial"/>
              </a:rPr>
            </a:br>
            <a:r>
              <a:rPr lang="en-US" sz="1600" b="1">
                <a:solidFill>
                  <a:srgbClr val="7F0055"/>
                </a:solidFill>
                <a:latin typeface="Arial"/>
                <a:cs typeface="Arial"/>
              </a:rPr>
              <a:t>extends</a:t>
            </a:r>
            <a:r>
              <a:rPr lang="en-US" sz="1600">
                <a:latin typeface="Arial"/>
                <a:cs typeface="Arial"/>
              </a:rPr>
              <a:t> Book</a:t>
            </a:r>
            <a:endParaRPr lang="sk-SK" sz="1600" dirty="0" err="1">
              <a:solidFill>
                <a:srgbClr val="000000"/>
              </a:solidFill>
            </a:endParaRPr>
          </a:p>
        </p:txBody>
      </p:sp>
      <p:pic>
        <p:nvPicPr>
          <p:cNvPr id="3" name="Obrázok 8" descr="Obrázok, na ktorom je text, ClipArt&#10;&#10;Automaticky generovaný popis">
            <a:extLst>
              <a:ext uri="{FF2B5EF4-FFF2-40B4-BE49-F238E27FC236}">
                <a16:creationId xmlns:a16="http://schemas.microsoft.com/office/drawing/2014/main" id="{0ABD5E56-CD0F-496A-9E4D-B7EE86604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887" y="5962080"/>
            <a:ext cx="1157177" cy="699820"/>
          </a:xfrm>
          <a:prstGeom prst="rect">
            <a:avLst/>
          </a:prstGeom>
        </p:spPr>
      </p:pic>
      <p:pic>
        <p:nvPicPr>
          <p:cNvPr id="4" name="Obrázok 9">
            <a:extLst>
              <a:ext uri="{FF2B5EF4-FFF2-40B4-BE49-F238E27FC236}">
                <a16:creationId xmlns:a16="http://schemas.microsoft.com/office/drawing/2014/main" id="{2D385AC5-B37C-48D8-A236-28E8C74F3B7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91" t="20818" b="11152"/>
          <a:stretch/>
        </p:blipFill>
        <p:spPr>
          <a:xfrm>
            <a:off x="7280111" y="6028763"/>
            <a:ext cx="964459" cy="698471"/>
          </a:xfrm>
          <a:prstGeom prst="rect">
            <a:avLst/>
          </a:prstGeom>
        </p:spPr>
      </p:pic>
      <p:pic>
        <p:nvPicPr>
          <p:cNvPr id="5" name="Obrázok 10" descr="Obrázok, na ktorom je svietnik&#10;&#10;Automaticky generovaný popis">
            <a:extLst>
              <a:ext uri="{FF2B5EF4-FFF2-40B4-BE49-F238E27FC236}">
                <a16:creationId xmlns:a16="http://schemas.microsoft.com/office/drawing/2014/main" id="{5006C343-4C55-4629-BFBC-4E3F2280D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031" y="5890956"/>
            <a:ext cx="1157177" cy="77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35784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5D306-E441-49C8-AD3F-97D1869F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Probl</a:t>
            </a:r>
            <a:r>
              <a:rPr lang="sk-SK" err="1"/>
              <a:t>ém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E7A2FE-EBD7-4232-AA7D-A4226BA2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endParaRPr lang="en-US"/>
          </a:p>
          <a:p>
            <a:pPr marL="356870" indent="-356870"/>
            <a:r>
              <a:rPr lang="sk-SK" dirty="0">
                <a:cs typeface="Lucida Sans Unicode"/>
              </a:rPr>
              <a:t>Trieda </a:t>
            </a:r>
            <a:r>
              <a:rPr lang="sk-SK" dirty="0" err="1">
                <a:latin typeface="Consolas"/>
                <a:cs typeface="Lucida Sans Unicode"/>
              </a:rPr>
              <a:t>Book</a:t>
            </a:r>
            <a:endParaRPr lang="sk-SK" dirty="0" err="1">
              <a:latin typeface="Consolas" panose="020B0609020204030204" pitchFamily="49" charset="0"/>
            </a:endParaRPr>
          </a:p>
          <a:p>
            <a:pPr lvl="1"/>
            <a:r>
              <a:rPr lang="sk-SK" dirty="0">
                <a:cs typeface="Lucida Sans Unicode"/>
              </a:rPr>
              <a:t>obsahuje spoločné inštančné premenné a metódy pre triedy </a:t>
            </a:r>
            <a:r>
              <a:rPr lang="sk-SK" dirty="0" err="1">
                <a:latin typeface="Trebuchet MS"/>
                <a:cs typeface="Lucida Sans Unicode"/>
              </a:rPr>
              <a:t>PrintedBook</a:t>
            </a:r>
            <a:r>
              <a:rPr lang="sk-SK" dirty="0">
                <a:latin typeface="Trebuchet MS"/>
                <a:cs typeface="Lucida Sans Unicode"/>
              </a:rPr>
              <a:t>, </a:t>
            </a:r>
            <a:r>
              <a:rPr lang="sk-SK" dirty="0" err="1">
                <a:latin typeface="Trebuchet MS"/>
                <a:cs typeface="Lucida Sans Unicode"/>
              </a:rPr>
              <a:t>EBook</a:t>
            </a:r>
            <a:r>
              <a:rPr lang="sk-SK" dirty="0">
                <a:latin typeface="Trebuchet MS"/>
                <a:cs typeface="Lucida Sans Unicode"/>
              </a:rPr>
              <a:t>, </a:t>
            </a:r>
            <a:r>
              <a:rPr lang="sk-SK" dirty="0" err="1">
                <a:latin typeface="Trebuchet MS"/>
                <a:cs typeface="Lucida Sans Unicode"/>
              </a:rPr>
              <a:t>AudioBook</a:t>
            </a:r>
            <a:endParaRPr lang="sk-SK" dirty="0" err="1">
              <a:latin typeface="Consolas"/>
              <a:cs typeface="Lucida Sans Unicode"/>
            </a:endParaRPr>
          </a:p>
          <a:p>
            <a:pPr lvl="1"/>
            <a:r>
              <a:rPr lang="sk-SK" dirty="0">
                <a:latin typeface="Trebuchet MS"/>
                <a:cs typeface="Lucida Sans Unicode"/>
              </a:rPr>
              <a:t>neobsahuje</a:t>
            </a:r>
            <a:r>
              <a:rPr lang="sk-SK" dirty="0">
                <a:cs typeface="Lucida Sans Unicode"/>
              </a:rPr>
              <a:t> žiadne umiestnenie</a:t>
            </a:r>
            <a:endParaRPr lang="sk-SK" dirty="0">
              <a:latin typeface="Consolas"/>
              <a:cs typeface="Lucida Sans Unicode"/>
            </a:endParaRPr>
          </a:p>
          <a:p>
            <a:pPr marL="356870" indent="-356870"/>
            <a:r>
              <a:rPr lang="sk-SK" dirty="0">
                <a:cs typeface="Lucida Sans Unicode"/>
              </a:rPr>
              <a:t>V reálnom programe nikto rozumný nespraví </a:t>
            </a:r>
            <a:br>
              <a:rPr lang="en-US" dirty="0"/>
            </a:br>
            <a:r>
              <a:rPr lang="sk-SK" b="1" kern="1200" dirty="0">
                <a:solidFill>
                  <a:srgbClr val="7F0055"/>
                </a:solidFill>
                <a:latin typeface="Consolas"/>
                <a:ea typeface="+mn-ea"/>
                <a:cs typeface="Arial"/>
              </a:rPr>
              <a:t>new</a:t>
            </a:r>
            <a:r>
              <a:rPr lang="sk-SK" dirty="0">
                <a:cs typeface="Lucida Sans Unicode"/>
              </a:rPr>
              <a:t> </a:t>
            </a:r>
            <a:r>
              <a:rPr lang="sk-SK" dirty="0" err="1">
                <a:cs typeface="Lucida Sans Unicode"/>
              </a:rPr>
              <a:t>Book</a:t>
            </a:r>
            <a:r>
              <a:rPr lang="en-US" dirty="0">
                <a:latin typeface="Consolas"/>
                <a:cs typeface="Lucida Sans Unicode"/>
              </a:rPr>
              <a:t>(…)</a:t>
            </a:r>
            <a:r>
              <a:rPr lang="sk-SK" dirty="0">
                <a:cs typeface="Lucida Sans Unicode"/>
              </a:rPr>
              <a:t>, lebo to v kontexte celého projektu nedáva zmysel</a:t>
            </a:r>
            <a:endParaRPr lang="en-US" dirty="0"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ale aj takí sa skôr či neskôr nájdu...</a:t>
            </a:r>
          </a:p>
        </p:txBody>
      </p:sp>
    </p:spTree>
    <p:extLst>
      <p:ext uri="{BB962C8B-B14F-4D97-AF65-F5344CB8AC3E}">
        <p14:creationId xmlns:p14="http://schemas.microsoft.com/office/powerpoint/2010/main" val="1411387654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0A723-813F-4381-94D1-29254FCF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Abstraktn</a:t>
            </a:r>
            <a:r>
              <a:rPr lang="sk-SK"/>
              <a:t>é triedy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335C3D-8FD5-4BFE-8A7E-99D4E6021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 abstract class</a:t>
            </a: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Book {</a:t>
            </a:r>
            <a:br>
              <a:rPr lang="sk-SK" dirty="0">
                <a:latin typeface="Consolas" panose="020B0609020204030204" pitchFamily="49" charset="0"/>
                <a:ea typeface="DejaVu Sans" pitchFamily="2"/>
                <a:cs typeface="DejaVu Sans" pitchFamily="2"/>
              </a:rPr>
            </a:br>
            <a:r>
              <a:rPr lang="sk-SK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}</a:t>
            </a:r>
            <a:endParaRPr lang="sk-SK" dirty="0">
              <a:solidFill>
                <a:srgbClr val="000000"/>
              </a:solidFill>
              <a:latin typeface="Consolas"/>
              <a:ea typeface="DejaVu Sans" pitchFamily="2"/>
              <a:cs typeface="DejaVu Sans" pitchFamily="2"/>
            </a:endParaRPr>
          </a:p>
          <a:p>
            <a:pPr marL="356870" indent="-356870"/>
            <a:endParaRPr lang="sk-SK"/>
          </a:p>
          <a:p>
            <a:pPr marL="356870" indent="-356870"/>
            <a:endParaRPr lang="sk-SK"/>
          </a:p>
          <a:p>
            <a:pPr marL="356870" indent="-356870"/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Abstraktná trieda </a:t>
            </a:r>
            <a:r>
              <a:rPr lang="en-US" dirty="0">
                <a:cs typeface="Lucida Sans Unicode"/>
              </a:rPr>
              <a:t>=</a:t>
            </a:r>
            <a:endParaRPr lang="sk-SK" dirty="0"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označená modifikátorom </a:t>
            </a:r>
            <a:r>
              <a:rPr lang="sk-SK" dirty="0" err="1">
                <a:latin typeface="Consolas"/>
                <a:cs typeface="Lucida Sans Unicode"/>
              </a:rPr>
              <a:t>abstract</a:t>
            </a:r>
            <a:endParaRPr lang="sk-SK" dirty="0">
              <a:latin typeface="Consolas"/>
              <a:cs typeface="Lucida Sans Unicode"/>
            </a:endParaRPr>
          </a:p>
          <a:p>
            <a:pPr lvl="1"/>
            <a:r>
              <a:rPr lang="en-US" dirty="0">
                <a:cs typeface="Lucida Sans Unicode"/>
              </a:rPr>
              <a:t>z</a:t>
            </a:r>
            <a:r>
              <a:rPr lang="sk-SK" dirty="0" err="1">
                <a:cs typeface="Lucida Sans Unicode"/>
              </a:rPr>
              <a:t>ákaz</a:t>
            </a:r>
            <a:r>
              <a:rPr lang="sk-SK" dirty="0">
                <a:cs typeface="Lucida Sans Unicode"/>
              </a:rPr>
              <a:t> vytvárania inštancií tejto triedy cez </a:t>
            </a:r>
            <a:r>
              <a:rPr lang="sk-SK" b="1" dirty="0">
                <a:solidFill>
                  <a:srgbClr val="800080"/>
                </a:solidFill>
                <a:latin typeface="Consolas"/>
                <a:cs typeface="Lucida Sans Unicode"/>
              </a:rPr>
              <a:t>new</a:t>
            </a:r>
            <a:r>
              <a:rPr lang="sk-SK" sz="2800" b="1" dirty="0">
                <a:solidFill>
                  <a:srgbClr val="800080"/>
                </a:solidFill>
                <a:latin typeface="Courier New"/>
                <a:cs typeface="Lucida Sans Unicode"/>
              </a:rPr>
              <a:t> </a:t>
            </a:r>
            <a:endParaRPr lang="sk-SK" sz="2800" b="1" dirty="0">
              <a:solidFill>
                <a:srgbClr val="800080"/>
              </a:solidFill>
              <a:latin typeface="Courier New" pitchFamily="49"/>
            </a:endParaRPr>
          </a:p>
          <a:p>
            <a:pPr marL="0" indent="0">
              <a:buNone/>
            </a:pPr>
            <a:endParaRPr lang="sk-SK"/>
          </a:p>
          <a:p>
            <a:pPr marL="356870" indent="-356870"/>
            <a:endParaRPr lang="sk-SK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B4C3C706-A9F3-41C9-9C49-6648CBCD15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7950" y="1771649"/>
            <a:ext cx="876299" cy="7334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3406156-4862-4738-ADAA-5AA4ECA4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49" y="2305019"/>
            <a:ext cx="247650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>
                <a:latin typeface="Trebuchet MS" pitchFamily="34" charset="0"/>
              </a:rPr>
              <a:t>Modifikátor triedy</a:t>
            </a:r>
            <a:endParaRPr lang="cs-CZ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87140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5D306-E441-49C8-AD3F-97D1869F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Probl</a:t>
            </a:r>
            <a:r>
              <a:rPr lang="sk-SK" err="1"/>
              <a:t>ém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E7A2FE-EBD7-4232-AA7D-A4226BA2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en-US" dirty="0">
                <a:cs typeface="Lucida Sans Unicode"/>
              </a:rPr>
              <a:t>Met</a:t>
            </a:r>
            <a:r>
              <a:rPr lang="sk-SK" dirty="0">
                <a:cs typeface="Lucida Sans Unicode"/>
              </a:rPr>
              <a:t>óda </a:t>
            </a:r>
            <a:r>
              <a:rPr lang="sk-SK" dirty="0" err="1">
                <a:latin typeface="Consolas"/>
                <a:cs typeface="Lucida Sans Unicode"/>
              </a:rPr>
              <a:t>getLocation</a:t>
            </a:r>
            <a:r>
              <a:rPr lang="sk-SK" dirty="0">
                <a:cs typeface="Lucida Sans Unicode"/>
              </a:rPr>
              <a:t> v triede </a:t>
            </a:r>
            <a:r>
              <a:rPr lang="sk-SK" dirty="0" err="1">
                <a:latin typeface="Consolas"/>
                <a:cs typeface="Lucida Sans Unicode"/>
              </a:rPr>
              <a:t>Book</a:t>
            </a:r>
            <a:endParaRPr lang="sk-SK" dirty="0" err="1">
              <a:latin typeface="Consolas" panose="020B0609020204030204" pitchFamily="49" charset="0"/>
            </a:endParaRPr>
          </a:p>
          <a:p>
            <a:pPr lvl="1"/>
            <a:r>
              <a:rPr lang="sk-SK" b="1" dirty="0">
                <a:solidFill>
                  <a:srgbClr val="FF0000"/>
                </a:solidFill>
                <a:cs typeface="Lucida Sans Unicode"/>
              </a:rPr>
              <a:t>potrebujeme</a:t>
            </a:r>
            <a:r>
              <a:rPr lang="sk-SK" b="1" dirty="0">
                <a:cs typeface="Lucida Sans Unicode"/>
              </a:rPr>
              <a:t> </a:t>
            </a:r>
            <a:r>
              <a:rPr lang="sk-SK" dirty="0">
                <a:cs typeface="Lucida Sans Unicode"/>
              </a:rPr>
              <a:t>ju, aby sme mali istotu, že každá kniha vie „povedať“ svoje umiestnenie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cs typeface="Lucida Sans Unicode"/>
              </a:rPr>
              <a:t>očakávame</a:t>
            </a:r>
            <a:r>
              <a:rPr lang="sk-SK" dirty="0">
                <a:cs typeface="Lucida Sans Unicode"/>
              </a:rPr>
              <a:t>, že ju tvorcovia rozširujúcich tried rozumne </a:t>
            </a:r>
            <a:r>
              <a:rPr lang="sk-SK" dirty="0">
                <a:solidFill>
                  <a:srgbClr val="FF0000"/>
                </a:solidFill>
                <a:cs typeface="Lucida Sans Unicode"/>
              </a:rPr>
              <a:t>prekryjú</a:t>
            </a:r>
          </a:p>
          <a:p>
            <a:pPr lvl="1"/>
            <a:r>
              <a:rPr lang="sk-SK" dirty="0">
                <a:cs typeface="Lucida Sans Unicode"/>
              </a:rPr>
              <a:t>priamo v </a:t>
            </a:r>
            <a:r>
              <a:rPr lang="sk-SK" dirty="0" err="1">
                <a:cs typeface="Lucida Sans Unicode"/>
              </a:rPr>
              <a:t>tiede</a:t>
            </a:r>
            <a:r>
              <a:rPr lang="sk-SK" dirty="0">
                <a:cs typeface="Lucida Sans Unicode"/>
              </a:rPr>
              <a:t> </a:t>
            </a:r>
            <a:r>
              <a:rPr lang="sk-SK" dirty="0" err="1">
                <a:cs typeface="Lucida Sans Unicode"/>
              </a:rPr>
              <a:t>Book</a:t>
            </a:r>
            <a:r>
              <a:rPr lang="sk-SK" dirty="0">
                <a:cs typeface="Lucida Sans Unicode"/>
              </a:rPr>
              <a:t> jej </a:t>
            </a:r>
            <a:r>
              <a:rPr lang="sk-SK" b="1" dirty="0">
                <a:solidFill>
                  <a:srgbClr val="FF0000"/>
                </a:solidFill>
                <a:cs typeface="Lucida Sans Unicode"/>
              </a:rPr>
              <a:t>nevieme dať rozumnú implementáciu</a:t>
            </a:r>
          </a:p>
          <a:p>
            <a:pPr lvl="1"/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Čo ak tvorca </a:t>
            </a:r>
            <a:r>
              <a:rPr lang="sk-SK" dirty="0" err="1">
                <a:cs typeface="Lucida Sans Unicode"/>
              </a:rPr>
              <a:t>rozšir</a:t>
            </a:r>
            <a:r>
              <a:rPr lang="en-US" dirty="0" err="1">
                <a:cs typeface="Lucida Sans Unicode"/>
              </a:rPr>
              <a:t>uj</a:t>
            </a:r>
            <a:r>
              <a:rPr lang="sk-SK" dirty="0" err="1">
                <a:cs typeface="Lucida Sans Unicode"/>
              </a:rPr>
              <a:t>úcej</a:t>
            </a:r>
            <a:r>
              <a:rPr lang="sk-SK" dirty="0">
                <a:cs typeface="Lucida Sans Unicode"/>
              </a:rPr>
              <a:t> triedy zabudne metódu </a:t>
            </a:r>
            <a:r>
              <a:rPr lang="sk-SK" dirty="0" err="1">
                <a:latin typeface="Consolas"/>
                <a:cs typeface="Lucida Sans Unicode"/>
              </a:rPr>
              <a:t>getLocation</a:t>
            </a:r>
            <a:r>
              <a:rPr lang="sk-SK" dirty="0">
                <a:latin typeface="Consolas"/>
                <a:cs typeface="Lucida Sans Unicode"/>
              </a:rPr>
              <a:t> </a:t>
            </a:r>
            <a:r>
              <a:rPr lang="sk-SK" dirty="0">
                <a:cs typeface="Lucida Sans Unicode"/>
              </a:rPr>
              <a:t>prekryť</a:t>
            </a:r>
            <a:r>
              <a:rPr lang="en-US" dirty="0">
                <a:cs typeface="Lucida Sans Unicode"/>
              </a:rPr>
              <a:t>?</a:t>
            </a:r>
          </a:p>
          <a:p>
            <a:pPr lvl="1"/>
            <a:r>
              <a:rPr lang="sk-SK" dirty="0">
                <a:cs typeface="Lucida Sans Unicode"/>
              </a:rPr>
              <a:t>aj taký sa skôr či neskôr nájde...</a:t>
            </a:r>
          </a:p>
        </p:txBody>
      </p:sp>
    </p:spTree>
    <p:extLst>
      <p:ext uri="{BB962C8B-B14F-4D97-AF65-F5344CB8AC3E}">
        <p14:creationId xmlns:p14="http://schemas.microsoft.com/office/powerpoint/2010/main" val="5725872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sk-SK"/>
              <a:t>Premenné referenčného typu</a:t>
            </a: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2400" err="1">
                <a:solidFill>
                  <a:srgbClr val="000000"/>
                </a:solidFill>
                <a:latin typeface="Courier New" pitchFamily="49" charset="0"/>
              </a:rPr>
              <a:t>Turtle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err="1">
                <a:solidFill>
                  <a:srgbClr val="000000"/>
                </a:solidFill>
                <a:latin typeface="Courier New" pitchFamily="49" charset="0"/>
              </a:rPr>
              <a:t>franklin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sk-SK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sz="8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sz="2400"/>
              <a:t>Premenná </a:t>
            </a:r>
            <a:r>
              <a:rPr lang="sk-SK" sz="2400" err="1">
                <a:latin typeface="Consolas" panose="020B0609020204030204" pitchFamily="49" charset="0"/>
              </a:rPr>
              <a:t>franklin</a:t>
            </a:r>
            <a:r>
              <a:rPr lang="sk-SK" sz="2400"/>
              <a:t> môže </a:t>
            </a:r>
            <a:r>
              <a:rPr lang="sk-SK" sz="2400" err="1"/>
              <a:t>referencovať</a:t>
            </a:r>
            <a:r>
              <a:rPr lang="sk-SK" sz="2400"/>
              <a:t> len objekty triedy </a:t>
            </a:r>
            <a:r>
              <a:rPr lang="sk-SK" sz="2400" err="1">
                <a:latin typeface="Consolas" panose="020B0609020204030204" pitchFamily="49" charset="0"/>
              </a:rPr>
              <a:t>Turtle</a:t>
            </a:r>
            <a:r>
              <a:rPr lang="sk-SK" sz="2400">
                <a:latin typeface="Consolas" panose="020B0609020204030204" pitchFamily="49" charset="0"/>
              </a:rPr>
              <a:t> </a:t>
            </a:r>
            <a:r>
              <a:rPr lang="sk-SK" sz="2400" b="1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sk-SK" sz="2400" b="1">
                <a:solidFill>
                  <a:srgbClr val="FF0000"/>
                </a:solidFill>
              </a:rPr>
              <a:t> tried, ktoré rozširujú triedu </a:t>
            </a:r>
            <a:r>
              <a:rPr lang="sk-SK" sz="2400" b="1" err="1">
                <a:solidFill>
                  <a:srgbClr val="FF0000"/>
                </a:solidFill>
                <a:latin typeface="Consolas" panose="020B0609020204030204" pitchFamily="49" charset="0"/>
              </a:rPr>
              <a:t>Turtle</a:t>
            </a:r>
            <a:endParaRPr lang="en-US" sz="24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endParaRPr lang="en-US" sz="16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 algn="ctr" eaLnBrk="1" hangingPunct="1">
              <a:buNone/>
            </a:pP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sk-SK" sz="2400" err="1">
                <a:solidFill>
                  <a:srgbClr val="000000"/>
                </a:solidFill>
                <a:latin typeface="Courier New" pitchFamily="49" charset="0"/>
              </a:rPr>
              <a:t>ranklin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err="1">
                <a:solidFill>
                  <a:srgbClr val="000000"/>
                </a:solidFill>
                <a:latin typeface="Courier New" pitchFamily="49" charset="0"/>
              </a:rPr>
              <a:t>metoda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()</a:t>
            </a:r>
            <a:endParaRPr lang="sk-SK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en-US" sz="12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r>
              <a:rPr lang="en-US" sz="2400" err="1"/>
              <a:t>Cez</a:t>
            </a:r>
            <a:r>
              <a:rPr lang="en-US" sz="2400"/>
              <a:t> </a:t>
            </a:r>
            <a:r>
              <a:rPr lang="en-US" sz="2400" err="1"/>
              <a:t>premenn</a:t>
            </a:r>
            <a:r>
              <a:rPr lang="sk-SK" sz="2400"/>
              <a:t>ú </a:t>
            </a:r>
            <a:r>
              <a:rPr lang="sk-SK" sz="2400" err="1">
                <a:latin typeface="Consolas" panose="020B0609020204030204" pitchFamily="49" charset="0"/>
              </a:rPr>
              <a:t>franklin</a:t>
            </a:r>
            <a:r>
              <a:rPr lang="sk-SK" sz="2400"/>
              <a:t> môžeme volať len metódy </a:t>
            </a:r>
            <a:r>
              <a:rPr lang="sk-SK" sz="2400" b="1">
                <a:solidFill>
                  <a:srgbClr val="FF0000"/>
                </a:solidFill>
              </a:rPr>
              <a:t>definované</a:t>
            </a:r>
            <a:r>
              <a:rPr lang="sk-SK" sz="2400"/>
              <a:t> v triede </a:t>
            </a:r>
            <a:r>
              <a:rPr lang="sk-SK" sz="2400" err="1">
                <a:latin typeface="Consolas" panose="020B0609020204030204" pitchFamily="49" charset="0"/>
              </a:rPr>
              <a:t>Turtle</a:t>
            </a:r>
            <a:endParaRPr lang="en-US" sz="2400">
              <a:latin typeface="Consolas" panose="020B0609020204030204" pitchFamily="49" charset="0"/>
            </a:endParaRPr>
          </a:p>
          <a:p>
            <a:pPr eaLnBrk="1" hangingPunct="1"/>
            <a:r>
              <a:rPr lang="en-US" sz="2400" err="1">
                <a:solidFill>
                  <a:srgbClr val="FF0000"/>
                </a:solidFill>
              </a:rPr>
              <a:t>Polymorfizmus</a:t>
            </a:r>
            <a:r>
              <a:rPr lang="en-US" sz="2400"/>
              <a:t>: </a:t>
            </a:r>
            <a:r>
              <a:rPr lang="en-US" sz="2400" err="1"/>
              <a:t>Nevieme</a:t>
            </a:r>
            <a:r>
              <a:rPr lang="sk-SK" sz="2400"/>
              <a:t>,</a:t>
            </a:r>
            <a:r>
              <a:rPr lang="en-US" sz="2400"/>
              <a:t> </a:t>
            </a:r>
            <a:r>
              <a:rPr lang="en-US" sz="2400" err="1"/>
              <a:t>ak</a:t>
            </a:r>
            <a:r>
              <a:rPr lang="sk-SK" sz="2400"/>
              <a:t>á implementácia volanej metódy sa vykoná, keďže trieda aktuálne </a:t>
            </a:r>
            <a:r>
              <a:rPr lang="sk-SK" sz="2400" err="1"/>
              <a:t>referencovaného</a:t>
            </a:r>
            <a:r>
              <a:rPr lang="sk-SK" sz="2400"/>
              <a:t> objektu mohla volanú metódu prekryť svojou implementáciou</a:t>
            </a:r>
            <a:endParaRPr lang="en-US" sz="24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endParaRPr lang="sk-SK" sz="2400" b="1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algn="ctr" eaLnBrk="1" hangingPunct="1">
              <a:buFontTx/>
              <a:buNone/>
            </a:pPr>
            <a:endParaRPr lang="cs-CZ" sz="240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75099"/>
      </p:ext>
    </p:extLst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Abstraktné metódy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lvl="0" indent="-356870"/>
            <a:r>
              <a:rPr lang="sk-SK" dirty="0">
                <a:cs typeface="Lucida Sans Unicode"/>
              </a:rPr>
              <a:t>Abstraktné metódy</a:t>
            </a:r>
            <a:r>
              <a:rPr lang="en-US" dirty="0">
                <a:cs typeface="Lucida Sans Unicode"/>
              </a:rPr>
              <a:t> =</a:t>
            </a:r>
            <a:endParaRPr lang="sk-SK" dirty="0"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sú označené modifikátorom </a:t>
            </a:r>
            <a:r>
              <a:rPr lang="sk-SK" dirty="0" err="1">
                <a:latin typeface="Consolas"/>
                <a:cs typeface="Lucida Sans Unicode"/>
              </a:rPr>
              <a:t>abstract</a:t>
            </a:r>
            <a:endParaRPr lang="sk-SK" dirty="0">
              <a:latin typeface="Consolas"/>
              <a:cs typeface="Lucida Sans Unicode"/>
            </a:endParaRPr>
          </a:p>
          <a:p>
            <a:pPr lvl="1"/>
            <a:r>
              <a:rPr lang="sk-SK" dirty="0">
                <a:cs typeface="Lucida Sans Unicode"/>
              </a:rPr>
              <a:t>žiadne telo </a:t>
            </a:r>
            <a:r>
              <a:rPr lang="en-US" dirty="0">
                <a:cs typeface="Lucida Sans Unicode"/>
              </a:rPr>
              <a:t>(implement</a:t>
            </a:r>
            <a:r>
              <a:rPr lang="sk-SK" dirty="0" err="1">
                <a:cs typeface="Lucida Sans Unicode"/>
              </a:rPr>
              <a:t>ácia</a:t>
            </a:r>
            <a:r>
              <a:rPr lang="en-US" dirty="0">
                <a:cs typeface="Lucida Sans Unicode"/>
              </a:rPr>
              <a:t>)</a:t>
            </a:r>
            <a:endParaRPr lang="sk-SK" dirty="0">
              <a:cs typeface="Lucida Sans Unicode"/>
            </a:endParaRPr>
          </a:p>
          <a:p>
            <a:pPr lvl="1"/>
            <a:r>
              <a:rPr lang="en-US" dirty="0">
                <a:cs typeface="Lucida Sans Unicode"/>
              </a:rPr>
              <a:t>d</a:t>
            </a:r>
            <a:r>
              <a:rPr lang="sk-SK" dirty="0" err="1">
                <a:cs typeface="Lucida Sans Unicode"/>
              </a:rPr>
              <a:t>edia</a:t>
            </a:r>
            <a:r>
              <a:rPr lang="sk-SK" dirty="0">
                <a:cs typeface="Lucida Sans Unicode"/>
              </a:rPr>
              <a:t> sa </a:t>
            </a:r>
            <a:r>
              <a:rPr lang="en-US" dirty="0">
                <a:cs typeface="Lucida Sans Unicode"/>
              </a:rPr>
              <a:t>(</a:t>
            </a:r>
            <a:r>
              <a:rPr lang="en-US" dirty="0" err="1">
                <a:cs typeface="Lucida Sans Unicode"/>
              </a:rPr>
              <a:t>ako</a:t>
            </a:r>
            <a:r>
              <a:rPr lang="en-US" dirty="0">
                <a:cs typeface="Lucida Sans Unicode"/>
              </a:rPr>
              <a:t> v</a:t>
            </a:r>
            <a:r>
              <a:rPr lang="sk-SK" dirty="0" err="1">
                <a:cs typeface="Lucida Sans Unicode"/>
              </a:rPr>
              <a:t>šet</a:t>
            </a:r>
            <a:r>
              <a:rPr lang="en-US" dirty="0">
                <a:cs typeface="Lucida Sans Unicode"/>
              </a:rPr>
              <a:t>k</a:t>
            </a:r>
            <a:r>
              <a:rPr lang="sk-SK" dirty="0">
                <a:cs typeface="Lucida Sans Unicode"/>
              </a:rPr>
              <a:t>y metódy</a:t>
            </a:r>
            <a:r>
              <a:rPr lang="en-US" dirty="0">
                <a:cs typeface="Lucida Sans Unicode"/>
              </a:rPr>
              <a:t>)</a:t>
            </a:r>
          </a:p>
          <a:p>
            <a:pPr lvl="1"/>
            <a:r>
              <a:rPr lang="sk-SK" dirty="0">
                <a:cs typeface="Lucida Sans Unicode"/>
              </a:rPr>
              <a:t>môžu sa vyskytovať len v abstraktnej </a:t>
            </a:r>
            <a:r>
              <a:rPr lang="en-US" dirty="0" err="1">
                <a:cs typeface="Lucida Sans Unicode"/>
              </a:rPr>
              <a:t>triede</a:t>
            </a:r>
            <a:endParaRPr lang="sk-SK" dirty="0" err="1">
              <a:cs typeface="Lucida Sans Unicode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 abstract 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Book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...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  public abstract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String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getLocation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4" name="Voľná forma 3"/>
          <p:cNvSpPr/>
          <p:nvPr/>
        </p:nvSpPr>
        <p:spPr>
          <a:xfrm>
            <a:off x="6154564" y="4149138"/>
            <a:ext cx="2160000" cy="540000"/>
          </a:xfrm>
          <a:custGeom>
            <a:avLst>
              <a:gd name="f0" fmla="val 17136"/>
              <a:gd name="f1" fmla="val 41573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+mn-lt"/>
                <a:ea typeface="DejaVu Sans" pitchFamily="2"/>
                <a:cs typeface="DejaVu Sans" pitchFamily="2"/>
              </a:rPr>
              <a:t>žiadne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n-lt"/>
                <a:ea typeface="DejaVu Sans" pitchFamily="2"/>
                <a:cs typeface="DejaVu Sans" pitchFamily="2"/>
              </a:rPr>
              <a:t> { }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2635B62F-E367-4E6D-9622-F918720750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6524" y="5448299"/>
            <a:ext cx="657224" cy="74294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060D950-2C4F-4FBA-92E3-145F2DD1B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49" y="5991194"/>
            <a:ext cx="247650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>
                <a:latin typeface="Trebuchet MS" pitchFamily="34" charset="0"/>
              </a:rPr>
              <a:t>Modifikátor </a:t>
            </a:r>
            <a:r>
              <a:rPr lang="en-US">
                <a:latin typeface="Trebuchet MS" pitchFamily="34" charset="0"/>
              </a:rPr>
              <a:t>met</a:t>
            </a:r>
            <a:r>
              <a:rPr lang="sk-SK">
                <a:latin typeface="Trebuchet MS" pitchFamily="34" charset="0"/>
              </a:rPr>
              <a:t>ódy</a:t>
            </a: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CE753-11AF-421C-A8F3-638EA6F99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Abstraktné metódy a triedy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D7B706-CECF-43F2-BF8C-0546CB5C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Trieda má</a:t>
            </a:r>
            <a:r>
              <a:rPr lang="en-US"/>
              <a:t> </a:t>
            </a:r>
            <a:r>
              <a:rPr lang="en-US" err="1"/>
              <a:t>aspo</a:t>
            </a:r>
            <a:r>
              <a:rPr lang="sk-SK"/>
              <a:t>ň jednu abstraktnú metódu</a:t>
            </a:r>
            <a:r>
              <a:rPr lang="en-US"/>
              <a:t> (</a:t>
            </a:r>
            <a:r>
              <a:rPr lang="en-US" err="1"/>
              <a:t>vlastn</a:t>
            </a:r>
            <a:r>
              <a:rPr lang="sk-SK"/>
              <a:t>ú alebo zdedenú</a:t>
            </a:r>
            <a:r>
              <a:rPr lang="en-US"/>
              <a:t>)</a:t>
            </a:r>
            <a:r>
              <a:rPr lang="sk-SK"/>
              <a:t>:</a:t>
            </a:r>
          </a:p>
          <a:p>
            <a:pPr lvl="1"/>
            <a:r>
              <a:rPr lang="en-US"/>
              <a:t>(s</a:t>
            </a:r>
            <a:r>
              <a:rPr lang="sk-SK" err="1"/>
              <a:t>edliacky</a:t>
            </a:r>
            <a:r>
              <a:rPr lang="sk-SK"/>
              <a:t> rozum</a:t>
            </a:r>
            <a:r>
              <a:rPr lang="en-US"/>
              <a:t>)</a:t>
            </a:r>
            <a:r>
              <a:rPr lang="sk-SK"/>
              <a:t> Ak trieda obsahuje </a:t>
            </a:r>
            <a:r>
              <a:rPr lang="sk-SK" b="1"/>
              <a:t>aspoň jednu abstraktnú metódu</a:t>
            </a:r>
            <a:r>
              <a:rPr lang="sk-SK"/>
              <a:t>, musí byť </a:t>
            </a:r>
            <a:r>
              <a:rPr lang="sk-SK" b="1">
                <a:solidFill>
                  <a:srgbClr val="FF0000"/>
                </a:solidFill>
              </a:rPr>
              <a:t>abstraktná</a:t>
            </a:r>
            <a:r>
              <a:rPr lang="en-US"/>
              <a:t> (=z</a:t>
            </a:r>
            <a:r>
              <a:rPr lang="sk-SK" err="1"/>
              <a:t>ákaz</a:t>
            </a:r>
            <a:r>
              <a:rPr lang="sk-SK"/>
              <a:t> vytvorenia inštancie</a:t>
            </a:r>
            <a:r>
              <a:rPr lang="en-US"/>
              <a:t>)</a:t>
            </a:r>
          </a:p>
          <a:p>
            <a:endParaRPr lang="sk-SK"/>
          </a:p>
          <a:p>
            <a:r>
              <a:rPr lang="sk-SK"/>
              <a:t>Dôsledok: Potomkovia triedy musia byť abstraktní aspoň do chvíle, kým </a:t>
            </a:r>
            <a:r>
              <a:rPr lang="sk-SK" b="1">
                <a:solidFill>
                  <a:srgbClr val="FF0000"/>
                </a:solidFill>
              </a:rPr>
              <a:t>prekrytím neposkytnú implementáciu </a:t>
            </a:r>
            <a:r>
              <a:rPr lang="sk-SK"/>
              <a:t>všetkým zdedeným abstraktným metódam.</a:t>
            </a:r>
          </a:p>
        </p:txBody>
      </p:sp>
    </p:spTree>
    <p:extLst>
      <p:ext uri="{BB962C8B-B14F-4D97-AF65-F5344CB8AC3E}">
        <p14:creationId xmlns:p14="http://schemas.microsoft.com/office/powerpoint/2010/main" val="597999841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Abstraktné metódy a triedy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>
                <a:cs typeface="Lucida Sans Unicode"/>
              </a:rPr>
              <a:t>Abstraktná trieda a abstraktná metóda v nej nám zabezpečia, že v poli kníh sú iba objekty </a:t>
            </a:r>
            <a:r>
              <a:rPr lang="en-US" dirty="0" err="1">
                <a:cs typeface="Lucida Sans Unicode"/>
              </a:rPr>
              <a:t>tak</a:t>
            </a:r>
            <a:r>
              <a:rPr lang="sk-SK" dirty="0" err="1">
                <a:cs typeface="Lucida Sans Unicode"/>
              </a:rPr>
              <a:t>ých</a:t>
            </a:r>
            <a:r>
              <a:rPr lang="sk-SK" dirty="0">
                <a:cs typeface="Lucida Sans Unicode"/>
              </a:rPr>
              <a:t> tried, ktoré majú prekrytú metódu </a:t>
            </a:r>
            <a:r>
              <a:rPr lang="sk-SK" dirty="0" err="1">
                <a:latin typeface="Courier New"/>
                <a:cs typeface="Lucida Sans Unicode"/>
              </a:rPr>
              <a:t>getLocation</a:t>
            </a:r>
            <a:r>
              <a:rPr lang="sk-SK" dirty="0">
                <a:latin typeface="Courier New"/>
                <a:cs typeface="Lucida Sans Unicode"/>
              </a:rPr>
              <a:t>()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 b="1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 class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Library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...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</a:t>
            </a:r>
            <a:r>
              <a:rPr lang="en-US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printLocations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 {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 </a:t>
            </a:r>
            <a:r>
              <a:rPr lang="en-US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(</a:t>
            </a:r>
            <a:r>
              <a:rPr lang="en-US" sz="2000" b="1" dirty="0">
                <a:solidFill>
                  <a:srgbClr val="800080"/>
                </a:solidFill>
                <a:latin typeface="Consolas"/>
                <a:ea typeface="DejaVu Sans" pitchFamily="2"/>
                <a:cs typeface="DejaVu Sans" pitchFamily="2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nsolas"/>
                <a:ea typeface="DejaVu Sans" pitchFamily="2"/>
                <a:cs typeface="DejaVu Sans" pitchFamily="2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 &lt;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books.length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++) {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  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(books[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].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getTitle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()+": ");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  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System.out.println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(books[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].</a:t>
            </a:r>
            <a:r>
              <a:rPr lang="en-US" sz="2000" b="1" dirty="0" err="1">
                <a:solidFill>
                  <a:srgbClr val="FF0000"/>
                </a:solidFill>
                <a:latin typeface="Consolas"/>
                <a:ea typeface="DejaVu Sans" pitchFamily="2"/>
                <a:cs typeface="DejaVu Sans" pitchFamily="2"/>
              </a:rPr>
              <a:t>getLocation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());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  }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 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DejaVu Sans" pitchFamily="2"/>
                <a:cs typeface="DejaVu Sans" pitchFamily="2"/>
              </a:rPr>
              <a:t>}</a:t>
            </a:r>
          </a:p>
          <a:p>
            <a:pPr marL="356870" indent="-356870"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5110-7E43-3143-B764-F50A8010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863" y="287672"/>
            <a:ext cx="7147759" cy="530225"/>
          </a:xfrm>
        </p:spPr>
        <p:txBody>
          <a:bodyPr/>
          <a:lstStyle/>
          <a:p>
            <a:r>
              <a:rPr lang="sk-SK"/>
              <a:t>Abstraktná trieda vs.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51A0-5C98-D741-9005-9144A1593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/>
              <a:t>Interface</a:t>
            </a:r>
            <a:r>
              <a:rPr lang="sk-SK"/>
              <a:t> – hlavičky metód (</a:t>
            </a:r>
            <a:r>
              <a:rPr lang="sk-SK" b="1">
                <a:solidFill>
                  <a:srgbClr val="9F319F"/>
                </a:solidFill>
              </a:rPr>
              <a:t>public</a:t>
            </a:r>
            <a:r>
              <a:rPr lang="sk-SK"/>
              <a:t>)</a:t>
            </a:r>
          </a:p>
          <a:p>
            <a:pPr lvl="1"/>
            <a:r>
              <a:rPr lang="sk-SK"/>
              <a:t>trieda môže implementovať viac rozhraní</a:t>
            </a:r>
          </a:p>
          <a:p>
            <a:pPr lvl="1"/>
            <a:r>
              <a:rPr lang="sk-SK"/>
              <a:t>public hlavičky metód (+ default implementácie), premenné iba public static final</a:t>
            </a:r>
          </a:p>
          <a:p>
            <a:pPr lvl="1"/>
            <a:r>
              <a:rPr lang="sk-SK"/>
              <a:t>použitie – roly, implementujú rôzne nezávislé triedy</a:t>
            </a:r>
          </a:p>
          <a:p>
            <a:r>
              <a:rPr lang="sk-SK" b="1"/>
              <a:t>Abstraktná trieda </a:t>
            </a:r>
            <a:r>
              <a:rPr lang="sk-SK"/>
              <a:t>– nedá sa vytvoriť inštancia</a:t>
            </a:r>
          </a:p>
          <a:p>
            <a:pPr lvl="1"/>
            <a:r>
              <a:rPr lang="sk-SK"/>
              <a:t>trieda môže rozširovať iba jednu triedu</a:t>
            </a:r>
          </a:p>
          <a:p>
            <a:pPr lvl="1"/>
            <a:r>
              <a:rPr lang="sk-SK">
                <a:solidFill>
                  <a:schemeClr val="tx2"/>
                </a:solidFill>
              </a:rPr>
              <a:t>premenné (aj nestatické), metódy (aj nie public) + abstraktné metódy</a:t>
            </a:r>
          </a:p>
          <a:p>
            <a:pPr lvl="1"/>
            <a:r>
              <a:rPr lang="sk-SK">
                <a:solidFill>
                  <a:schemeClr val="tx2"/>
                </a:solidFill>
              </a:rPr>
              <a:t>zdieľanie kódu pri súvisiacich triedach (Movie)</a:t>
            </a:r>
          </a:p>
          <a:p>
            <a:pPr lvl="1"/>
            <a:r>
              <a:rPr lang="sk-SK">
                <a:solidFill>
                  <a:schemeClr val="tx2"/>
                </a:solidFill>
              </a:rPr>
              <a:t>príklad - AbstractMap</a:t>
            </a:r>
          </a:p>
        </p:txBody>
      </p:sp>
    </p:spTree>
    <p:extLst>
      <p:ext uri="{BB962C8B-B14F-4D97-AF65-F5344CB8AC3E}">
        <p14:creationId xmlns:p14="http://schemas.microsoft.com/office/powerpoint/2010/main" val="436321756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Modifik</a:t>
            </a:r>
            <a:r>
              <a:rPr lang="sk-SK" err="1"/>
              <a:t>átory</a:t>
            </a:r>
            <a:r>
              <a:rPr lang="sk-SK"/>
              <a:t>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/>
              <a:t>Pomocou </a:t>
            </a:r>
            <a:r>
              <a:rPr lang="sk-SK" sz="2400" b="1"/>
              <a:t>modifikátorov viditeľnosti </a:t>
            </a:r>
            <a:r>
              <a:rPr lang="sk-SK" sz="2400"/>
              <a:t>vieme nastaviť </a:t>
            </a:r>
            <a:r>
              <a:rPr lang="sk-SK" sz="2400" b="1">
                <a:solidFill>
                  <a:srgbClr val="FF0000"/>
                </a:solidFill>
              </a:rPr>
              <a:t>viditeľnosť</a:t>
            </a:r>
            <a:r>
              <a:rPr lang="sk-SK" sz="2400"/>
              <a:t> tried, metód a inštančných premenných</a:t>
            </a:r>
          </a:p>
          <a:p>
            <a:pPr lvl="0"/>
            <a:r>
              <a:rPr lang="sk-SK" sz="2400"/>
              <a:t>S tým, čo </a:t>
            </a:r>
            <a:r>
              <a:rPr lang="sk-SK" sz="2400" b="1">
                <a:solidFill>
                  <a:srgbClr val="FF0000"/>
                </a:solidFill>
              </a:rPr>
              <a:t>nevidíme, nevieme pracovať </a:t>
            </a:r>
            <a:r>
              <a:rPr lang="sk-SK" sz="2400"/>
              <a:t>priamo</a:t>
            </a:r>
          </a:p>
          <a:p>
            <a:pPr lvl="1"/>
            <a:r>
              <a:rPr lang="sk-SK" sz="2000"/>
              <a:t>iba sprostredkovane (napr. cez </a:t>
            </a:r>
            <a:r>
              <a:rPr lang="sk-SK" sz="2000" err="1"/>
              <a:t>settery</a:t>
            </a:r>
            <a:r>
              <a:rPr lang="sk-SK" sz="2000"/>
              <a:t> a </a:t>
            </a:r>
            <a:r>
              <a:rPr lang="sk-SK" sz="2000" err="1"/>
              <a:t>gettery</a:t>
            </a:r>
            <a:r>
              <a:rPr lang="sk-SK" sz="2000"/>
              <a:t>)</a:t>
            </a:r>
          </a:p>
          <a:p>
            <a:pPr lvl="1"/>
            <a:endParaRPr lang="sk-SK" sz="2000"/>
          </a:p>
          <a:p>
            <a:endParaRPr lang="sk-SK" sz="2400"/>
          </a:p>
          <a:p>
            <a:r>
              <a:rPr lang="en-US" sz="2400"/>
              <a:t>4 </a:t>
            </a:r>
            <a:r>
              <a:rPr lang="en-US" sz="2400" err="1"/>
              <a:t>typy</a:t>
            </a:r>
            <a:r>
              <a:rPr lang="en-US" sz="2400"/>
              <a:t> (</a:t>
            </a:r>
            <a:r>
              <a:rPr lang="en-US" sz="2400" err="1"/>
              <a:t>nie</a:t>
            </a:r>
            <a:r>
              <a:rPr lang="en-US" sz="2400"/>
              <a:t> v</a:t>
            </a:r>
            <a:r>
              <a:rPr lang="sk-SK" sz="2400" err="1"/>
              <a:t>šade</a:t>
            </a:r>
            <a:r>
              <a:rPr lang="sk-SK" sz="2400"/>
              <a:t> ide použiť každý</a:t>
            </a:r>
            <a:r>
              <a:rPr lang="en-US" sz="2400"/>
              <a:t> </a:t>
            </a:r>
            <a:r>
              <a:rPr lang="en-US" sz="2400" err="1"/>
              <a:t>jeden</a:t>
            </a:r>
            <a:r>
              <a:rPr lang="en-US" sz="2400"/>
              <a:t>):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public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protected</a:t>
            </a:r>
          </a:p>
          <a:p>
            <a:pPr lvl="1"/>
            <a:r>
              <a:rPr lang="en-US" sz="2000"/>
              <a:t>(</a:t>
            </a:r>
            <a:r>
              <a:rPr lang="en-US" sz="2000" err="1"/>
              <a:t>ni</a:t>
            </a:r>
            <a:r>
              <a:rPr lang="sk-SK" sz="2000"/>
              <a:t>č</a:t>
            </a:r>
            <a:r>
              <a:rPr lang="en-US" sz="2000"/>
              <a:t>) – default</a:t>
            </a:r>
            <a:r>
              <a:rPr lang="sk-SK" sz="2000" err="1"/>
              <a:t>ný</a:t>
            </a:r>
            <a:r>
              <a:rPr lang="sk-SK" sz="2000"/>
              <a:t>, resp. </a:t>
            </a:r>
            <a:r>
              <a:rPr lang="en-US" sz="2000"/>
              <a:t>package-private</a:t>
            </a:r>
          </a:p>
          <a:p>
            <a:pPr lvl="1"/>
            <a:r>
              <a:rPr lang="en-US" sz="2000">
                <a:latin typeface="Consolas" panose="020B0609020204030204" pitchFamily="49" charset="0"/>
              </a:rPr>
              <a:t>private</a:t>
            </a:r>
            <a:endParaRPr lang="sk-SK" sz="20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60980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Modifikátory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>
                <a:solidFill>
                  <a:srgbClr val="FF0000"/>
                </a:solidFill>
              </a:rPr>
              <a:t>Triedy</a:t>
            </a:r>
            <a:r>
              <a:rPr lang="sk-SK" sz="2400"/>
              <a:t> majú dva modifikátory viditeľnosti</a:t>
            </a:r>
          </a:p>
          <a:p>
            <a:pPr lvl="0"/>
            <a:r>
              <a:rPr lang="sk-SK" sz="2400" b="1" err="1">
                <a:solidFill>
                  <a:srgbClr val="800080"/>
                </a:solidFill>
                <a:latin typeface="Courier New" pitchFamily="49"/>
              </a:rPr>
              <a:t>public</a:t>
            </a:r>
            <a:endParaRPr lang="sk-SK" sz="2400" b="1">
              <a:solidFill>
                <a:srgbClr val="800080"/>
              </a:solidFill>
              <a:latin typeface="Courier New" pitchFamily="49"/>
            </a:endParaRPr>
          </a:p>
          <a:p>
            <a:pPr lvl="1"/>
            <a:r>
              <a:rPr lang="sk-SK" sz="2000"/>
              <a:t>Viditeľná všade</a:t>
            </a:r>
          </a:p>
          <a:p>
            <a:pPr lvl="1"/>
            <a:endParaRPr lang="sk-SK" sz="2000"/>
          </a:p>
          <a:p>
            <a:pPr lvl="1"/>
            <a:endParaRPr lang="sk-SK" sz="2000"/>
          </a:p>
          <a:p>
            <a:pPr lvl="0"/>
            <a:r>
              <a:rPr lang="sk-SK" sz="2400" i="1"/>
              <a:t>(nič)</a:t>
            </a:r>
          </a:p>
          <a:p>
            <a:pPr lvl="1"/>
            <a:r>
              <a:rPr lang="sk-SK" sz="2000"/>
              <a:t>Viditeľná v</a:t>
            </a:r>
            <a:r>
              <a:rPr lang="en-GB" sz="2000"/>
              <a:t>o</a:t>
            </a:r>
            <a:r>
              <a:rPr lang="sk-SK" sz="2000"/>
              <a:t> svojom balíčku</a:t>
            </a:r>
          </a:p>
          <a:p>
            <a:pPr lvl="1"/>
            <a:r>
              <a:rPr lang="sk-SK" sz="2000"/>
              <a:t>Neviditeľná v </a:t>
            </a:r>
            <a:r>
              <a:rPr lang="sk-SK" sz="2000" err="1"/>
              <a:t>podbalíčkoch</a:t>
            </a:r>
            <a:r>
              <a:rPr lang="sk-SK" sz="2000"/>
              <a:t>, </a:t>
            </a:r>
            <a:r>
              <a:rPr lang="sk-SK" sz="2000" err="1"/>
              <a:t>nadbalíčkoch</a:t>
            </a:r>
            <a:r>
              <a:rPr lang="sk-SK" sz="2000"/>
              <a:t> ani nikde inde</a:t>
            </a:r>
          </a:p>
          <a:p>
            <a:pPr lvl="1"/>
            <a:endParaRPr lang="sk-SK" sz="2000"/>
          </a:p>
          <a:p>
            <a:pPr lvl="1"/>
            <a:endParaRPr lang="sk-SK" sz="2000"/>
          </a:p>
          <a:p>
            <a:pPr lvl="1"/>
            <a:endParaRPr lang="sk-SK" sz="2000"/>
          </a:p>
          <a:p>
            <a:endParaRPr lang="sk-SK" sz="2400"/>
          </a:p>
        </p:txBody>
      </p:sp>
      <p:sp>
        <p:nvSpPr>
          <p:cNvPr id="4" name="BlokTextu 3"/>
          <p:cNvSpPr txBox="1"/>
          <p:nvPr/>
        </p:nvSpPr>
        <p:spPr>
          <a:xfrm>
            <a:off x="3600000" y="2700000"/>
            <a:ext cx="4500000" cy="1080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VerejnaTrieda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924000" y="5220000"/>
            <a:ext cx="3816000" cy="10051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class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BalíčkováTrieda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7016960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Modifikátory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>
                <a:solidFill>
                  <a:srgbClr val="FF0000"/>
                </a:solidFill>
              </a:rPr>
              <a:t>Členovia triedy</a:t>
            </a:r>
            <a:r>
              <a:rPr lang="sk-SK" sz="2400"/>
              <a:t> majú </a:t>
            </a:r>
            <a:r>
              <a:rPr lang="sk-SK" sz="2400" u="sng"/>
              <a:t>štyri</a:t>
            </a:r>
            <a:r>
              <a:rPr lang="sk-SK" sz="2400"/>
              <a:t> modifikátory viditeľnosti</a:t>
            </a:r>
          </a:p>
          <a:p>
            <a:pPr lvl="0"/>
            <a:r>
              <a:rPr lang="sk-SK" sz="2400" b="1" err="1">
                <a:solidFill>
                  <a:srgbClr val="800080"/>
                </a:solidFill>
                <a:latin typeface="Courier New" pitchFamily="49"/>
              </a:rPr>
              <a:t>public</a:t>
            </a:r>
            <a:endParaRPr lang="sk-SK" sz="2400" b="1">
              <a:solidFill>
                <a:srgbClr val="800080"/>
              </a:solidFill>
              <a:latin typeface="Courier New" pitchFamily="49"/>
            </a:endParaRPr>
          </a:p>
          <a:p>
            <a:pPr lvl="1"/>
            <a:r>
              <a:rPr lang="sk-SK" sz="2000"/>
              <a:t>Viditeľná všade</a:t>
            </a:r>
          </a:p>
          <a:p>
            <a:pPr lvl="1"/>
            <a:endParaRPr lang="sk-SK" sz="2000"/>
          </a:p>
          <a:p>
            <a:pPr lvl="1"/>
            <a:endParaRPr lang="sk-SK" sz="2000"/>
          </a:p>
          <a:p>
            <a:pPr lvl="0"/>
            <a:r>
              <a:rPr lang="sk-SK" sz="2400" i="1"/>
              <a:t>(nič)</a:t>
            </a:r>
          </a:p>
          <a:p>
            <a:pPr lvl="1"/>
            <a:r>
              <a:rPr lang="sk-SK" sz="2000"/>
              <a:t>Viditeľná v</a:t>
            </a:r>
            <a:r>
              <a:rPr lang="en-GB" sz="2000"/>
              <a:t>o</a:t>
            </a:r>
            <a:r>
              <a:rPr lang="sk-SK" sz="2000"/>
              <a:t> svojom balíčku</a:t>
            </a:r>
          </a:p>
          <a:p>
            <a:pPr lvl="1"/>
            <a:r>
              <a:rPr lang="sk-SK" sz="2000"/>
              <a:t>Neviditeľná v </a:t>
            </a:r>
            <a:r>
              <a:rPr lang="sk-SK" sz="2000" err="1"/>
              <a:t>podbalíčkoch</a:t>
            </a:r>
            <a:r>
              <a:rPr lang="sk-SK" sz="2000"/>
              <a:t>, </a:t>
            </a:r>
            <a:r>
              <a:rPr lang="sk-SK" sz="2000" err="1"/>
              <a:t>nadbalíčkoch</a:t>
            </a:r>
            <a:r>
              <a:rPr lang="sk-SK" sz="2000"/>
              <a:t> ani nikde inde</a:t>
            </a:r>
          </a:p>
          <a:p>
            <a:pPr lvl="1"/>
            <a:endParaRPr lang="sk-SK" sz="2000"/>
          </a:p>
          <a:p>
            <a:pPr lvl="1"/>
            <a:endParaRPr lang="sk-SK" sz="2000"/>
          </a:p>
          <a:p>
            <a:pPr lvl="1"/>
            <a:endParaRPr lang="sk-SK" sz="2000"/>
          </a:p>
          <a:p>
            <a:endParaRPr lang="sk-SK" sz="2400"/>
          </a:p>
        </p:txBody>
      </p:sp>
      <p:sp>
        <p:nvSpPr>
          <p:cNvPr id="4" name="BlokTextu 3"/>
          <p:cNvSpPr txBox="1"/>
          <p:nvPr/>
        </p:nvSpPr>
        <p:spPr>
          <a:xfrm>
            <a:off x="3600000" y="2700000"/>
            <a:ext cx="5040000" cy="1080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b="1" i="0" u="none" strike="noStrike" baseline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verejnaPremenná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verejnaMetóda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00000" y="5220000"/>
            <a:ext cx="5040000" cy="1080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balíčkováPremenná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 </a:t>
            </a:r>
            <a:r>
              <a:rPr lang="en-US" sz="2000" b="0" i="0" u="none" strike="noStrike" baseline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balíčkováMetóda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507459943"/>
      </p:ext>
    </p:extLst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Modifikátory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>
                <a:solidFill>
                  <a:srgbClr val="FF0000"/>
                </a:solidFill>
              </a:rPr>
              <a:t>Členovia triedy</a:t>
            </a:r>
            <a:r>
              <a:rPr lang="sk-SK" sz="2400"/>
              <a:t> majú </a:t>
            </a:r>
            <a:r>
              <a:rPr lang="sk-SK" sz="2400" u="sng"/>
              <a:t>štyri</a:t>
            </a:r>
            <a:r>
              <a:rPr lang="sk-SK" sz="2400"/>
              <a:t> modifikátory viditeľnosti</a:t>
            </a:r>
          </a:p>
          <a:p>
            <a:pPr lvl="0"/>
            <a:r>
              <a:rPr lang="sk-SK" sz="2400" b="1" err="1">
                <a:solidFill>
                  <a:srgbClr val="800080"/>
                </a:solidFill>
                <a:latin typeface="Courier New" pitchFamily="49"/>
              </a:rPr>
              <a:t>protected</a:t>
            </a:r>
            <a:endParaRPr lang="sk-SK" sz="2400" b="1">
              <a:solidFill>
                <a:srgbClr val="800080"/>
              </a:solidFill>
              <a:latin typeface="Courier New" pitchFamily="49"/>
            </a:endParaRPr>
          </a:p>
          <a:p>
            <a:pPr lvl="1"/>
            <a:r>
              <a:rPr lang="sk-SK" sz="2000"/>
              <a:t>Viditeľná v svojom balíčku</a:t>
            </a:r>
          </a:p>
          <a:p>
            <a:pPr lvl="1"/>
            <a:r>
              <a:rPr lang="sk-SK" sz="2000"/>
              <a:t>Viditeľná aj v svojich potomkoch v iných balíčkoch</a:t>
            </a:r>
          </a:p>
          <a:p>
            <a:pPr lvl="1"/>
            <a:endParaRPr lang="sk-SK" sz="2000"/>
          </a:p>
          <a:p>
            <a:pPr lvl="0"/>
            <a:endParaRPr lang="sk-SK" sz="2400" i="1"/>
          </a:p>
          <a:p>
            <a:pPr lvl="0"/>
            <a:r>
              <a:rPr lang="sk-SK" sz="2400" b="1" err="1">
                <a:solidFill>
                  <a:srgbClr val="800080"/>
                </a:solidFill>
                <a:latin typeface="Courier New" pitchFamily="49"/>
              </a:rPr>
              <a:t>private</a:t>
            </a:r>
            <a:endParaRPr lang="sk-SK" sz="2400" b="1">
              <a:solidFill>
                <a:srgbClr val="800080"/>
              </a:solidFill>
              <a:latin typeface="Courier New" pitchFamily="49"/>
            </a:endParaRPr>
          </a:p>
          <a:p>
            <a:pPr lvl="1"/>
            <a:r>
              <a:rPr lang="sk-SK" sz="2000"/>
              <a:t>Viditeľná iba v svojej triede</a:t>
            </a:r>
          </a:p>
          <a:p>
            <a:pPr lvl="1"/>
            <a:endParaRPr lang="sk-SK" sz="2000"/>
          </a:p>
          <a:p>
            <a:pPr lvl="1"/>
            <a:endParaRPr lang="sk-SK" sz="2000"/>
          </a:p>
          <a:p>
            <a:pPr lvl="1"/>
            <a:endParaRPr lang="sk-SK" sz="2000"/>
          </a:p>
          <a:p>
            <a:endParaRPr lang="sk-SK" sz="2400"/>
          </a:p>
        </p:txBody>
      </p:sp>
      <p:sp>
        <p:nvSpPr>
          <p:cNvPr id="4" name="BlokTextu 3"/>
          <p:cNvSpPr txBox="1"/>
          <p:nvPr/>
        </p:nvSpPr>
        <p:spPr>
          <a:xfrm>
            <a:off x="3060000" y="3384000"/>
            <a:ext cx="5580000" cy="10051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protected int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chránenáPremenná;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protected void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chránenáMetóda();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00000" y="5220000"/>
            <a:ext cx="5040000" cy="1080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compatLnSpc="1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 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súkromnáPremenná;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 void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súkromnáMetóda();</a:t>
            </a:r>
          </a:p>
        </p:txBody>
      </p:sp>
    </p:spTree>
    <p:extLst>
      <p:ext uri="{BB962C8B-B14F-4D97-AF65-F5344CB8AC3E}">
        <p14:creationId xmlns:p14="http://schemas.microsoft.com/office/powerpoint/2010/main" val="3353584395"/>
      </p:ext>
    </p:extLst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Modifikátory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>
                <a:solidFill>
                  <a:srgbClr val="FF0000"/>
                </a:solidFill>
              </a:rPr>
              <a:t>Členovia triedy </a:t>
            </a:r>
            <a:r>
              <a:rPr lang="sk-SK"/>
              <a:t>a ich viditeľnosť:</a:t>
            </a:r>
          </a:p>
          <a:p>
            <a:pPr lvl="0">
              <a:buNone/>
            </a:pP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72015" y="2254296"/>
          <a:ext cx="8799970" cy="3361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3207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trieda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err="1"/>
                        <a:t>package</a:t>
                      </a:r>
                      <a:endParaRPr lang="sk-SK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podtrieda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inde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98">
                <a:tc>
                  <a:txBody>
                    <a:bodyPr/>
                    <a:lstStyle/>
                    <a:p>
                      <a:r>
                        <a:rPr lang="sk-SK" err="1"/>
                        <a:t>public</a:t>
                      </a:r>
                      <a:endParaRPr lang="sk-SK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111">
                <a:tc>
                  <a:txBody>
                    <a:bodyPr/>
                    <a:lstStyle/>
                    <a:p>
                      <a:r>
                        <a:rPr lang="sk-SK" err="1"/>
                        <a:t>protected</a:t>
                      </a:r>
                      <a:endParaRPr lang="sk-SK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áno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98">
                <a:tc>
                  <a:txBody>
                    <a:bodyPr/>
                    <a:lstStyle/>
                    <a:p>
                      <a:r>
                        <a:rPr lang="sk-SK"/>
                        <a:t>(nič)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>
                    <a:solidFill>
                      <a:srgbClr val="C2E4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98">
                <a:tc>
                  <a:txBody>
                    <a:bodyPr/>
                    <a:lstStyle/>
                    <a:p>
                      <a:r>
                        <a:rPr lang="sk-SK" err="1"/>
                        <a:t>private</a:t>
                      </a:r>
                      <a:endParaRPr lang="sk-SK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/>
                        <a:t>áno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>
                          <a:solidFill>
                            <a:srgbClr val="FF0000"/>
                          </a:solidFill>
                        </a:rPr>
                        <a:t>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581234"/>
      </p:ext>
    </p:extLst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Modifikátory viditeľnosti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Použitie závisí od konkrétneho návrhu</a:t>
            </a:r>
          </a:p>
          <a:p>
            <a:pPr lvl="0"/>
            <a:r>
              <a:rPr lang="sk-SK"/>
              <a:t>V reálnych projektoch by mali byť modifikátory čo najprísnejšie</a:t>
            </a:r>
          </a:p>
          <a:p>
            <a:pPr lvl="0"/>
            <a:r>
              <a:rPr lang="sk-SK"/>
              <a:t>Začíname s </a:t>
            </a:r>
            <a:r>
              <a:rPr lang="sk-SK" b="1" err="1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sk-SK"/>
              <a:t> a iba keď máme </a:t>
            </a:r>
            <a:r>
              <a:rPr lang="sk-SK">
                <a:solidFill>
                  <a:srgbClr val="FF0000"/>
                </a:solidFill>
              </a:rPr>
              <a:t>dobrý</a:t>
            </a:r>
            <a:r>
              <a:rPr lang="sk-SK"/>
              <a:t> dôvod nastavujeme voľnejšie modifikátory</a:t>
            </a:r>
          </a:p>
          <a:p>
            <a:r>
              <a:rPr lang="sk-SK" b="1" err="1">
                <a:solidFill>
                  <a:srgbClr val="800080"/>
                </a:solidFill>
                <a:latin typeface="Courier New" pitchFamily="49"/>
              </a:rPr>
              <a:t>public</a:t>
            </a:r>
            <a:r>
              <a:rPr lang="sk-SK"/>
              <a:t> by mali mať iba tie triedy a metódy, ktoré poskytneme iným programom a programátorom na používanie</a:t>
            </a:r>
          </a:p>
          <a:p>
            <a:r>
              <a:rPr lang="sk-SK"/>
              <a:t>Inštančné premenné by nemali byť </a:t>
            </a:r>
            <a:r>
              <a:rPr lang="sk-SK">
                <a:solidFill>
                  <a:srgbClr val="FF0000"/>
                </a:solidFill>
              </a:rPr>
              <a:t>nikdy</a:t>
            </a:r>
            <a:r>
              <a:rPr lang="sk-SK"/>
              <a:t> </a:t>
            </a:r>
            <a:r>
              <a:rPr lang="sk-SK" b="1" err="1">
                <a:solidFill>
                  <a:srgbClr val="800080"/>
                </a:solidFill>
                <a:latin typeface="Courier New" pitchFamily="49"/>
              </a:rPr>
              <a:t>public</a:t>
            </a:r>
            <a:r>
              <a:rPr lang="sk-SK"/>
              <a:t>!</a:t>
            </a:r>
          </a:p>
          <a:p>
            <a:pPr lvl="0"/>
            <a:endParaRPr lang="sk-SK"/>
          </a:p>
          <a:p>
            <a:pPr lvl="0">
              <a:buNone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5088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51639-6335-45ED-9688-19ED53EC7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Pretypovanie referencií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0CD1A95-8924-4EED-BB0D-B14202EA8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en-US">
                <a:latin typeface="Consolas"/>
                <a:cs typeface="Lucida Sans Unicode"/>
              </a:rPr>
              <a:t>Object franklin;</a:t>
            </a:r>
          </a:p>
          <a:p>
            <a:pPr marL="356870" indent="-356870"/>
            <a:r>
              <a:rPr lang="en-US">
                <a:solidFill>
                  <a:srgbClr val="000000"/>
                </a:solidFill>
                <a:latin typeface="Consolas"/>
                <a:cs typeface="Lucida Sans Unicode"/>
              </a:rPr>
              <a:t>franklin</a:t>
            </a:r>
            <a:r>
              <a:rPr lang="en-US" dirty="0">
                <a:solidFill>
                  <a:srgbClr val="000000"/>
                </a:solidFill>
                <a:latin typeface="Consolas"/>
                <a:cs typeface="Lucida Sans Unicode"/>
              </a:rPr>
              <a:t> </a:t>
            </a:r>
            <a:r>
              <a:rPr lang="en-US" b="1" err="1">
                <a:solidFill>
                  <a:srgbClr val="800080"/>
                </a:solidFill>
                <a:latin typeface="Consolas"/>
                <a:cs typeface="Lucida Sans Unicode"/>
              </a:rPr>
              <a:t>instanceof</a:t>
            </a:r>
            <a:r>
              <a:rPr lang="en-US" dirty="0">
                <a:solidFill>
                  <a:srgbClr val="000000"/>
                </a:solidFill>
                <a:latin typeface="Consolas"/>
                <a:cs typeface="Lucida Sans Unicode"/>
              </a:rPr>
              <a:t> </a:t>
            </a:r>
            <a:r>
              <a:rPr lang="en-US">
                <a:solidFill>
                  <a:srgbClr val="000000"/>
                </a:solidFill>
                <a:latin typeface="Consolas"/>
                <a:cs typeface="Lucida Sans Unicode"/>
              </a:rPr>
              <a:t>Turtle</a:t>
            </a:r>
            <a:endParaRPr lang="en-US">
              <a:latin typeface="Consolas" panose="020B0609020204030204" pitchFamily="49" charset="0"/>
            </a:endParaRPr>
          </a:p>
          <a:p>
            <a:pPr lvl="1"/>
            <a:r>
              <a:rPr lang="en-US">
                <a:cs typeface="Lucida Sans Unicode"/>
              </a:rPr>
              <a:t>m</a:t>
            </a:r>
            <a:r>
              <a:rPr lang="sk-SK">
                <a:cs typeface="Lucida Sans Unicode"/>
              </a:rPr>
              <a:t>á trieda </a:t>
            </a:r>
            <a:r>
              <a:rPr lang="en-US" err="1">
                <a:cs typeface="Lucida Sans Unicode"/>
              </a:rPr>
              <a:t>akt</a:t>
            </a:r>
            <a:r>
              <a:rPr lang="sk-SK" err="1">
                <a:cs typeface="Lucida Sans Unicode"/>
              </a:rPr>
              <a:t>uálne</a:t>
            </a:r>
            <a:r>
              <a:rPr lang="sk-SK" dirty="0">
                <a:cs typeface="Lucida Sans Unicode"/>
              </a:rPr>
              <a:t> </a:t>
            </a:r>
            <a:r>
              <a:rPr lang="sk-SK" err="1">
                <a:cs typeface="Lucida Sans Unicode"/>
              </a:rPr>
              <a:t>referencovaného</a:t>
            </a:r>
            <a:r>
              <a:rPr lang="sk-SK">
                <a:cs typeface="Lucida Sans Unicode"/>
              </a:rPr>
              <a:t> objektu niekde medzi svojimi predkami triedu </a:t>
            </a:r>
            <a:r>
              <a:rPr lang="sk-SK">
                <a:latin typeface="Consolas"/>
                <a:cs typeface="Lucida Sans Unicode"/>
              </a:rPr>
              <a:t>Turtle </a:t>
            </a:r>
            <a:r>
              <a:rPr lang="sk-SK">
                <a:latin typeface="Trebuchet MS"/>
                <a:cs typeface="Lucida Sans Unicode"/>
              </a:rPr>
              <a:t>alebo</a:t>
            </a:r>
            <a:r>
              <a:rPr lang="sk-SK">
                <a:cs typeface="Lucida Sans Unicode"/>
              </a:rPr>
              <a:t> ide o triedu </a:t>
            </a:r>
            <a:r>
              <a:rPr lang="sk-SK">
                <a:latin typeface="Consolas"/>
                <a:cs typeface="Lucida Sans Unicode"/>
              </a:rPr>
              <a:t>Turtle</a:t>
            </a:r>
            <a:r>
              <a:rPr lang="en-US" dirty="0">
                <a:cs typeface="Lucida Sans Unicode"/>
              </a:rPr>
              <a:t>?</a:t>
            </a:r>
          </a:p>
          <a:p>
            <a:pPr marL="356870" indent="-356870"/>
            <a:r>
              <a:rPr lang="sk-SK">
                <a:cs typeface="Lucida Sans Unicode"/>
              </a:rPr>
              <a:t>Referenciu ide explicitne pretypovať </a:t>
            </a:r>
            <a:r>
              <a:rPr lang="en-US">
                <a:cs typeface="Lucida Sans Unicode"/>
              </a:rPr>
              <a:t>(program</a:t>
            </a:r>
            <a:r>
              <a:rPr lang="sk-SK" err="1">
                <a:cs typeface="Lucida Sans Unicode"/>
              </a:rPr>
              <a:t>átor</a:t>
            </a:r>
            <a:r>
              <a:rPr lang="sk-SK">
                <a:cs typeface="Lucida Sans Unicode"/>
              </a:rPr>
              <a:t> preberá zodpovednosť</a:t>
            </a:r>
            <a:r>
              <a:rPr lang="en-US">
                <a:cs typeface="Lucida Sans Unicode"/>
              </a:rPr>
              <a:t>)</a:t>
            </a:r>
          </a:p>
          <a:p>
            <a:pPr lvl="1"/>
            <a:r>
              <a:rPr lang="en-US">
                <a:latin typeface="Consolas"/>
                <a:cs typeface="Lucida Sans Unicode"/>
              </a:rPr>
              <a:t>Turtle o = (Turtle) franklin</a:t>
            </a:r>
            <a:r>
              <a:rPr lang="en-US" dirty="0">
                <a:latin typeface="Consolas"/>
                <a:cs typeface="Lucida Sans Unicode"/>
              </a:rPr>
              <a:t>;</a:t>
            </a:r>
          </a:p>
          <a:p>
            <a:pPr lvl="1"/>
            <a:r>
              <a:rPr lang="en-US">
                <a:latin typeface="Consolas"/>
                <a:cs typeface="Lucida Sans Unicode"/>
              </a:rPr>
              <a:t>((Turtle)franklin).step(…);</a:t>
            </a:r>
            <a:endParaRPr lang="sk-SK">
              <a:latin typeface="Consolas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119194169"/>
      </p:ext>
    </p:extLst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860A1-C332-43E2-AF58-851FF058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Defaultn</a:t>
            </a:r>
            <a:r>
              <a:rPr lang="sk-SK"/>
              <a:t>ý balíček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E4E2B3-E745-4BA6-90D8-08B70268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27" y="3314729"/>
            <a:ext cx="8574505" cy="3097849"/>
          </a:xfrm>
        </p:spPr>
        <p:txBody>
          <a:bodyPr/>
          <a:lstStyle/>
          <a:p>
            <a:r>
              <a:rPr lang="sk-SK" err="1"/>
              <a:t>Defaultný</a:t>
            </a:r>
            <a:r>
              <a:rPr lang="sk-SK"/>
              <a:t> balíček </a:t>
            </a:r>
            <a:r>
              <a:rPr lang="en-US"/>
              <a:t>= </a:t>
            </a:r>
            <a:r>
              <a:rPr lang="en-US" err="1">
                <a:solidFill>
                  <a:srgbClr val="FF0000"/>
                </a:solidFill>
              </a:rPr>
              <a:t>bal</a:t>
            </a:r>
            <a:r>
              <a:rPr lang="sk-SK" err="1">
                <a:solidFill>
                  <a:srgbClr val="FF0000"/>
                </a:solidFill>
              </a:rPr>
              <a:t>íček</a:t>
            </a:r>
            <a:r>
              <a:rPr lang="sk-SK">
                <a:solidFill>
                  <a:srgbClr val="FF0000"/>
                </a:solidFill>
              </a:rPr>
              <a:t> bez mena</a:t>
            </a:r>
          </a:p>
          <a:p>
            <a:r>
              <a:rPr lang="sk-SK"/>
              <a:t>Triedy v </a:t>
            </a:r>
            <a:r>
              <a:rPr lang="sk-SK" err="1"/>
              <a:t>defaultnom</a:t>
            </a:r>
            <a:r>
              <a:rPr lang="sk-SK"/>
              <a:t> balíčku </a:t>
            </a:r>
            <a:r>
              <a:rPr lang="sk-SK" b="1">
                <a:solidFill>
                  <a:srgbClr val="FF0000"/>
                </a:solidFill>
              </a:rPr>
              <a:t>nemožno importovať </a:t>
            </a:r>
            <a:r>
              <a:rPr lang="en-US"/>
              <a:t>a </a:t>
            </a:r>
            <a:r>
              <a:rPr lang="sk-SK" b="1">
                <a:solidFill>
                  <a:srgbClr val="FF0000"/>
                </a:solidFill>
              </a:rPr>
              <a:t>nemožno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err="1">
                <a:solidFill>
                  <a:srgbClr val="FF0000"/>
                </a:solidFill>
              </a:rPr>
              <a:t>pou</a:t>
            </a:r>
            <a:r>
              <a:rPr lang="sk-SK" b="1">
                <a:solidFill>
                  <a:srgbClr val="FF0000"/>
                </a:solidFill>
              </a:rPr>
              <a:t>žiť</a:t>
            </a:r>
            <a:r>
              <a:rPr lang="sk-SK"/>
              <a:t> v triedach </a:t>
            </a:r>
            <a:r>
              <a:rPr lang="en-US"/>
              <a:t>z</a:t>
            </a:r>
            <a:r>
              <a:rPr lang="sk-SK"/>
              <a:t> iných</a:t>
            </a:r>
            <a:r>
              <a:rPr lang="en-US"/>
              <a:t> </a:t>
            </a:r>
            <a:r>
              <a:rPr lang="sk-SK" err="1"/>
              <a:t>balíčko</a:t>
            </a:r>
            <a:r>
              <a:rPr lang="en-US"/>
              <a:t>v</a:t>
            </a:r>
            <a:r>
              <a:rPr lang="sk-SK"/>
              <a:t> </a:t>
            </a:r>
          </a:p>
          <a:p>
            <a:pPr lvl="1"/>
            <a:r>
              <a:rPr lang="sk-SK"/>
              <a:t>nevytvárame triedy v </a:t>
            </a:r>
            <a:r>
              <a:rPr lang="sk-SK" err="1"/>
              <a:t>defaultnom</a:t>
            </a:r>
            <a:r>
              <a:rPr lang="sk-SK"/>
              <a:t> balíčku</a:t>
            </a:r>
            <a:r>
              <a:rPr lang="en-US"/>
              <a:t>; </a:t>
            </a:r>
            <a:r>
              <a:rPr lang="sk-SK"/>
              <a:t>výnimkou môžu byť nejaké drobné experimentálne </a:t>
            </a:r>
            <a:r>
              <a:rPr lang="sk-SK" err="1"/>
              <a:t>minikódy</a:t>
            </a:r>
            <a:r>
              <a:rPr lang="sk-SK"/>
              <a:t>...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23212E9-99C5-4B61-A68C-883532AB9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78" y="1433261"/>
            <a:ext cx="3287765" cy="1681414"/>
          </a:xfrm>
          <a:prstGeom prst="rect">
            <a:avLst/>
          </a:prstGeom>
        </p:spPr>
      </p:pic>
      <p:sp>
        <p:nvSpPr>
          <p:cNvPr id="5" name="Line 5">
            <a:extLst>
              <a:ext uri="{FF2B5EF4-FFF2-40B4-BE49-F238E27FC236}">
                <a16:creationId xmlns:a16="http://schemas.microsoft.com/office/drawing/2014/main" id="{5BFF218A-68BE-4006-907E-F77141D9E0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1325" y="1718588"/>
            <a:ext cx="2247899" cy="40010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1F097B3-6829-4E01-B31A-AC4130749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1518534"/>
            <a:ext cx="2476501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err="1">
                <a:latin typeface="Trebuchet MS" pitchFamily="34" charset="0"/>
              </a:rPr>
              <a:t>Defaultný</a:t>
            </a:r>
            <a:r>
              <a:rPr lang="sk-SK">
                <a:latin typeface="Trebuchet MS" pitchFamily="34" charset="0"/>
              </a:rPr>
              <a:t> balíček</a:t>
            </a:r>
            <a:endParaRPr lang="cs-CZ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88282"/>
      </p:ext>
    </p:extLst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latin typeface="Lucida Sans"/>
                <a:ea typeface="Verdana"/>
              </a:rPr>
              <a:t>Zopakujme si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>
                <a:cs typeface="Lucida Sans Unicode"/>
              </a:rPr>
              <a:t>static</a:t>
            </a:r>
            <a:endParaRPr lang="sk-SK"/>
          </a:p>
          <a:p>
            <a:pPr marL="356870" lvl="0" indent="-356870"/>
            <a:r>
              <a:rPr lang="sk-SK">
                <a:cs typeface="Lucida Sans Unicode"/>
              </a:rPr>
              <a:t>abstract</a:t>
            </a:r>
          </a:p>
          <a:p>
            <a:pPr marL="356870" indent="-356870"/>
            <a:r>
              <a:rPr lang="sk-SK">
                <a:cs typeface="Lucida Sans Unicode"/>
              </a:rPr>
              <a:t>final</a:t>
            </a:r>
            <a:endParaRPr lang="sk-SK" dirty="0">
              <a:cs typeface="Lucida Sans Unicode"/>
            </a:endParaRPr>
          </a:p>
          <a:p>
            <a:pPr marL="356870" indent="-356870"/>
            <a:r>
              <a:rPr lang="sk-SK">
                <a:cs typeface="Lucida Sans Unicode"/>
              </a:rPr>
              <a:t>private, (nič), protected, public</a:t>
            </a:r>
          </a:p>
          <a:p>
            <a:pPr marL="356870" indent="-356870"/>
            <a:endParaRPr lang="sk-SK" dirty="0">
              <a:cs typeface="Lucida Sans Unicode"/>
            </a:endParaRPr>
          </a:p>
          <a:p>
            <a:pPr marL="356870" indent="-356870"/>
            <a:r>
              <a:rPr lang="sk-SK">
                <a:cs typeface="Lucida Sans Unicode"/>
              </a:rPr>
              <a:t>Premenné</a:t>
            </a:r>
            <a:endParaRPr lang="sk-SK" dirty="0">
              <a:cs typeface="Lucida Sans Unicode"/>
            </a:endParaRPr>
          </a:p>
          <a:p>
            <a:pPr marL="356870" indent="-356870"/>
            <a:r>
              <a:rPr lang="sk-SK">
                <a:cs typeface="Lucida Sans Unicode"/>
              </a:rPr>
              <a:t>Metódy</a:t>
            </a:r>
            <a:endParaRPr lang="sk-SK" dirty="0">
              <a:cs typeface="Lucida Sans Unicode"/>
            </a:endParaRPr>
          </a:p>
          <a:p>
            <a:pPr marL="356870" indent="-356870"/>
            <a:r>
              <a:rPr lang="sk-SK">
                <a:cs typeface="Lucida Sans Unicode"/>
              </a:rPr>
              <a:t>Triedy</a:t>
            </a:r>
            <a:endParaRPr lang="sk-SK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004739735"/>
      </p:ext>
    </p:extLst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839960" y="255240"/>
            <a:ext cx="6904080" cy="744840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sk-SK" noProof="0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4294967295"/>
          </p:nvPr>
        </p:nvSpPr>
        <p:spPr>
          <a:xfrm>
            <a:off x="328320" y="1525320"/>
            <a:ext cx="8529480" cy="4802040"/>
          </a:xfrm>
        </p:spPr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sk-SK" sz="4000" b="1" noProof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sk-SK" sz="4000" b="1" noProof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r>
              <a:rPr lang="sk-SK" sz="4000" b="1" noProof="0">
                <a:solidFill>
                  <a:srgbClr val="FF0000"/>
                </a:solidFill>
              </a:rPr>
              <a:t>Ďakujem za pozornosť !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946680" y="4433760"/>
            <a:ext cx="1380959" cy="161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B6B4C-4F44-4DBE-A032-7BAD7874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Lucida Sans"/>
                <a:ea typeface="Verdana"/>
                <a:cs typeface="Verdana"/>
              </a:rPr>
              <a:t>Rozhrania, ktoré sme už videli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C37D28-DC4A-4597-92C5-BD4F18032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 err="1">
                <a:ea typeface="+mn-lt"/>
                <a:cs typeface="+mn-lt"/>
              </a:rPr>
              <a:t>java.util.</a:t>
            </a:r>
            <a:r>
              <a:rPr lang="sk-SK" b="1" dirty="0" err="1">
                <a:ea typeface="+mn-lt"/>
                <a:cs typeface="+mn-lt"/>
              </a:rPr>
              <a:t>Scanner</a:t>
            </a:r>
            <a:r>
              <a:rPr lang="sk-SK" dirty="0">
                <a:ea typeface="+mn-lt"/>
                <a:cs typeface="+mn-lt"/>
              </a:rPr>
              <a:t>, </a:t>
            </a:r>
            <a:r>
              <a:rPr lang="sk-SK" dirty="0" err="1">
                <a:ea typeface="+mn-lt"/>
                <a:cs typeface="+mn-lt"/>
              </a:rPr>
              <a:t>java.util.</a:t>
            </a:r>
            <a:r>
              <a:rPr lang="sk-SK" b="1" dirty="0" err="1">
                <a:ea typeface="+mn-lt"/>
                <a:cs typeface="+mn-lt"/>
              </a:rPr>
              <a:t>PrintWriter</a:t>
            </a:r>
            <a:endParaRPr lang="sk-SK" dirty="0" err="1">
              <a:ea typeface="+mn-lt"/>
              <a:cs typeface="+mn-lt"/>
            </a:endParaRPr>
          </a:p>
          <a:p>
            <a:pPr lvl="1"/>
            <a:r>
              <a:rPr lang="sk-SK" dirty="0" err="1">
                <a:ea typeface="+mn-lt"/>
                <a:cs typeface="+mn-lt"/>
              </a:rPr>
              <a:t>Closeable</a:t>
            </a:r>
            <a:r>
              <a:rPr lang="sk-SK" dirty="0">
                <a:ea typeface="+mn-lt"/>
                <a:cs typeface="+mn-lt"/>
              </a:rPr>
              <a:t>/</a:t>
            </a:r>
            <a:r>
              <a:rPr lang="sk-SK" dirty="0" err="1">
                <a:ea typeface="+mn-lt"/>
                <a:cs typeface="+mn-lt"/>
              </a:rPr>
              <a:t>AutoCloseable</a:t>
            </a:r>
          </a:p>
          <a:p>
            <a:pPr marL="356870" indent="-356870"/>
            <a:r>
              <a:rPr lang="sk-SK" dirty="0" err="1">
                <a:ea typeface="+mn-lt"/>
                <a:cs typeface="+mn-lt"/>
              </a:rPr>
              <a:t>java.util.</a:t>
            </a:r>
            <a:r>
              <a:rPr lang="sk-SK" b="1" dirty="0" err="1">
                <a:ea typeface="+mn-lt"/>
                <a:cs typeface="+mn-lt"/>
              </a:rPr>
              <a:t>ArrayList</a:t>
            </a:r>
            <a:r>
              <a:rPr lang="sk-SK" dirty="0">
                <a:ea typeface="+mn-lt"/>
                <a:cs typeface="+mn-lt"/>
              </a:rPr>
              <a:t>&lt;E&gt;, </a:t>
            </a:r>
            <a:r>
              <a:rPr lang="sk-SK" dirty="0" err="1">
                <a:ea typeface="+mn-lt"/>
                <a:cs typeface="+mn-lt"/>
              </a:rPr>
              <a:t>java.util.</a:t>
            </a:r>
            <a:r>
              <a:rPr lang="sk-SK" b="1" dirty="0" err="1">
                <a:ea typeface="+mn-lt"/>
                <a:cs typeface="+mn-lt"/>
              </a:rPr>
              <a:t>LinkedList</a:t>
            </a:r>
            <a:r>
              <a:rPr lang="sk-SK" dirty="0">
                <a:ea typeface="+mn-lt"/>
                <a:cs typeface="+mn-lt"/>
              </a:rPr>
              <a:t>&lt;E&gt;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sk-SK" b="1" dirty="0">
                <a:ea typeface="+mn-lt"/>
                <a:cs typeface="+mn-lt"/>
              </a:rPr>
              <a:t>List</a:t>
            </a:r>
            <a:r>
              <a:rPr lang="sk-SK" dirty="0">
                <a:ea typeface="+mn-lt"/>
                <a:cs typeface="+mn-lt"/>
              </a:rPr>
              <a:t>&lt;E&gt;, </a:t>
            </a:r>
            <a:r>
              <a:rPr lang="sk-SK" dirty="0" err="1">
                <a:ea typeface="+mn-lt"/>
                <a:cs typeface="+mn-lt"/>
              </a:rPr>
              <a:t>Iterable</a:t>
            </a:r>
            <a:r>
              <a:rPr lang="sk-SK" dirty="0">
                <a:ea typeface="+mn-lt"/>
                <a:cs typeface="+mn-lt"/>
              </a:rPr>
              <a:t>&lt;E&gt;, </a:t>
            </a:r>
            <a:r>
              <a:rPr lang="sk-SK" dirty="0" err="1">
                <a:ea typeface="+mn-lt"/>
                <a:cs typeface="+mn-lt"/>
              </a:rPr>
              <a:t>Cloneable, Collection&lt;E&gt;</a:t>
            </a:r>
          </a:p>
          <a:p>
            <a:pPr marL="356870" indent="-356870"/>
            <a:r>
              <a:rPr lang="sk-SK" dirty="0" err="1">
                <a:cs typeface="Lucida Sans Unicode"/>
              </a:rPr>
              <a:t>java.util.</a:t>
            </a:r>
            <a:r>
              <a:rPr lang="sk-SK" b="1" dirty="0" err="1">
                <a:cs typeface="Lucida Sans Unicode"/>
              </a:rPr>
              <a:t>TreeSet</a:t>
            </a:r>
            <a:r>
              <a:rPr lang="sk-SK" dirty="0">
                <a:cs typeface="Lucida Sans Unicode"/>
              </a:rPr>
              <a:t>&lt;E&gt;</a:t>
            </a:r>
            <a:endParaRPr lang="sk-SK" dirty="0"/>
          </a:p>
          <a:p>
            <a:pPr lvl="1"/>
            <a:r>
              <a:rPr lang="sk-SK" dirty="0">
                <a:cs typeface="Lucida Sans Unicode"/>
              </a:rPr>
              <a:t>Set&lt;E&gt;, </a:t>
            </a:r>
            <a:r>
              <a:rPr lang="sk-SK" dirty="0" err="1">
                <a:cs typeface="Lucida Sans Unicode"/>
              </a:rPr>
              <a:t>SortedSet</a:t>
            </a:r>
            <a:r>
              <a:rPr lang="sk-SK" dirty="0">
                <a:cs typeface="Lucida Sans Unicode"/>
              </a:rPr>
              <a:t>&lt;E&gt;, Collection&lt;E&gt;</a:t>
            </a:r>
          </a:p>
          <a:p>
            <a:pPr marL="625475" lvl="1" indent="0">
              <a:buNone/>
            </a:pPr>
            <a:endParaRPr lang="sk-SK" dirty="0"/>
          </a:p>
          <a:p>
            <a:pPr marL="356870" indent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18103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66F22-3854-4620-9FB2-2ECD4323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 čo tak správa hudby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84C0F4-ED96-4E46-B8DA-4EFAF3B4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en-US" dirty="0" err="1">
                <a:cs typeface="Lucida Sans Unicode"/>
              </a:rPr>
              <a:t>Pridajme</a:t>
            </a:r>
            <a:r>
              <a:rPr lang="en-US" dirty="0"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spr</a:t>
            </a:r>
            <a:r>
              <a:rPr lang="sk-SK" dirty="0" err="1">
                <a:cs typeface="Lucida Sans Unicode"/>
              </a:rPr>
              <a:t>ávu</a:t>
            </a:r>
            <a:r>
              <a:rPr lang="sk-SK" dirty="0">
                <a:cs typeface="Lucida Sans Unicode"/>
              </a:rPr>
              <a:t> hudby...</a:t>
            </a:r>
          </a:p>
          <a:p>
            <a:pPr marL="356870" indent="-356870"/>
            <a:r>
              <a:rPr lang="sk-SK" dirty="0">
                <a:cs typeface="Lucida Sans Unicode"/>
              </a:rPr>
              <a:t>Pieseň </a:t>
            </a:r>
            <a:r>
              <a:rPr lang="en-US" dirty="0">
                <a:cs typeface="Lucida Sans Unicode"/>
              </a:rPr>
              <a:t>(Song)</a:t>
            </a:r>
            <a:r>
              <a:rPr lang="sk-SK" dirty="0">
                <a:cs typeface="Lucida Sans Unicode"/>
              </a:rPr>
              <a:t>:</a:t>
            </a:r>
          </a:p>
          <a:p>
            <a:pPr lvl="1"/>
            <a:r>
              <a:rPr lang="sk-SK" dirty="0">
                <a:cs typeface="Lucida Sans Unicode"/>
              </a:rPr>
              <a:t>Názov</a:t>
            </a:r>
          </a:p>
          <a:p>
            <a:pPr lvl="1"/>
            <a:r>
              <a:rPr lang="sk-SK" dirty="0" err="1">
                <a:cs typeface="Lucida Sans Unicode"/>
              </a:rPr>
              <a:t>Interprét</a:t>
            </a:r>
            <a:endParaRPr lang="sk-SK" dirty="0" err="1"/>
          </a:p>
          <a:p>
            <a:pPr lvl="1"/>
            <a:r>
              <a:rPr lang="sk-SK" dirty="0">
                <a:cs typeface="Lucida Sans Unicode"/>
              </a:rPr>
              <a:t>Dĺžka v sekundách</a:t>
            </a:r>
          </a:p>
          <a:p>
            <a:pPr lvl="1"/>
            <a:r>
              <a:rPr lang="sk-SK" dirty="0">
                <a:cs typeface="Lucida Sans Unicode"/>
              </a:rPr>
              <a:t>Umiestnenie </a:t>
            </a:r>
            <a:r>
              <a:rPr lang="en-US" dirty="0">
                <a:cs typeface="Lucida Sans Unicode"/>
              </a:rPr>
              <a:t>(</a:t>
            </a:r>
            <a:r>
              <a:rPr lang="en-US" dirty="0" err="1">
                <a:cs typeface="Lucida Sans Unicode"/>
              </a:rPr>
              <a:t>kde</a:t>
            </a:r>
            <a:r>
              <a:rPr lang="en-US" dirty="0"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ju</a:t>
            </a:r>
            <a:r>
              <a:rPr lang="en-US" dirty="0">
                <a:cs typeface="Lucida Sans Unicode"/>
              </a:rPr>
              <a:t> h</a:t>
            </a:r>
            <a:r>
              <a:rPr lang="sk-SK" dirty="0" err="1">
                <a:cs typeface="Lucida Sans Unicode"/>
              </a:rPr>
              <a:t>ľadať</a:t>
            </a:r>
            <a:r>
              <a:rPr lang="en-US" dirty="0">
                <a:cs typeface="Lucida Sans Unicode"/>
              </a:rPr>
              <a:t>)</a:t>
            </a:r>
            <a:endParaRPr lang="sk-SK" dirty="0">
              <a:cs typeface="Lucida Sans Unicode"/>
            </a:endParaRPr>
          </a:p>
          <a:p>
            <a:pPr marL="356870" indent="-356870"/>
            <a:r>
              <a:rPr lang="en-US" dirty="0">
                <a:cs typeface="Lucida Sans Unicode"/>
              </a:rPr>
              <a:t>Mo</a:t>
            </a:r>
            <a:r>
              <a:rPr lang="sk-SK" dirty="0" err="1">
                <a:cs typeface="Lucida Sans Unicode"/>
              </a:rPr>
              <a:t>žné</a:t>
            </a:r>
            <a:r>
              <a:rPr lang="sk-SK" dirty="0">
                <a:cs typeface="Lucida Sans Unicode"/>
              </a:rPr>
              <a:t> rozšírenia podľa umiestnenia:</a:t>
            </a:r>
          </a:p>
          <a:p>
            <a:pPr lvl="1"/>
            <a:r>
              <a:rPr lang="sk-SK" dirty="0">
                <a:cs typeface="Lucida Sans Unicode"/>
              </a:rPr>
              <a:t>Pieseň na Spotify</a:t>
            </a:r>
          </a:p>
          <a:p>
            <a:pPr lvl="1"/>
            <a:r>
              <a:rPr lang="sk-SK" dirty="0">
                <a:cs typeface="Lucida Sans Unicode"/>
              </a:rPr>
              <a:t>Pieseň na platni</a:t>
            </a:r>
            <a:endParaRPr lang="en-US" dirty="0"/>
          </a:p>
        </p:txBody>
      </p:sp>
      <p:pic>
        <p:nvPicPr>
          <p:cNvPr id="4098" name="Picture 2" descr="https://orig00.deviantart.net/f4ca/f/2012/231/3/4/audio_love_by_nictrasavios-d5bpgoo.png">
            <a:extLst>
              <a:ext uri="{FF2B5EF4-FFF2-40B4-BE49-F238E27FC236}">
                <a16:creationId xmlns:a16="http://schemas.microsoft.com/office/drawing/2014/main" id="{B0D61C2D-98DE-473B-BB3A-510BAE44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1276938"/>
            <a:ext cx="20478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media.novinky.cz/922/389226-top_foto1-o30df.jpg?1377590405">
            <a:extLst>
              <a:ext uri="{FF2B5EF4-FFF2-40B4-BE49-F238E27FC236}">
                <a16:creationId xmlns:a16="http://schemas.microsoft.com/office/drawing/2014/main" id="{8FE6481E-FA7B-4F7E-9623-C2AD485F5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4" y="5010465"/>
            <a:ext cx="2781300" cy="15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1472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4122</Words>
  <Application>Microsoft Office PowerPoint</Application>
  <PresentationFormat>Prezentácia na obrazovke (4:3)</PresentationFormat>
  <Paragraphs>760</Paragraphs>
  <Slides>72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72</vt:i4>
      </vt:variant>
    </vt:vector>
  </HeadingPairs>
  <TitlesOfParts>
    <vt:vector size="74" baseType="lpstr">
      <vt:lpstr>Identity_Lifecycle_Management</vt:lpstr>
      <vt:lpstr>Identity_Lifecycle_Management</vt:lpstr>
      <vt:lpstr>12. prednáška (13.12.2021)</vt:lpstr>
      <vt:lpstr>Kľúčové koncepty OOP</vt:lpstr>
      <vt:lpstr>Čo je to trieda?</vt:lpstr>
      <vt:lpstr>Rozširovanie a prekrývanie</vt:lpstr>
      <vt:lpstr>Konštruktory</vt:lpstr>
      <vt:lpstr>Premenné referenčného typu</vt:lpstr>
      <vt:lpstr>Pretypovanie referencií</vt:lpstr>
      <vt:lpstr>Rozhrania, ktoré sme už videli</vt:lpstr>
      <vt:lpstr>A čo tak správa hudby?</vt:lpstr>
      <vt:lpstr>Playlist</vt:lpstr>
      <vt:lpstr>Playlist</vt:lpstr>
      <vt:lpstr>Položka v playliste</vt:lpstr>
      <vt:lpstr>Položka v playliste</vt:lpstr>
      <vt:lpstr>Playlist Item</vt:lpstr>
      <vt:lpstr>Trieda vs. rola</vt:lpstr>
      <vt:lpstr>Rozhranie (interface)</vt:lpstr>
      <vt:lpstr>Rozhranie vs. trieda</vt:lpstr>
      <vt:lpstr>Premenné referenčného typu</vt:lpstr>
      <vt:lpstr>Rozširovanie rozhraní</vt:lpstr>
      <vt:lpstr>Sumarizácia rozhraní</vt:lpstr>
      <vt:lpstr>Playlist</vt:lpstr>
      <vt:lpstr>Usporiadavanie</vt:lpstr>
      <vt:lpstr>Usporiadanie čísiel</vt:lpstr>
      <vt:lpstr>Usporiadanie reťazcov</vt:lpstr>
      <vt:lpstr>Usporiadanie reťazcov</vt:lpstr>
      <vt:lpstr>Usporiadanie po slovensky</vt:lpstr>
      <vt:lpstr>Usporiadanie objektov</vt:lpstr>
      <vt:lpstr>Usporiadanie objektov</vt:lpstr>
      <vt:lpstr>Usporiadanie objektov</vt:lpstr>
      <vt:lpstr>Usporiadanie objektov</vt:lpstr>
      <vt:lpstr>Usporiadanie objektov</vt:lpstr>
      <vt:lpstr>Usporiadanie objektov</vt:lpstr>
      <vt:lpstr>Usporiadanie objektov</vt:lpstr>
      <vt:lpstr>Usporiadanie objektov</vt:lpstr>
      <vt:lpstr>Comparator&lt;Trieda&gt;</vt:lpstr>
      <vt:lpstr>Usporiadanie objektov</vt:lpstr>
      <vt:lpstr>Usporiadanie objektov</vt:lpstr>
      <vt:lpstr>Opačné usporiadanie</vt:lpstr>
      <vt:lpstr>Usporiadanie po slovensky</vt:lpstr>
      <vt:lpstr>Modifikátory</vt:lpstr>
      <vt:lpstr>Zvláštne metódy a premenné?</vt:lpstr>
      <vt:lpstr>static?</vt:lpstr>
      <vt:lpstr>static?</vt:lpstr>
      <vt:lpstr>static</vt:lpstr>
      <vt:lpstr>Statická metóda</vt:lpstr>
      <vt:lpstr>Statická metóda</vt:lpstr>
      <vt:lpstr>O nepísaní vecí pred .</vt:lpstr>
      <vt:lpstr>Statické premenné</vt:lpstr>
      <vt:lpstr>Konštanty</vt:lpstr>
      <vt:lpstr>Zrady</vt:lpstr>
      <vt:lpstr>Zrady – pre fajnšmekrov</vt:lpstr>
      <vt:lpstr>Statické metódy len rozvažne...</vt:lpstr>
      <vt:lpstr>Statické metódy – nič nové</vt:lpstr>
      <vt:lpstr>main, statické a inštančné spolu</vt:lpstr>
      <vt:lpstr>Modifikátor final</vt:lpstr>
      <vt:lpstr>Spomeňme si</vt:lpstr>
      <vt:lpstr>Problém</vt:lpstr>
      <vt:lpstr>Abstraktné triedy</vt:lpstr>
      <vt:lpstr>Problém</vt:lpstr>
      <vt:lpstr>Abstraktné metódy</vt:lpstr>
      <vt:lpstr>Abstraktné metódy a triedy</vt:lpstr>
      <vt:lpstr>Abstraktné metódy a triedy</vt:lpstr>
      <vt:lpstr>Abstraktná trieda vs. interface</vt:lpstr>
      <vt:lpstr>Modifikátory viditeľnosti</vt:lpstr>
      <vt:lpstr>Modifikátory viditeľnosti</vt:lpstr>
      <vt:lpstr>Modifikátory viditeľnosti</vt:lpstr>
      <vt:lpstr>Modifikátory viditeľnosti</vt:lpstr>
      <vt:lpstr>Modifikátory viditeľnosti</vt:lpstr>
      <vt:lpstr>Modifikátory viditeľnosti</vt:lpstr>
      <vt:lpstr>Defaultný balíček</vt:lpstr>
      <vt:lpstr>Zopakujme si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Mgr. Miroslav Opiela</cp:lastModifiedBy>
  <cp:revision>433</cp:revision>
  <dcterms:created xsi:type="dcterms:W3CDTF">2007-01-29T19:11:06Z</dcterms:created>
  <dcterms:modified xsi:type="dcterms:W3CDTF">2021-10-20T09:32:36Z</dcterms:modified>
</cp:coreProperties>
</file>