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2"/>
  </p:notesMasterIdLst>
  <p:handoutMasterIdLst>
    <p:handoutMasterId r:id="rId53"/>
  </p:handoutMasterIdLst>
  <p:sldIdLst>
    <p:sldId id="310" r:id="rId2"/>
    <p:sldId id="653" r:id="rId3"/>
    <p:sldId id="605" r:id="rId4"/>
    <p:sldId id="606" r:id="rId5"/>
    <p:sldId id="607" r:id="rId6"/>
    <p:sldId id="608" r:id="rId7"/>
    <p:sldId id="609" r:id="rId8"/>
    <p:sldId id="610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56" r:id="rId19"/>
    <p:sldId id="654" r:id="rId20"/>
    <p:sldId id="621" r:id="rId21"/>
    <p:sldId id="622" r:id="rId22"/>
    <p:sldId id="623" r:id="rId23"/>
    <p:sldId id="625" r:id="rId24"/>
    <p:sldId id="626" r:id="rId25"/>
    <p:sldId id="627" r:id="rId26"/>
    <p:sldId id="628" r:id="rId27"/>
    <p:sldId id="629" r:id="rId28"/>
    <p:sldId id="630" r:id="rId29"/>
    <p:sldId id="631" r:id="rId30"/>
    <p:sldId id="632" r:id="rId31"/>
    <p:sldId id="633" r:id="rId32"/>
    <p:sldId id="655" r:id="rId33"/>
    <p:sldId id="634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647" r:id="rId47"/>
    <p:sldId id="648" r:id="rId48"/>
    <p:sldId id="649" r:id="rId49"/>
    <p:sldId id="650" r:id="rId50"/>
    <p:sldId id="652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FFD1"/>
    <a:srgbClr val="FFFFCC"/>
    <a:srgbClr val="B2B2B2"/>
    <a:srgbClr val="FFE781"/>
    <a:srgbClr val="008000"/>
    <a:srgbClr val="CC9900"/>
    <a:srgbClr val="99CCFF"/>
    <a:srgbClr val="A7E2FF"/>
    <a:srgbClr val="2B321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9500A-A210-5C97-5C4D-E5466B898ADE}" v="105" dt="2021-09-03T08:32:35.330"/>
    <p1510:client id="{31AEC0AB-3EC9-9F47-BAE3-52405564DD52}" v="2" dt="2020-11-29T11:06:58.414"/>
    <p1510:client id="{BBDB0F9F-E732-0558-63C8-ACDFE4E2BADB}" v="2" dt="2021-08-27T05:29:42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0"/>
  </p:normalViewPr>
  <p:slideViewPr>
    <p:cSldViewPr snapToGrid="0">
      <p:cViewPr varScale="1">
        <p:scale>
          <a:sx n="106" d="100"/>
          <a:sy n="106" d="100"/>
        </p:scale>
        <p:origin x="600" y="1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0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0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err="1"/>
              <a:t>Klepnutím</a:t>
            </a:r>
            <a:r>
              <a:rPr lang="en-GB"/>
              <a:t> </a:t>
            </a:r>
            <a:r>
              <a:rPr lang="en-GB" err="1"/>
              <a:t>lze</a:t>
            </a:r>
            <a:r>
              <a:rPr lang="en-GB"/>
              <a:t> </a:t>
            </a:r>
            <a:r>
              <a:rPr lang="en-GB" err="1"/>
              <a:t>upravit</a:t>
            </a:r>
            <a:r>
              <a:rPr lang="en-GB"/>
              <a:t> </a:t>
            </a:r>
            <a:r>
              <a:rPr lang="en-GB" err="1"/>
              <a:t>styl</a:t>
            </a:r>
            <a:r>
              <a:rPr lang="en-GB"/>
              <a:t> </a:t>
            </a:r>
            <a:r>
              <a:rPr lang="en-GB" err="1"/>
              <a:t>předlohy</a:t>
            </a:r>
            <a:r>
              <a:rPr lang="en-GB"/>
              <a:t> </a:t>
            </a:r>
            <a:r>
              <a:rPr lang="en-GB" err="1"/>
              <a:t>podnadpisů</a:t>
            </a:r>
            <a:r>
              <a:rPr lang="en-GB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err="1"/>
              <a:t>Klepnutím</a:t>
            </a:r>
            <a:r>
              <a:rPr lang="en-GB"/>
              <a:t> </a:t>
            </a:r>
            <a:r>
              <a:rPr lang="en-GB" err="1"/>
              <a:t>lze</a:t>
            </a:r>
            <a:r>
              <a:rPr lang="en-GB"/>
              <a:t> </a:t>
            </a:r>
            <a:r>
              <a:rPr lang="en-GB" err="1"/>
              <a:t>upravit</a:t>
            </a:r>
            <a:r>
              <a:rPr lang="en-GB"/>
              <a:t> </a:t>
            </a:r>
            <a:r>
              <a:rPr lang="en-GB" err="1"/>
              <a:t>styl</a:t>
            </a:r>
            <a:r>
              <a:rPr lang="en-GB"/>
              <a:t> </a:t>
            </a:r>
            <a:r>
              <a:rPr lang="en-GB" err="1"/>
              <a:t>předlohy</a:t>
            </a:r>
            <a:r>
              <a:rPr lang="en-GB"/>
              <a:t> </a:t>
            </a:r>
            <a:r>
              <a:rPr lang="en-GB" err="1"/>
              <a:t>nadpisů</a:t>
            </a:r>
            <a:r>
              <a:rPr lang="en-GB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err="1"/>
              <a:t>Nadpis</a:t>
            </a:r>
            <a:endParaRPr lang="en-GB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ucida Sans"/>
                <a:ea typeface="Verdana"/>
                <a:cs typeface="Verdana"/>
              </a:rPr>
              <a:t>11. </a:t>
            </a:r>
            <a:r>
              <a:rPr lang="en-US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dirty="0" err="1">
                <a:latin typeface="Lucida Sans"/>
                <a:ea typeface="Verdana"/>
                <a:cs typeface="Verdana"/>
              </a:rPr>
              <a:t>áška</a:t>
            </a:r>
            <a:r>
              <a:rPr lang="sk-SK" dirty="0">
                <a:latin typeface="Lucida Sans"/>
                <a:ea typeface="Verdana"/>
                <a:cs typeface="Verdana"/>
              </a:rPr>
              <a:t> </a:t>
            </a:r>
            <a:r>
              <a:rPr lang="en-US" dirty="0">
                <a:latin typeface="Lucida Sans"/>
                <a:ea typeface="Verdana"/>
                <a:cs typeface="Verdana"/>
              </a:rPr>
              <a:t>(6.12.2021)</a:t>
            </a:r>
            <a:endParaRPr lang="sk-SK" dirty="0">
              <a:latin typeface="Lucida Sans"/>
              <a:ea typeface="Verdana"/>
              <a:cs typeface="Verdana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947598" y="4866108"/>
            <a:ext cx="5261942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sk-SK" sz="2800" b="1" i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Čo viac si môže </a:t>
            </a:r>
            <a:r>
              <a:rPr lang="en-US" sz="2800" b="1" i="1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programát</a:t>
            </a:r>
            <a:r>
              <a:rPr lang="sk-SK" sz="2800" b="1" i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or priať pod stromčekom</a:t>
            </a:r>
            <a:r>
              <a:rPr lang="en-US" sz="2800" b="1" i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?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878345" y="2152402"/>
            <a:ext cx="49498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Java Collections Framework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72" y="4501504"/>
            <a:ext cx="2183313" cy="198600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925" y="4581525"/>
            <a:ext cx="1004888" cy="15986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618" y="1400320"/>
            <a:ext cx="1941513" cy="24098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/>
              <a:t>Zabaľme hodnoty do objektov</a:t>
            </a:r>
            <a:endParaRPr lang="cs-CZ" sz="36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/>
              <a:t>Java ponúka </a:t>
            </a:r>
            <a:r>
              <a:rPr lang="sk-SK" b="1">
                <a:solidFill>
                  <a:srgbClr val="FF3300"/>
                </a:solidFill>
              </a:rPr>
              <a:t>obaľovacie</a:t>
            </a:r>
            <a:r>
              <a:rPr lang="sk-SK"/>
              <a:t> </a:t>
            </a:r>
            <a:r>
              <a:rPr lang="en-US"/>
              <a:t>(</a:t>
            </a:r>
            <a:r>
              <a:rPr lang="en-US" err="1"/>
              <a:t>wrapovacie</a:t>
            </a:r>
            <a:r>
              <a:rPr lang="en-US"/>
              <a:t>) </a:t>
            </a:r>
            <a:r>
              <a:rPr lang="en-US" err="1"/>
              <a:t>triedy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zabalenie</a:t>
            </a:r>
            <a:r>
              <a:rPr lang="en-US"/>
              <a:t> </a:t>
            </a:r>
            <a:r>
              <a:rPr lang="sk-SK"/>
              <a:t>hodnôt primitívnych typov do objektov:</a:t>
            </a:r>
          </a:p>
          <a:p>
            <a:pPr lvl="1" eaLnBrk="1" hangingPunct="1"/>
            <a:r>
              <a:rPr lang="sk-SK" b="1" err="1">
                <a:solidFill>
                  <a:srgbClr val="FF3300"/>
                </a:solidFill>
                <a:cs typeface="Lucida Sans Unicode"/>
              </a:rPr>
              <a:t>Integer</a:t>
            </a:r>
            <a:r>
              <a:rPr lang="sk-SK">
                <a:cs typeface="Lucida Sans Unicode"/>
              </a:rPr>
              <a:t> </a:t>
            </a:r>
            <a:r>
              <a:rPr lang="en-US">
                <a:cs typeface="Lucida Sans Unicode"/>
              </a:rPr>
              <a:t>– </a:t>
            </a:r>
            <a:r>
              <a:rPr lang="en-US" b="1" kern="1200">
                <a:solidFill>
                  <a:srgbClr val="7F0055"/>
                </a:solidFill>
                <a:latin typeface="Courier New"/>
                <a:ea typeface="+mn-ea"/>
                <a:cs typeface="Arial"/>
              </a:rPr>
              <a:t>int</a:t>
            </a:r>
          </a:p>
          <a:p>
            <a:pPr lvl="1" eaLnBrk="1" hangingPunct="1"/>
            <a:r>
              <a:rPr lang="en-US" b="1">
                <a:solidFill>
                  <a:srgbClr val="FF3300"/>
                </a:solidFill>
              </a:rPr>
              <a:t>Long</a:t>
            </a:r>
            <a:r>
              <a:rPr lang="en-US"/>
              <a:t> – </a:t>
            </a:r>
            <a:r>
              <a:rPr lang="en-US" b="1" kern="120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long</a:t>
            </a:r>
          </a:p>
          <a:p>
            <a:pPr lvl="1" eaLnBrk="1" hangingPunct="1"/>
            <a:r>
              <a:rPr lang="en-US" b="1">
                <a:solidFill>
                  <a:srgbClr val="FF3300"/>
                </a:solidFill>
              </a:rPr>
              <a:t>Byte</a:t>
            </a:r>
            <a:r>
              <a:rPr lang="en-US"/>
              <a:t> – </a:t>
            </a:r>
            <a:r>
              <a:rPr lang="en-US" b="1" kern="120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byte</a:t>
            </a:r>
          </a:p>
          <a:p>
            <a:pPr lvl="1" eaLnBrk="1" hangingPunct="1"/>
            <a:r>
              <a:rPr lang="en-US" b="1">
                <a:solidFill>
                  <a:srgbClr val="FF3300"/>
                </a:solidFill>
              </a:rPr>
              <a:t>Short</a:t>
            </a:r>
            <a:r>
              <a:rPr lang="en-US"/>
              <a:t> - </a:t>
            </a:r>
            <a:r>
              <a:rPr lang="en-US" b="1" kern="120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short</a:t>
            </a:r>
          </a:p>
          <a:p>
            <a:pPr lvl="1" eaLnBrk="1" hangingPunct="1"/>
            <a:r>
              <a:rPr lang="en-US" b="1">
                <a:solidFill>
                  <a:srgbClr val="FF3300"/>
                </a:solidFill>
              </a:rPr>
              <a:t>Character</a:t>
            </a:r>
            <a:r>
              <a:rPr lang="en-US"/>
              <a:t> – </a:t>
            </a:r>
            <a:r>
              <a:rPr lang="en-US" b="1" kern="120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char</a:t>
            </a:r>
          </a:p>
          <a:p>
            <a:pPr lvl="1" eaLnBrk="1" hangingPunct="1"/>
            <a:r>
              <a:rPr lang="en-US" b="1">
                <a:solidFill>
                  <a:srgbClr val="FF3300"/>
                </a:solidFill>
              </a:rPr>
              <a:t>Boolean</a:t>
            </a:r>
            <a:r>
              <a:rPr lang="en-US"/>
              <a:t> –</a:t>
            </a:r>
            <a:r>
              <a:rPr lang="en-US" b="1" kern="120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 </a:t>
            </a:r>
            <a:r>
              <a:rPr lang="en-US" b="1" kern="1200" err="1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boolean</a:t>
            </a:r>
          </a:p>
          <a:p>
            <a:pPr lvl="1"/>
            <a:r>
              <a:rPr lang="en-US" b="1" kern="1200">
                <a:solidFill>
                  <a:srgbClr val="FF3300"/>
                </a:solidFill>
                <a:ea typeface="+mn-lt"/>
                <a:cs typeface="+mn-lt"/>
              </a:rPr>
              <a:t>Float</a:t>
            </a:r>
            <a:r>
              <a:rPr lang="en-US" kern="1200">
                <a:ea typeface="+mn-lt"/>
                <a:cs typeface="+mn-lt"/>
              </a:rPr>
              <a:t>–</a:t>
            </a:r>
            <a:r>
              <a:rPr lang="en-US" b="1" kern="1200">
                <a:solidFill>
                  <a:srgbClr val="7F0055"/>
                </a:solidFill>
                <a:latin typeface="Courier New"/>
                <a:ea typeface="+mn-ea"/>
                <a:cs typeface="Courier New"/>
              </a:rPr>
              <a:t> float</a:t>
            </a:r>
            <a:endParaRPr lang="en-US" kern="1200">
              <a:latin typeface="Courier New"/>
              <a:ea typeface="+mn-lt"/>
              <a:cs typeface="+mn-lt"/>
            </a:endParaRPr>
          </a:p>
          <a:p>
            <a:pPr lvl="1"/>
            <a:r>
              <a:rPr lang="en-US" b="1" kern="1200">
                <a:solidFill>
                  <a:srgbClr val="FF3300"/>
                </a:solidFill>
                <a:ea typeface="+mn-lt"/>
                <a:cs typeface="+mn-lt"/>
              </a:rPr>
              <a:t>Double</a:t>
            </a:r>
            <a:r>
              <a:rPr lang="en-US" kern="1200">
                <a:ea typeface="+mn-lt"/>
                <a:cs typeface="+mn-lt"/>
              </a:rPr>
              <a:t>–</a:t>
            </a:r>
            <a:r>
              <a:rPr lang="en-US" b="1" kern="1200">
                <a:solidFill>
                  <a:srgbClr val="7F0055"/>
                </a:solidFill>
                <a:latin typeface="Courier New"/>
                <a:ea typeface="+mn-ea"/>
                <a:cs typeface="Courier New"/>
              </a:rPr>
              <a:t> double</a:t>
            </a:r>
            <a:endParaRPr lang="en-US" kern="1200">
              <a:latin typeface="Courier New"/>
              <a:ea typeface="+mn-lt"/>
              <a:cs typeface="+mn-lt"/>
            </a:endParaRPr>
          </a:p>
          <a:p>
            <a:pPr lvl="1"/>
            <a:endParaRPr lang="en-US" b="1" kern="1200">
              <a:solidFill>
                <a:srgbClr val="7F0055"/>
              </a:solidFill>
              <a:latin typeface="Courier New" pitchFamily="49" charset="0"/>
              <a:ea typeface="+mn-ea"/>
              <a:cs typeface="Arial" charset="0"/>
            </a:endParaRPr>
          </a:p>
          <a:p>
            <a:pPr lvl="1"/>
            <a:endParaRPr lang="en-US" b="1" kern="1200">
              <a:solidFill>
                <a:srgbClr val="7F0055"/>
              </a:solidFill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140431" y="4499120"/>
            <a:ext cx="1436687" cy="1365250"/>
          </a:xfrm>
          <a:prstGeom prst="cloudCallout">
            <a:avLst>
              <a:gd name="adj1" fmla="val -44366"/>
              <a:gd name="adj2" fmla="val 290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313468" y="4864245"/>
            <a:ext cx="1074738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>
                <a:latin typeface="Courier New" pitchFamily="49" charset="0"/>
              </a:rPr>
              <a:t>2014</a:t>
            </a:r>
            <a:endParaRPr lang="cs-CZ" sz="2800" b="1">
              <a:latin typeface="Courier New" pitchFamily="49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57713" y="2614613"/>
            <a:ext cx="4037012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number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 = </a:t>
            </a:r>
            <a:endParaRPr 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(20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14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00431" y="3660920"/>
            <a:ext cx="12334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Arial"/>
              </a:rPr>
              <a:t>number</a:t>
            </a:r>
            <a:endParaRPr lang="cs-CZ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4509943" y="4039611"/>
            <a:ext cx="1249363" cy="465137"/>
          </a:xfrm>
          <a:prstGeom prst="flowChartProcess">
            <a:avLst/>
          </a:prstGeom>
          <a:solidFill>
            <a:srgbClr val="FFE781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5144654" y="4285673"/>
            <a:ext cx="2096655" cy="785092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pic>
        <p:nvPicPr>
          <p:cNvPr id="40966" name="Picture 6" descr="http://www.giftedhandsstore.com/wp-content/uploads/2008/01/wrapped-box-orange-ribb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2159" y="5221412"/>
            <a:ext cx="1732106" cy="153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Bal</a:t>
            </a:r>
            <a:r>
              <a:rPr lang="sk-SK" sz="4000"/>
              <a:t>íme a vybaľujeme ...</a:t>
            </a:r>
            <a:endParaRPr lang="cs-CZ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(20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14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cislo2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(201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c =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b="1" err="1">
                <a:solidFill>
                  <a:srgbClr val="FF0000"/>
                </a:solidFill>
                <a:latin typeface="Courier New" pitchFamily="49" charset="0"/>
              </a:rPr>
              <a:t>intValue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intValue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 &lt; cislo2.intValue()) { }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(cislo2)) {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2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Character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Character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z = znak.</a:t>
            </a:r>
            <a:r>
              <a:rPr lang="cs-CZ" sz="2400" b="1" err="1">
                <a:solidFill>
                  <a:srgbClr val="FF0000"/>
                </a:solidFill>
                <a:latin typeface="Courier New" pitchFamily="49" charset="0"/>
              </a:rPr>
              <a:t>charValue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12292" name="Picture 5" descr="1194985850869704712package_frederic_moser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213" y="1395413"/>
            <a:ext cx="19970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 rot="-1891258">
            <a:off x="7504113" y="1646238"/>
            <a:ext cx="1117600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2F2F2"/>
                </a:solidFill>
              </a:rPr>
              <a:t>2014</a:t>
            </a:r>
            <a:endParaRPr lang="cs-CZ" sz="3200" b="1">
              <a:solidFill>
                <a:srgbClr val="F2F2F2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97382" y="2826327"/>
            <a:ext cx="249382" cy="10714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0693" y="2488765"/>
            <a:ext cx="3832507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Získanie „zabalenej“ hodnoty</a:t>
            </a:r>
            <a:endParaRPr lang="cs-CZ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err="1"/>
              <a:t>Autoboxing</a:t>
            </a:r>
            <a:r>
              <a:rPr lang="en-US"/>
              <a:t> (“</a:t>
            </a:r>
            <a:r>
              <a:rPr lang="en-US" err="1"/>
              <a:t>tajn</a:t>
            </a:r>
            <a:r>
              <a:rPr lang="sk-SK"/>
              <a:t>é</a:t>
            </a:r>
            <a:r>
              <a:rPr lang="en-US"/>
              <a:t>”</a:t>
            </a:r>
            <a:r>
              <a:rPr lang="sk-SK"/>
              <a:t> skratky</a:t>
            </a:r>
            <a:r>
              <a:rPr lang="en-US"/>
              <a:t>)</a:t>
            </a: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b="1" err="1">
                <a:solidFill>
                  <a:srgbClr val="FF3300"/>
                </a:solidFill>
              </a:rPr>
              <a:t>Autoboxing</a:t>
            </a:r>
            <a:r>
              <a:rPr lang="sk-SK"/>
              <a:t> </a:t>
            </a:r>
            <a:r>
              <a:rPr lang="en-US"/>
              <a:t>-</a:t>
            </a:r>
            <a:r>
              <a:rPr lang="sk-SK"/>
              <a:t> riešenie pre lenivých</a:t>
            </a:r>
            <a:r>
              <a:rPr lang="en-US"/>
              <a:t> …</a:t>
            </a:r>
            <a:endParaRPr lang="sk-SK"/>
          </a:p>
          <a:p>
            <a:pPr marL="356870" indent="-356870" eaLnBrk="1" hangingPunct="1">
              <a:buNone/>
            </a:pP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 = </a:t>
            </a:r>
            <a:r>
              <a:rPr lang="cs-CZ" b="1" err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(20</a:t>
            </a:r>
            <a:r>
              <a:rPr lang="en-US">
                <a:solidFill>
                  <a:srgbClr val="000000"/>
                </a:solidFill>
                <a:latin typeface="Courier New"/>
                <a:cs typeface="Lucida Sans Unicode"/>
              </a:rPr>
              <a:t>14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);</a:t>
            </a:r>
          </a:p>
          <a:p>
            <a:pPr marL="356870" indent="-356870" eaLnBrk="1" hangingPunct="1">
              <a:buNone/>
            </a:pP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 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 = 20</a:t>
            </a:r>
            <a:r>
              <a:rPr lang="en-US">
                <a:solidFill>
                  <a:srgbClr val="000000"/>
                </a:solidFill>
                <a:latin typeface="Courier New"/>
                <a:cs typeface="Lucida Sans Unicode"/>
              </a:rPr>
              <a:t>14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;</a:t>
            </a:r>
            <a:endParaRPr lang="en-US">
              <a:solidFill>
                <a:srgbClr val="000000"/>
              </a:solidFill>
              <a:latin typeface="Courier New"/>
              <a:cs typeface="Lucida Sans Unicode"/>
            </a:endParaRPr>
          </a:p>
          <a:p>
            <a:pPr marL="356870" indent="-356870" eaLnBrk="1" hangingPunct="1">
              <a:buFontTx/>
              <a:buNone/>
            </a:pPr>
            <a:endParaRPr lang="en-US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r>
              <a:rPr lang="cs-CZ" b="1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 c =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;</a:t>
            </a:r>
            <a:endParaRPr lang="en-US">
              <a:solidFill>
                <a:srgbClr val="000000"/>
              </a:solidFill>
              <a:latin typeface="Courier New"/>
              <a:cs typeface="Lucida Sans Unicode"/>
            </a:endParaRPr>
          </a:p>
          <a:p>
            <a:pPr marL="356870" indent="-356870" eaLnBrk="1" hangingPunct="1">
              <a:buNone/>
            </a:pPr>
            <a:r>
              <a:rPr lang="cs-CZ" b="1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 c =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number.intValue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();</a:t>
            </a:r>
          </a:p>
          <a:p>
            <a:pPr marL="356870" indent="-356870" eaLnBrk="1" hangingPunct="1">
              <a:buFontTx/>
              <a:buNone/>
            </a:pPr>
            <a:endParaRPr lang="cs-CZ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918691" y="2964873"/>
            <a:ext cx="1043710" cy="8035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1638" y="3652549"/>
            <a:ext cx="3555417" cy="8002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err="1">
                <a:latin typeface="Calibri" pitchFamily="34" charset="0"/>
                <a:cs typeface="Calibri" pitchFamily="34" charset="0"/>
              </a:rPr>
              <a:t>Automatick</a:t>
            </a:r>
            <a:r>
              <a:rPr lang="sk-SK" sz="2200">
                <a:latin typeface="Calibri" pitchFamily="34" charset="0"/>
                <a:cs typeface="Calibri" pitchFamily="34" charset="0"/>
              </a:rPr>
              <a:t>é </a:t>
            </a:r>
            <a:r>
              <a:rPr lang="en-US" sz="2200">
                <a:latin typeface="Calibri" pitchFamily="34" charset="0"/>
                <a:cs typeface="Calibri" pitchFamily="34" charset="0"/>
              </a:rPr>
              <a:t>“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zabalenie</a:t>
            </a:r>
            <a:r>
              <a:rPr lang="en-US" sz="2200">
                <a:latin typeface="Calibri" pitchFamily="34" charset="0"/>
                <a:cs typeface="Calibri" pitchFamily="34" charset="0"/>
              </a:rPr>
              <a:t>” do 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objektu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triedy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Integer</a:t>
            </a:r>
            <a:endParaRPr lang="cs-CZ" sz="2400" err="1">
              <a:solidFill>
                <a:srgbClr val="000000"/>
              </a:solidFill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371273" y="4013198"/>
            <a:ext cx="2101272" cy="9374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51092" y="3657167"/>
            <a:ext cx="4095744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2200">
                <a:latin typeface="Calibri" pitchFamily="34" charset="0"/>
                <a:cs typeface="Calibri" pitchFamily="34" charset="0"/>
              </a:rPr>
              <a:t>Automatické získanie (rozbalenie) “zabalenej” hodnoty</a:t>
            </a:r>
          </a:p>
        </p:txBody>
      </p:sp>
      <p:pic>
        <p:nvPicPr>
          <p:cNvPr id="38914" name="Picture 2" descr="http://us.123rf.com/400wm/400/400/antonbrand/antonbrand1106/antonbrand110600011/9701508-cartoon-jack-in-the-box-isolated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056" y="4673602"/>
            <a:ext cx="1327403" cy="1856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err="1"/>
              <a:t>ArrayList</a:t>
            </a:r>
            <a:r>
              <a:rPr lang="en-US"/>
              <a:t> </a:t>
            </a:r>
            <a:r>
              <a:rPr lang="sk-SK"/>
              <a:t>čísel a </a:t>
            </a:r>
            <a:r>
              <a:rPr lang="sk-SK" err="1"/>
              <a:t>autoboxing</a:t>
            </a: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>
              <a:buNone/>
            </a:pP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numbers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 = </a:t>
            </a:r>
            <a:endParaRPr lang="sk-SK"/>
          </a:p>
          <a:p>
            <a:pPr marL="356870" indent="-356870"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err="1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numbers.add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(10); </a:t>
            </a:r>
            <a:endParaRPr lang="cs-CZ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cs-CZ" b="1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 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first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 =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numbers.get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(0);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2429164" y="2817092"/>
            <a:ext cx="1450108" cy="8127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38512" y="2498004"/>
            <a:ext cx="549305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Skratka pre:</a:t>
            </a:r>
          </a:p>
          <a:p>
            <a:r>
              <a:rPr lang="cs-CZ" sz="2400" err="1">
                <a:latin typeface="Courier New"/>
                <a:cs typeface="Arial"/>
              </a:rPr>
              <a:t>numbers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.add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(</a:t>
            </a:r>
            <a:r>
              <a:rPr lang="cs-CZ" sz="2400" b="1" err="1">
                <a:solidFill>
                  <a:srgbClr val="7F0055"/>
                </a:solidFill>
                <a:latin typeface="Courier New"/>
                <a:cs typeface="Arial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(10));</a:t>
            </a:r>
            <a:endParaRPr lang="cs-CZ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202544" y="4719782"/>
            <a:ext cx="258619" cy="10621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0293" y="5670695"/>
            <a:ext cx="758709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Skratka pre:</a:t>
            </a:r>
          </a:p>
          <a:p>
            <a:r>
              <a:rPr lang="cs-CZ" sz="2400" b="1" err="1">
                <a:solidFill>
                  <a:srgbClr val="7F0055"/>
                </a:solidFill>
                <a:latin typeface="Courier New"/>
                <a:cs typeface="Arial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first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 =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numbers.get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(0).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Arial"/>
              </a:rPr>
              <a:t>intValue</a:t>
            </a:r>
            <a:r>
              <a:rPr lang="cs-CZ" sz="2400">
                <a:solidFill>
                  <a:srgbClr val="000000"/>
                </a:solidFill>
                <a:latin typeface="Courier New"/>
                <a:cs typeface="Arial"/>
              </a:rPr>
              <a:t>();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Algoritmy s</a:t>
            </a:r>
            <a:r>
              <a:rPr lang="sk-SK" sz="4000"/>
              <a:t> ArrayList</a:t>
            </a:r>
            <a:r>
              <a:rPr lang="en-US" sz="4000"/>
              <a:t>om</a:t>
            </a:r>
            <a:endParaRPr lang="cs-CZ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55614"/>
            <a:ext cx="8574505" cy="5300326"/>
          </a:xfrm>
        </p:spPr>
        <p:txBody>
          <a:bodyPr/>
          <a:lstStyle/>
          <a:p>
            <a:pPr marL="356870" indent="-356870" eaLnBrk="1" hangingPunct="1"/>
            <a:r>
              <a:rPr lang="sk-SK">
                <a:cs typeface="Lucida Sans Unicode"/>
              </a:rPr>
              <a:t>Vytvorme triedu </a:t>
            </a:r>
            <a:r>
              <a:rPr lang="sk-SK" b="1" err="1">
                <a:solidFill>
                  <a:srgbClr val="FF3300"/>
                </a:solidFill>
                <a:cs typeface="Lucida Sans Unicode"/>
              </a:rPr>
              <a:t>ListHandler</a:t>
            </a:r>
            <a:r>
              <a:rPr lang="sk-SK">
                <a:cs typeface="Lucida Sans Unicode"/>
              </a:rPr>
              <a:t>, ktorej objekty budú poskytovať pár užitočných metód na spracovanie zoznamov </a:t>
            </a:r>
            <a:r>
              <a:rPr lang="en-US">
                <a:cs typeface="Lucida Sans Unicode"/>
              </a:rPr>
              <a:t>(</a:t>
            </a:r>
            <a:r>
              <a:rPr lang="en-US" i="1" err="1">
                <a:cs typeface="Lucida Sans Unicode"/>
              </a:rPr>
              <a:t>ArrayList</a:t>
            </a:r>
            <a:r>
              <a:rPr lang="en-US" err="1">
                <a:cs typeface="Lucida Sans Unicode"/>
              </a:rPr>
              <a:t>-ov</a:t>
            </a:r>
            <a:r>
              <a:rPr lang="en-US">
                <a:cs typeface="Lucida Sans Unicode"/>
              </a:rPr>
              <a:t>) </a:t>
            </a:r>
            <a:r>
              <a:rPr lang="sk-SK">
                <a:cs typeface="Lucida Sans Unicode"/>
              </a:rPr>
              <a:t>čísel</a:t>
            </a:r>
            <a:r>
              <a:rPr lang="en-US">
                <a:cs typeface="Lucida Sans Unicode"/>
              </a:rPr>
              <a:t>:</a:t>
            </a:r>
            <a:endParaRPr lang="sk-SK">
              <a:cs typeface="Lucida Sans Unicode"/>
            </a:endParaRPr>
          </a:p>
          <a:p>
            <a:pPr marL="625475" lvl="1" indent="0" eaLnBrk="1" hangingPunct="1">
              <a:buNone/>
            </a:pPr>
            <a:endParaRPr lang="en-US" b="1">
              <a:solidFill>
                <a:srgbClr val="7F0055"/>
              </a:solidFill>
              <a:latin typeface="Courier New" pitchFamily="49" charset="0"/>
            </a:endParaRPr>
          </a:p>
          <a:p>
            <a:pPr marL="625475" lvl="1" indent="0" eaLnBrk="1" hangingPunct="1">
              <a:buNone/>
            </a:pPr>
            <a:r>
              <a:rPr lang="en-US" b="1">
                <a:solidFill>
                  <a:srgbClr val="7F0055"/>
                </a:solidFill>
                <a:latin typeface="Courier New"/>
                <a:cs typeface="Lucida Sans Unicode"/>
              </a:rPr>
              <a:t>	int</a:t>
            </a:r>
            <a:r>
              <a:rPr lang="en-US">
                <a:latin typeface="Courier New"/>
                <a:cs typeface="Lucida Sans Unicode"/>
              </a:rPr>
              <a:t> sum(</a:t>
            </a:r>
            <a:r>
              <a:rPr lang="en-US" err="1">
                <a:latin typeface="Courier New"/>
                <a:cs typeface="Lucida Sans Unicode"/>
              </a:rPr>
              <a:t>ArrayList</a:t>
            </a:r>
            <a:r>
              <a:rPr lang="en-US">
                <a:latin typeface="Courier New"/>
                <a:cs typeface="Lucida Sans Unicode"/>
              </a:rPr>
              <a:t>&lt;Integer&gt; list) </a:t>
            </a:r>
            <a:endParaRPr lang="en-US">
              <a:latin typeface="Courier New" pitchFamily="49" charset="0"/>
            </a:endParaRPr>
          </a:p>
          <a:p>
            <a:pPr lvl="2" eaLnBrk="1" hangingPunct="1"/>
            <a:endParaRPr lang="en-US"/>
          </a:p>
          <a:p>
            <a:pPr lvl="2" eaLnBrk="1" hangingPunct="1"/>
            <a:r>
              <a:rPr lang="sk-SK" sz="2400">
                <a:cs typeface="Lucida Sans Unicode"/>
              </a:rPr>
              <a:t>s</a:t>
            </a:r>
            <a:r>
              <a:rPr lang="en-US" sz="2400">
                <a:cs typeface="Lucida Sans Unicode"/>
              </a:rPr>
              <a:t>po</a:t>
            </a:r>
            <a:r>
              <a:rPr lang="sk-SK" sz="2400">
                <a:cs typeface="Lucida Sans Unicode"/>
              </a:rPr>
              <a:t>číta súčet všetkých čísel v zozname</a:t>
            </a:r>
          </a:p>
          <a:p>
            <a:pPr lvl="2" eaLnBrk="1" hangingPunct="1"/>
            <a:r>
              <a:rPr lang="sk-SK" sz="2400" b="1" err="1">
                <a:solidFill>
                  <a:srgbClr val="7F0055"/>
                </a:solidFill>
                <a:latin typeface="Courier New"/>
                <a:cs typeface="Lucida Sans Unicode"/>
              </a:rPr>
              <a:t>null</a:t>
            </a:r>
            <a:r>
              <a:rPr lang="sk-SK" sz="2400">
                <a:cs typeface="Lucida Sans Unicode"/>
              </a:rPr>
              <a:t> hodnoty vynecháva </a:t>
            </a:r>
            <a:r>
              <a:rPr lang="en-US" sz="2400">
                <a:cs typeface="Lucida Sans Unicode"/>
              </a:rPr>
              <a:t>(</a:t>
            </a:r>
            <a:r>
              <a:rPr lang="en-US" sz="2400" err="1">
                <a:cs typeface="Lucida Sans Unicode"/>
              </a:rPr>
              <a:t>pozor</a:t>
            </a:r>
            <a:r>
              <a:rPr lang="en-US" sz="2400">
                <a:cs typeface="Lucida Sans Unicode"/>
              </a:rPr>
              <a:t>, </a:t>
            </a:r>
            <a:r>
              <a:rPr lang="en-US" sz="2400" b="1">
                <a:solidFill>
                  <a:srgbClr val="FF3300"/>
                </a:solidFill>
                <a:cs typeface="Lucida Sans Unicode"/>
              </a:rPr>
              <a:t>pol</a:t>
            </a:r>
            <a:r>
              <a:rPr lang="sk-SK" sz="2400" b="1" err="1">
                <a:solidFill>
                  <a:srgbClr val="FF3300"/>
                </a:solidFill>
                <a:cs typeface="Lucida Sans Unicode"/>
              </a:rPr>
              <a:t>íčka</a:t>
            </a:r>
            <a:r>
              <a:rPr lang="sk-SK" sz="2400">
                <a:cs typeface="Lucida Sans Unicode"/>
              </a:rPr>
              <a:t> zoznamu </a:t>
            </a:r>
            <a:r>
              <a:rPr lang="sk-SK" sz="2400" b="1">
                <a:solidFill>
                  <a:srgbClr val="FF3300"/>
                </a:solidFill>
                <a:cs typeface="Lucida Sans Unicode"/>
              </a:rPr>
              <a:t>sú</a:t>
            </a:r>
            <a:r>
              <a:rPr lang="sk-SK" sz="2400">
                <a:solidFill>
                  <a:srgbClr val="FF3300"/>
                </a:solidFill>
                <a:cs typeface="Lucida Sans Unicode"/>
              </a:rPr>
              <a:t> </a:t>
            </a:r>
            <a:r>
              <a:rPr lang="sk-SK" sz="2400" b="1">
                <a:solidFill>
                  <a:srgbClr val="FF3300"/>
                </a:solidFill>
                <a:cs typeface="Lucida Sans Unicode"/>
              </a:rPr>
              <a:t>referencie</a:t>
            </a:r>
            <a:r>
              <a:rPr lang="sk-SK" sz="2400">
                <a:cs typeface="Lucida Sans Unicode"/>
              </a:rPr>
              <a:t> na objekty </a:t>
            </a:r>
            <a:r>
              <a:rPr lang="en-US" sz="2400" err="1">
                <a:cs typeface="Lucida Sans Unicode"/>
              </a:rPr>
              <a:t>triedy</a:t>
            </a:r>
            <a:r>
              <a:rPr lang="en-US" sz="2400">
                <a:cs typeface="Lucida Sans Unicode"/>
              </a:rPr>
              <a:t> </a:t>
            </a:r>
            <a:r>
              <a:rPr lang="en-US" sz="2400">
                <a:latin typeface="Courier New"/>
                <a:cs typeface="Lucida Sans Unicode"/>
              </a:rPr>
              <a:t>Integer</a:t>
            </a:r>
            <a:r>
              <a:rPr lang="en-US" sz="2400">
                <a:cs typeface="Lucida Sans Unicode"/>
              </a:rPr>
              <a:t> </a:t>
            </a:r>
            <a:r>
              <a:rPr lang="sk-SK" sz="2400">
                <a:cs typeface="Lucida Sans Unicode"/>
              </a:rPr>
              <a:t>a teda </a:t>
            </a:r>
            <a:r>
              <a:rPr lang="sk-SK" sz="2400" b="1">
                <a:solidFill>
                  <a:srgbClr val="FF3300"/>
                </a:solidFill>
                <a:cs typeface="Lucida Sans Unicode"/>
              </a:rPr>
              <a:t>môžu byť</a:t>
            </a:r>
            <a:r>
              <a:rPr lang="sk-SK" sz="2400">
                <a:cs typeface="Lucida Sans Unicode"/>
              </a:rPr>
              <a:t> aj </a:t>
            </a:r>
            <a:r>
              <a:rPr lang="sk-SK" sz="2400" b="1" err="1">
                <a:solidFill>
                  <a:srgbClr val="7F0055"/>
                </a:solidFill>
                <a:latin typeface="Courier New"/>
                <a:cs typeface="Lucida Sans Unicode"/>
              </a:rPr>
              <a:t>null</a:t>
            </a:r>
            <a:r>
              <a:rPr lang="en-US" sz="2400">
                <a:cs typeface="Lucida Sans Unicode"/>
              </a:rPr>
              <a:t>)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sk-SK"/>
          </a:p>
          <a:p>
            <a:pPr lvl="1" eaLnBrk="1" hangingPunct="1"/>
            <a:endParaRPr lang="sk-SK"/>
          </a:p>
          <a:p>
            <a:pPr lvl="2" eaLnBrk="1" hangingPunct="1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err="1"/>
              <a:t>ArrayList</a:t>
            </a:r>
            <a:r>
              <a:rPr lang="en-US" sz="4000"/>
              <a:t> </a:t>
            </a:r>
            <a:r>
              <a:rPr lang="en-US" sz="4000" err="1"/>
              <a:t>nie</a:t>
            </a:r>
            <a:r>
              <a:rPr lang="en-US" sz="4000"/>
              <a:t> je </a:t>
            </a:r>
            <a:r>
              <a:rPr lang="sk-SK" sz="4000"/>
              <a:t>jediný</a:t>
            </a:r>
            <a:r>
              <a:rPr lang="en-US" sz="4000"/>
              <a:t>!</a:t>
            </a:r>
            <a:endParaRPr lang="cs-CZ" sz="4000"/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err="1"/>
              <a:t>Okrem</a:t>
            </a:r>
            <a:r>
              <a:rPr lang="en-US"/>
              <a:t> </a:t>
            </a:r>
            <a:r>
              <a:rPr lang="en-US" err="1"/>
              <a:t>triedy</a:t>
            </a:r>
            <a:r>
              <a:rPr lang="en-US"/>
              <a:t> </a:t>
            </a:r>
            <a:r>
              <a:rPr lang="en-US" err="1">
                <a:latin typeface="Courier New" pitchFamily="49" charset="0"/>
              </a:rPr>
              <a:t>ArrayList</a:t>
            </a:r>
            <a:r>
              <a:rPr lang="en-US">
                <a:latin typeface="Courier New" pitchFamily="49" charset="0"/>
              </a:rPr>
              <a:t>&lt;E&gt;</a:t>
            </a:r>
            <a:r>
              <a:rPr lang="en-US"/>
              <a:t> </a:t>
            </a:r>
            <a:r>
              <a:rPr lang="en-US" err="1"/>
              <a:t>existuje</a:t>
            </a:r>
            <a:r>
              <a:rPr lang="en-US"/>
              <a:t> v </a:t>
            </a:r>
            <a:r>
              <a:rPr lang="en-US" err="1"/>
              <a:t>Jave</a:t>
            </a:r>
            <a:r>
              <a:rPr lang="en-US"/>
              <a:t> </a:t>
            </a:r>
            <a:r>
              <a:rPr lang="en-US" err="1"/>
              <a:t>aj</a:t>
            </a:r>
            <a:r>
              <a:rPr lang="en-US"/>
              <a:t> </a:t>
            </a:r>
            <a:r>
              <a:rPr lang="en-US" err="1"/>
              <a:t>trieda</a:t>
            </a:r>
            <a:r>
              <a:rPr lang="en-US"/>
              <a:t> </a:t>
            </a:r>
            <a:r>
              <a:rPr lang="en-US" err="1">
                <a:solidFill>
                  <a:srgbClr val="FF3300"/>
                </a:solidFill>
              </a:rPr>
              <a:t>LinkedList</a:t>
            </a:r>
            <a:r>
              <a:rPr lang="en-US">
                <a:solidFill>
                  <a:srgbClr val="FF3300"/>
                </a:solidFill>
              </a:rPr>
              <a:t>&lt;E&gt;</a:t>
            </a:r>
            <a:r>
              <a:rPr lang="en-US"/>
              <a:t>, </a:t>
            </a:r>
            <a:r>
              <a:rPr lang="en-US" err="1"/>
              <a:t>ktor</a:t>
            </a:r>
            <a:r>
              <a:rPr lang="sk-SK"/>
              <a:t>á robí presne to isté ...</a:t>
            </a:r>
          </a:p>
          <a:p>
            <a:pPr eaLnBrk="1" hangingPunct="1"/>
            <a:endParaRPr lang="sk-SK"/>
          </a:p>
          <a:p>
            <a:pPr eaLnBrk="1" hangingPunct="1"/>
            <a:r>
              <a:rPr lang="sk-SK"/>
              <a:t>Načo sú 2 triedy</a:t>
            </a:r>
            <a:r>
              <a:rPr lang="en-US"/>
              <a:t>, </a:t>
            </a:r>
            <a:r>
              <a:rPr lang="en-US" err="1"/>
              <a:t>ktor</a:t>
            </a:r>
            <a:r>
              <a:rPr lang="sk-SK"/>
              <a:t>é robia to isté</a:t>
            </a:r>
            <a:r>
              <a:rPr lang="en-US"/>
              <a:t>?</a:t>
            </a:r>
          </a:p>
          <a:p>
            <a:pPr lvl="1" eaLnBrk="1" hangingPunct="1"/>
            <a:r>
              <a:rPr lang="en-US" err="1"/>
              <a:t>Ke</a:t>
            </a:r>
            <a:r>
              <a:rPr lang="sk-SK"/>
              <a:t>ď dvaja robia to isté, nie je to </a:t>
            </a:r>
            <a:r>
              <a:rPr lang="sk-SK" err="1"/>
              <a:t>to</a:t>
            </a:r>
            <a:r>
              <a:rPr lang="sk-SK"/>
              <a:t> isté ...</a:t>
            </a:r>
          </a:p>
          <a:p>
            <a:pPr eaLnBrk="1" hangingPunct="1"/>
            <a:r>
              <a:rPr lang="sk-SK" b="1" err="1"/>
              <a:t>ArrayList</a:t>
            </a:r>
            <a:r>
              <a:rPr lang="en-US"/>
              <a:t>-y</a:t>
            </a:r>
            <a:r>
              <a:rPr lang="sk-SK"/>
              <a:t> </a:t>
            </a:r>
            <a:r>
              <a:rPr lang="sk-SK">
                <a:solidFill>
                  <a:srgbClr val="FF3300"/>
                </a:solidFill>
              </a:rPr>
              <a:t>skrýva</a:t>
            </a:r>
            <a:r>
              <a:rPr lang="en-US">
                <a:solidFill>
                  <a:srgbClr val="FF3300"/>
                </a:solidFill>
              </a:rPr>
              <a:t>j</a:t>
            </a:r>
            <a:r>
              <a:rPr lang="sk-SK">
                <a:solidFill>
                  <a:srgbClr val="FF3300"/>
                </a:solidFill>
              </a:rPr>
              <a:t>ú</a:t>
            </a:r>
            <a:r>
              <a:rPr lang="en-US"/>
              <a:t> v </a:t>
            </a:r>
            <a:r>
              <a:rPr lang="en-US" err="1"/>
              <a:t>sebe</a:t>
            </a:r>
            <a:r>
              <a:rPr lang="sk-SK"/>
              <a:t> </a:t>
            </a:r>
            <a:r>
              <a:rPr lang="sk-SK">
                <a:solidFill>
                  <a:srgbClr val="FF3300"/>
                </a:solidFill>
              </a:rPr>
              <a:t>pole</a:t>
            </a:r>
            <a:r>
              <a:rPr lang="sk-SK"/>
              <a:t>, ktoré </a:t>
            </a:r>
            <a:r>
              <a:rPr lang="en-US" err="1"/>
              <a:t>sa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sk-SK"/>
              <a:t> </a:t>
            </a:r>
            <a:r>
              <a:rPr lang="sk-SK" err="1">
                <a:latin typeface="Courier New" pitchFamily="49" charset="0"/>
              </a:rPr>
              <a:t>add</a:t>
            </a:r>
            <a:r>
              <a:rPr lang="sk-SK" i="1"/>
              <a:t> </a:t>
            </a:r>
            <a:r>
              <a:rPr lang="sk-SK"/>
              <a:t>a </a:t>
            </a:r>
            <a:r>
              <a:rPr lang="sk-SK" err="1">
                <a:latin typeface="Courier New" pitchFamily="49" charset="0"/>
              </a:rPr>
              <a:t>remove</a:t>
            </a:r>
            <a:r>
              <a:rPr lang="sk-SK"/>
              <a:t> metódach </a:t>
            </a:r>
            <a:r>
              <a:rPr lang="en-US" err="1"/>
              <a:t>zv</a:t>
            </a:r>
            <a:r>
              <a:rPr lang="sk-SK" err="1"/>
              <a:t>äčšuje</a:t>
            </a:r>
            <a:r>
              <a:rPr lang="en-US"/>
              <a:t>/</a:t>
            </a:r>
            <a:r>
              <a:rPr lang="en-US" err="1"/>
              <a:t>zmen</a:t>
            </a:r>
            <a:r>
              <a:rPr lang="sk-SK" err="1"/>
              <a:t>šuje</a:t>
            </a:r>
            <a:r>
              <a:rPr lang="sk-SK"/>
              <a:t> na základe „finty“ s vytvorením nového poľa </a:t>
            </a:r>
          </a:p>
          <a:p>
            <a:pPr lvl="1" eaLnBrk="1" hangingPunct="1"/>
            <a:r>
              <a:rPr lang="en-US"/>
              <a:t>v </a:t>
            </a:r>
            <a:r>
              <a:rPr lang="en-US" err="1"/>
              <a:t>skuto</a:t>
            </a:r>
            <a:r>
              <a:rPr lang="sk-SK"/>
              <a:t>čnosti je tam </a:t>
            </a:r>
            <a:r>
              <a:rPr lang="sk-SK" b="1"/>
              <a:t>o dosť </a:t>
            </a:r>
            <a:r>
              <a:rPr lang="sk-SK" b="1">
                <a:solidFill>
                  <a:srgbClr val="FF0000"/>
                </a:solidFill>
              </a:rPr>
              <a:t>chytrejšia</a:t>
            </a:r>
            <a:r>
              <a:rPr lang="sk-SK" b="1"/>
              <a:t> </a:t>
            </a:r>
            <a:r>
              <a:rPr lang="sk-SK"/>
              <a:t>implementácia, než sme používali my</a:t>
            </a:r>
            <a:r>
              <a:rPr lang="en-US"/>
              <a:t> (s </a:t>
            </a:r>
            <a:r>
              <a:rPr lang="en-US" err="1"/>
              <a:t>kapacitou</a:t>
            </a:r>
            <a:r>
              <a:rPr lang="en-US"/>
              <a:t>)</a:t>
            </a: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err="1">
                <a:solidFill>
                  <a:srgbClr val="008000"/>
                </a:solidFill>
              </a:rPr>
              <a:t>ArrayList</a:t>
            </a:r>
            <a:r>
              <a:rPr lang="sk-SK" sz="4000">
                <a:solidFill>
                  <a:srgbClr val="008000"/>
                </a:solidFill>
              </a:rPr>
              <a:t> </a:t>
            </a:r>
            <a:r>
              <a:rPr lang="sk-SK" sz="4000" err="1">
                <a:solidFill>
                  <a:srgbClr val="008000"/>
                </a:solidFill>
              </a:rPr>
              <a:t>vs</a:t>
            </a:r>
            <a:r>
              <a:rPr lang="sk-SK" sz="4000">
                <a:solidFill>
                  <a:srgbClr val="008000"/>
                </a:solidFill>
              </a:rPr>
              <a:t>. </a:t>
            </a:r>
            <a:r>
              <a:rPr lang="sk-SK" sz="4000" err="1">
                <a:solidFill>
                  <a:srgbClr val="008000"/>
                </a:solidFill>
              </a:rPr>
              <a:t>LinkedList</a:t>
            </a:r>
            <a:endParaRPr lang="cs-CZ" sz="4000">
              <a:solidFill>
                <a:srgbClr val="008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525588"/>
            <a:ext cx="8426450" cy="1130300"/>
          </a:xfrm>
        </p:spPr>
        <p:txBody>
          <a:bodyPr/>
          <a:lstStyle/>
          <a:p>
            <a:pPr eaLnBrk="1" hangingPunct="1"/>
            <a:r>
              <a:rPr lang="sk-SK" sz="2400" b="1">
                <a:solidFill>
                  <a:srgbClr val="FF3300"/>
                </a:solidFill>
              </a:rPr>
              <a:t>O</a:t>
            </a:r>
            <a:r>
              <a:rPr lang="en-US" sz="2400" b="1">
                <a:solidFill>
                  <a:srgbClr val="FF3300"/>
                </a:solidFill>
              </a:rPr>
              <a:t>(1)</a:t>
            </a:r>
            <a:r>
              <a:rPr lang="en-US" sz="2400"/>
              <a:t> = </a:t>
            </a:r>
            <a:r>
              <a:rPr lang="sk-SK" sz="2400"/>
              <a:t>„</a:t>
            </a:r>
            <a:r>
              <a:rPr lang="en-US" sz="2400"/>
              <a:t>r</a:t>
            </a:r>
            <a:r>
              <a:rPr lang="sk-SK" sz="2400"/>
              <a:t>ýchlo“, </a:t>
            </a:r>
            <a:r>
              <a:rPr lang="sk-SK" sz="2400" b="1">
                <a:solidFill>
                  <a:srgbClr val="FF3300"/>
                </a:solidFill>
              </a:rPr>
              <a:t>O</a:t>
            </a:r>
            <a:r>
              <a:rPr lang="en-US" sz="2400" b="1">
                <a:solidFill>
                  <a:srgbClr val="FF3300"/>
                </a:solidFill>
              </a:rPr>
              <a:t>(n)</a:t>
            </a:r>
            <a:r>
              <a:rPr lang="en-US" sz="2400"/>
              <a:t> = </a:t>
            </a:r>
            <a:r>
              <a:rPr lang="sk-SK" sz="2400"/>
              <a:t>„pomaly“ </a:t>
            </a:r>
            <a:r>
              <a:rPr lang="en-US" sz="2400"/>
              <a:t>(v najhor</a:t>
            </a:r>
            <a:r>
              <a:rPr lang="sk-SK" sz="2400"/>
              <a:t>šom prípade</a:t>
            </a:r>
            <a:r>
              <a:rPr lang="en-US" sz="2400"/>
              <a:t>)</a:t>
            </a:r>
            <a:endParaRPr lang="sk-SK" sz="2400"/>
          </a:p>
          <a:p>
            <a:pPr eaLnBrk="1" hangingPunct="1"/>
            <a:endParaRPr lang="cs-CZ" sz="2400"/>
          </a:p>
        </p:txBody>
      </p:sp>
      <p:graphicFrame>
        <p:nvGraphicFramePr>
          <p:cNvPr id="1294401" name="Group 65"/>
          <p:cNvGraphicFramePr>
            <a:graphicFrameLocks noGrp="1"/>
          </p:cNvGraphicFramePr>
          <p:nvPr>
            <p:ph sz="half" idx="2"/>
          </p:nvPr>
        </p:nvGraphicFramePr>
        <p:xfrm>
          <a:off x="300038" y="2192338"/>
          <a:ext cx="8515350" cy="2969261"/>
        </p:xfrm>
        <a:graphic>
          <a:graphicData uri="http://schemas.openxmlformats.org/drawingml/2006/table">
            <a:tbl>
              <a:tblPr/>
              <a:tblGrid>
                <a:gridCol w="435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ArrayList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&lt;E&gt;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LinkedList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&lt;E&gt;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en-US" sz="2400" baseline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get</a:t>
                      </a:r>
                      <a:endParaRPr lang="cs-CZ" sz="2400" baseline="0">
                        <a:solidFill>
                          <a:srgbClr val="000000"/>
                        </a:solidFill>
                        <a:latin typeface="Courier New" pitchFamily="49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O(1)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O(n)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en-US" sz="2400" baseline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add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na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za</a:t>
                      </a:r>
                      <a:r>
                        <a:rPr kumimoji="0" lang="sk-SK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čiatok</a:t>
                      </a: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alebo koniec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O(n)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O(1)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sk-SK" sz="2400" baseline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r</a:t>
                      </a:r>
                      <a:r>
                        <a:rPr lang="en-US" sz="2400" baseline="0" err="1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emove</a:t>
                      </a:r>
                      <a:r>
                        <a:rPr lang="en-US" sz="2400" baseline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prv</a:t>
                      </a:r>
                      <a:r>
                        <a:rPr kumimoji="0" lang="sk-SK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ého</a:t>
                      </a: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alebo posledného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(n)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O(1)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sk-SK" sz="2400" baseline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set</a:t>
                      </a:r>
                      <a:endParaRPr lang="cs-CZ" sz="2400" baseline="0">
                        <a:solidFill>
                          <a:srgbClr val="000000"/>
                        </a:solidFill>
                        <a:latin typeface="Courier New" pitchFamily="49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(1)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O(n)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38" name="Rectangle 66"/>
          <p:cNvSpPr>
            <a:spLocks noChangeArrowheads="1"/>
          </p:cNvSpPr>
          <p:nvPr/>
        </p:nvSpPr>
        <p:spPr bwMode="auto">
          <a:xfrm>
            <a:off x="298450" y="5383213"/>
            <a:ext cx="84566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 typeface="Arial" pitchFamily="34" charset="0"/>
              <a:buChar char="•"/>
            </a:pPr>
            <a:r>
              <a:rPr lang="en-US" sz="2400">
                <a:latin typeface="Trebuchet MS" pitchFamily="34" charset="0"/>
              </a:rPr>
              <a:t>Ka</a:t>
            </a:r>
            <a:r>
              <a:rPr lang="sk-SK" sz="2400" err="1">
                <a:latin typeface="Trebuchet MS" pitchFamily="34" charset="0"/>
              </a:rPr>
              <a:t>ždý</a:t>
            </a:r>
            <a:r>
              <a:rPr lang="sk-SK" sz="2400">
                <a:latin typeface="Trebuchet MS" pitchFamily="34" charset="0"/>
              </a:rPr>
              <a:t> z nich je </a:t>
            </a:r>
            <a:r>
              <a:rPr lang="sk-SK" sz="2400" b="1">
                <a:solidFill>
                  <a:srgbClr val="FF3300"/>
                </a:solidFill>
                <a:latin typeface="Trebuchet MS" pitchFamily="34" charset="0"/>
              </a:rPr>
              <a:t>výhodnejší pre iné</a:t>
            </a:r>
            <a:r>
              <a:rPr lang="sk-SK" sz="240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sk-SK" sz="2400">
                <a:latin typeface="Trebuchet MS" pitchFamily="34" charset="0"/>
              </a:rPr>
              <a:t>praktické situácie</a:t>
            </a:r>
            <a:endParaRPr lang="en-US" sz="2400">
              <a:latin typeface="Trebuchet MS" pitchFamily="34" charset="0"/>
            </a:endParaRPr>
          </a:p>
          <a:p>
            <a:pPr marL="987425" lvl="1" indent="-361950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en-US" err="1">
                <a:latin typeface="Trebuchet MS" pitchFamily="34" charset="0"/>
              </a:rPr>
              <a:t>pri</a:t>
            </a:r>
            <a:r>
              <a:rPr lang="en-US">
                <a:latin typeface="Trebuchet MS" pitchFamily="34" charset="0"/>
              </a:rPr>
              <a:t> </a:t>
            </a:r>
            <a:r>
              <a:rPr lang="sk-SK">
                <a:latin typeface="Trebuchet MS" pitchFamily="34" charset="0"/>
              </a:rPr>
              <a:t>častom vkladaní a odoberaní z konca je lepší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LinkedList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40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err="1"/>
              <a:t>ArrayList</a:t>
            </a:r>
            <a:r>
              <a:rPr lang="sk-SK"/>
              <a:t> </a:t>
            </a:r>
            <a:r>
              <a:rPr lang="en-US"/>
              <a:t>+ </a:t>
            </a:r>
            <a:r>
              <a:rPr lang="sk-SK" err="1"/>
              <a:t>LinkedList</a:t>
            </a:r>
            <a:r>
              <a:rPr lang="en-US"/>
              <a:t> = List</a:t>
            </a: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/>
              <a:t>Obe triedy majú spoločné to, že </a:t>
            </a:r>
            <a:r>
              <a:rPr lang="sk-SK" b="1">
                <a:solidFill>
                  <a:srgbClr val="FF3300"/>
                </a:solidFill>
              </a:rPr>
              <a:t>reprezentujú nejaký zoznam</a:t>
            </a:r>
            <a:r>
              <a:rPr lang="sk-SK"/>
              <a:t> objektov a majú príslušné „užitočné“ metódy pre zoznamy</a:t>
            </a:r>
          </a:p>
          <a:p>
            <a:pPr marL="356870" indent="-356870" eaLnBrk="1" hangingPunct="1"/>
            <a:r>
              <a:rPr lang="sk-SK">
                <a:solidFill>
                  <a:srgbClr val="FF3300"/>
                </a:solidFill>
              </a:rPr>
              <a:t>Rozhranie </a:t>
            </a:r>
            <a:r>
              <a:rPr lang="en-US" b="1">
                <a:solidFill>
                  <a:srgbClr val="FF3300"/>
                </a:solidFill>
              </a:rPr>
              <a:t>List&lt;E&gt;</a:t>
            </a:r>
            <a:r>
              <a:rPr lang="en-US"/>
              <a:t> je </a:t>
            </a:r>
            <a:r>
              <a:rPr lang="sk-SK"/>
              <a:t>„</a:t>
            </a:r>
            <a:r>
              <a:rPr lang="en-US" err="1"/>
              <a:t>zoznam</a:t>
            </a:r>
            <a:r>
              <a:rPr lang="sk-SK"/>
              <a:t>“</a:t>
            </a:r>
            <a:r>
              <a:rPr lang="en-US"/>
              <a:t> t</a:t>
            </a:r>
            <a:r>
              <a:rPr lang="sk-SK" err="1"/>
              <a:t>ých</a:t>
            </a:r>
            <a:r>
              <a:rPr lang="sk-SK"/>
              <a:t> metód, ktoré by mal každý slušný „zoznamový“ objekt implementovať</a:t>
            </a:r>
          </a:p>
          <a:p>
            <a:pPr marL="356870" indent="-356870" eaLnBrk="1" hangingPunct="1"/>
            <a:endParaRPr lang="en-US" i="1"/>
          </a:p>
          <a:p>
            <a:pPr marL="356870" indent="-356870" eaLnBrk="1" hangingPunct="1"/>
            <a:r>
              <a:rPr lang="sk-SK" err="1">
                <a:latin typeface="Courier New"/>
                <a:cs typeface="Courier New"/>
              </a:rPr>
              <a:t>ArrayList</a:t>
            </a:r>
            <a:r>
              <a:rPr lang="en-US">
                <a:latin typeface="Courier New"/>
                <a:cs typeface="Courier New"/>
              </a:rPr>
              <a:t>&lt;E&gt; </a:t>
            </a:r>
            <a:r>
              <a:rPr lang="en-US" err="1">
                <a:cs typeface="Lucida Sans Unicode"/>
              </a:rPr>
              <a:t>aj</a:t>
            </a:r>
            <a:r>
              <a:rPr lang="en-US">
                <a:cs typeface="Lucida Sans Unicode"/>
              </a:rPr>
              <a:t> </a:t>
            </a:r>
            <a:r>
              <a:rPr lang="en-US">
                <a:latin typeface="Courier New"/>
                <a:cs typeface="Courier New"/>
              </a:rPr>
              <a:t>LinkedList&lt;E&gt; </a:t>
            </a:r>
            <a:r>
              <a:rPr lang="en-US" err="1">
                <a:cs typeface="Lucida Sans Unicode"/>
              </a:rPr>
              <a:t>implementuj</a:t>
            </a:r>
            <a:r>
              <a:rPr lang="sk-SK">
                <a:cs typeface="Lucida Sans Unicode"/>
              </a:rPr>
              <a:t>ú </a:t>
            </a:r>
            <a:r>
              <a:rPr lang="en-US" err="1">
                <a:cs typeface="Lucida Sans Unicode"/>
              </a:rPr>
              <a:t>rozhranie</a:t>
            </a:r>
            <a:r>
              <a:rPr lang="en-US">
                <a:cs typeface="Lucida Sans Unicode"/>
              </a:rPr>
              <a:t> </a:t>
            </a:r>
            <a:r>
              <a:rPr lang="sk-SK">
                <a:latin typeface="Courier New"/>
                <a:cs typeface="Courier New"/>
              </a:rPr>
              <a:t>List</a:t>
            </a:r>
            <a:r>
              <a:rPr lang="en-US">
                <a:latin typeface="Courier New"/>
                <a:cs typeface="Courier New"/>
              </a:rPr>
              <a:t>&lt;E&gt;!</a:t>
            </a:r>
          </a:p>
          <a:p>
            <a:pPr lvl="1" eaLnBrk="1" hangingPunct="1"/>
            <a:r>
              <a:rPr lang="en-US" err="1">
                <a:cs typeface="Lucida Sans Unicode"/>
              </a:rPr>
              <a:t>Upravme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triedu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latin typeface="Courier New"/>
                <a:cs typeface="Courier New"/>
              </a:rPr>
              <a:t>ListHandler</a:t>
            </a:r>
            <a:r>
              <a:rPr lang="en-US" i="1">
                <a:cs typeface="Lucida Sans Unicode"/>
              </a:rPr>
              <a:t>…</a:t>
            </a:r>
            <a:endParaRPr lang="cs-CZ" i="1"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D7E28-3A01-4B55-8FF2-DC6F60FC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  <a:cs typeface="Verdana"/>
              </a:rPr>
              <a:t>Interface - Rozhranie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BC67BA-CFAD-445F-A75F-E99853C72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Kontrakt, zmluva</a:t>
            </a:r>
            <a:endParaRPr lang="sk-SK"/>
          </a:p>
          <a:p>
            <a:pPr marL="356870" indent="-356870"/>
            <a:r>
              <a:rPr lang="sk-SK">
                <a:cs typeface="Lucida Sans Unicode"/>
              </a:rPr>
              <a:t>Pomenovaný zoznam hlavičiek metód</a:t>
            </a:r>
          </a:p>
          <a:p>
            <a:pPr marL="356870" indent="-356870"/>
            <a:r>
              <a:rPr lang="sk-SK">
                <a:cs typeface="Lucida Sans Unicode"/>
              </a:rPr>
              <a:t>Trieda </a:t>
            </a:r>
            <a:r>
              <a:rPr lang="sk-SK" b="1">
                <a:cs typeface="Lucida Sans Unicode"/>
              </a:rPr>
              <a:t>implementuje </a:t>
            </a:r>
            <a:r>
              <a:rPr lang="sk-SK">
                <a:cs typeface="Lucida Sans Unicode"/>
              </a:rPr>
              <a:t>rozhranie</a:t>
            </a:r>
          </a:p>
          <a:p>
            <a:pPr marL="356870" indent="-356870"/>
            <a:r>
              <a:rPr lang="sk-SK">
                <a:cs typeface="Lucida Sans Unicode"/>
              </a:rPr>
              <a:t>Interface a premenná - </a:t>
            </a:r>
            <a:r>
              <a:rPr lang="sk-SK">
                <a:solidFill>
                  <a:srgbClr val="FF0000"/>
                </a:solidFill>
                <a:cs typeface="Lucida Sans Unicode"/>
              </a:rPr>
              <a:t>ČO</a:t>
            </a:r>
          </a:p>
          <a:p>
            <a:pPr marL="356870" indent="-356870"/>
            <a:r>
              <a:rPr lang="sk-SK">
                <a:solidFill>
                  <a:schemeClr val="tx1">
                    <a:lumMod val="85000"/>
                    <a:lumOff val="15000"/>
                  </a:schemeClr>
                </a:solidFill>
                <a:cs typeface="Lucida Sans Unicode"/>
              </a:rPr>
              <a:t>Trieda a objekt -</a:t>
            </a:r>
            <a:r>
              <a:rPr lang="sk-SK">
                <a:solidFill>
                  <a:srgbClr val="FF0000"/>
                </a:solidFill>
                <a:cs typeface="Lucida Sans Unicode"/>
              </a:rPr>
              <a:t> AKO</a:t>
            </a:r>
          </a:p>
        </p:txBody>
      </p:sp>
      <p:pic>
        <p:nvPicPr>
          <p:cNvPr id="4" name="Obrázok 4" descr="Obrázok, na ktorom je objekt, vnútri, skrinka, fotografia&#10;&#10;Popis vygenerovaný s veľmi vysokou spoľahlivosťou">
            <a:extLst>
              <a:ext uri="{FF2B5EF4-FFF2-40B4-BE49-F238E27FC236}">
                <a16:creationId xmlns:a16="http://schemas.microsoft.com/office/drawing/2014/main" id="{BEBF65AC-5BF3-4918-80B8-B9D6D2B8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74" y="2570687"/>
            <a:ext cx="2320860" cy="4114800"/>
          </a:xfrm>
          <a:prstGeom prst="rect">
            <a:avLst/>
          </a:prstGeom>
        </p:spPr>
      </p:pic>
      <p:pic>
        <p:nvPicPr>
          <p:cNvPr id="6" name="Obrázok 6" descr="Obrázok, na ktorom je osoba, stôl, vnútri, tanier&#10;&#10;Popis vygenerovaný s veľmi vysokou spoľahlivosťou">
            <a:extLst>
              <a:ext uri="{FF2B5EF4-FFF2-40B4-BE49-F238E27FC236}">
                <a16:creationId xmlns:a16="http://schemas.microsoft.com/office/drawing/2014/main" id="{CDCBB414-0AEF-4CBC-AB59-4B7B31987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57" y="4667092"/>
            <a:ext cx="2743200" cy="18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6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85EC3-846D-4FE2-8054-B15F5446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  <a:cs typeface="Verdana"/>
              </a:rPr>
              <a:t>Použité rozhrania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60EA1A-17A4-4DAB-98BF-2EA6E9C2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>
                <a:cs typeface="Lucida Sans Unicode"/>
              </a:rPr>
              <a:t>Rozhranie: </a:t>
            </a:r>
            <a:r>
              <a:rPr lang="sk-SK">
                <a:solidFill>
                  <a:srgbClr val="FF0000"/>
                </a:solidFill>
                <a:cs typeface="Lucida Sans Unicode"/>
              </a:rPr>
              <a:t>List</a:t>
            </a:r>
            <a:endParaRPr lang="sk-SK">
              <a:solidFill>
                <a:srgbClr val="FF0000"/>
              </a:solidFill>
            </a:endParaRPr>
          </a:p>
          <a:p>
            <a:pPr lvl="1"/>
            <a:r>
              <a:rPr lang="sk-SK">
                <a:cs typeface="Lucida Sans Unicode"/>
              </a:rPr>
              <a:t>Vyžaduje metódy: </a:t>
            </a:r>
            <a:r>
              <a:rPr lang="sk-SK" err="1">
                <a:cs typeface="Lucida Sans Unicode"/>
              </a:rPr>
              <a:t>add</a:t>
            </a:r>
            <a:r>
              <a:rPr lang="sk-SK">
                <a:cs typeface="Lucida Sans Unicode"/>
              </a:rPr>
              <a:t>, </a:t>
            </a:r>
            <a:r>
              <a:rPr lang="sk-SK" err="1">
                <a:cs typeface="Lucida Sans Unicode"/>
              </a:rPr>
              <a:t>remove</a:t>
            </a:r>
            <a:r>
              <a:rPr lang="sk-SK">
                <a:cs typeface="Lucida Sans Unicode"/>
              </a:rPr>
              <a:t>, set, </a:t>
            </a:r>
            <a:r>
              <a:rPr lang="sk-SK" err="1">
                <a:cs typeface="Lucida Sans Unicode"/>
              </a:rPr>
              <a:t>size</a:t>
            </a:r>
            <a:r>
              <a:rPr lang="sk-SK">
                <a:cs typeface="Lucida Sans Unicode"/>
              </a:rPr>
              <a:t>, </a:t>
            </a:r>
            <a:r>
              <a:rPr lang="sk-SK" err="1">
                <a:cs typeface="Lucida Sans Unicode"/>
              </a:rPr>
              <a:t>clear</a:t>
            </a:r>
            <a:r>
              <a:rPr lang="sk-SK">
                <a:cs typeface="Lucida Sans Unicode"/>
              </a:rPr>
              <a:t>...</a:t>
            </a:r>
          </a:p>
          <a:p>
            <a:pPr lvl="1"/>
            <a:r>
              <a:rPr lang="sk-SK">
                <a:cs typeface="Lucida Sans Unicode"/>
              </a:rPr>
              <a:t>Triedy: </a:t>
            </a:r>
            <a:r>
              <a:rPr lang="sk-SK" b="1" err="1">
                <a:cs typeface="Lucida Sans Unicode"/>
              </a:rPr>
              <a:t>ArrayList</a:t>
            </a:r>
            <a:r>
              <a:rPr lang="sk-SK" b="1">
                <a:cs typeface="Lucida Sans Unicode"/>
              </a:rPr>
              <a:t>, </a:t>
            </a:r>
            <a:r>
              <a:rPr lang="sk-SK" b="1" err="1">
                <a:cs typeface="Lucida Sans Unicode"/>
              </a:rPr>
              <a:t>LinkedList</a:t>
            </a:r>
            <a:r>
              <a:rPr lang="sk-SK">
                <a:cs typeface="Lucida Sans Unicode"/>
              </a:rPr>
              <a:t>, ...</a:t>
            </a:r>
            <a:endParaRPr lang="sk-SK"/>
          </a:p>
          <a:p>
            <a:pPr marL="356870" indent="-356870"/>
            <a:r>
              <a:rPr lang="sk-SK">
                <a:cs typeface="Lucida Sans Unicode"/>
              </a:rPr>
              <a:t>Rozhranie: </a:t>
            </a:r>
            <a:r>
              <a:rPr lang="sk-SK" err="1">
                <a:solidFill>
                  <a:srgbClr val="FF0000"/>
                </a:solidFill>
                <a:cs typeface="Lucida Sans Unicode"/>
              </a:rPr>
              <a:t>Closeable</a:t>
            </a:r>
            <a:r>
              <a:rPr lang="sk-SK">
                <a:solidFill>
                  <a:srgbClr val="FF0000"/>
                </a:solidFill>
                <a:cs typeface="Lucida Sans Unicode"/>
              </a:rPr>
              <a:t> </a:t>
            </a:r>
            <a:r>
              <a:rPr lang="sk-SK">
                <a:cs typeface="Lucida Sans Unicode"/>
              </a:rPr>
              <a:t>resp. </a:t>
            </a:r>
            <a:r>
              <a:rPr lang="sk-SK" err="1">
                <a:solidFill>
                  <a:srgbClr val="FF0000"/>
                </a:solidFill>
                <a:cs typeface="Lucida Sans Unicode"/>
              </a:rPr>
              <a:t>AutoCloseable</a:t>
            </a:r>
            <a:endParaRPr lang="sk-SK" err="1">
              <a:solidFill>
                <a:srgbClr val="FF0000"/>
              </a:solidFill>
            </a:endParaRPr>
          </a:p>
          <a:p>
            <a:pPr lvl="1"/>
            <a:r>
              <a:rPr lang="sk-SK">
                <a:cs typeface="Lucida Sans Unicode"/>
              </a:rPr>
              <a:t>Vyžaduje metódy: </a:t>
            </a:r>
            <a:r>
              <a:rPr lang="sk-SK" err="1">
                <a:cs typeface="Lucida Sans Unicode"/>
              </a:rPr>
              <a:t>close</a:t>
            </a:r>
            <a:endParaRPr lang="sk-SK">
              <a:cs typeface="Lucida Sans Unicode"/>
            </a:endParaRPr>
          </a:p>
          <a:p>
            <a:pPr lvl="1"/>
            <a:r>
              <a:rPr lang="sk-SK">
                <a:cs typeface="Lucida Sans Unicode"/>
              </a:rPr>
              <a:t>Triedy: </a:t>
            </a:r>
            <a:r>
              <a:rPr lang="sk-SK" b="1" err="1">
                <a:cs typeface="Lucida Sans Unicode"/>
              </a:rPr>
              <a:t>Scanner</a:t>
            </a:r>
            <a:r>
              <a:rPr lang="sk-SK" b="1">
                <a:cs typeface="Lucida Sans Unicode"/>
              </a:rPr>
              <a:t>, </a:t>
            </a:r>
            <a:r>
              <a:rPr lang="sk-SK" b="1" err="1">
                <a:cs typeface="Lucida Sans Unicode"/>
              </a:rPr>
              <a:t>PrintWriter</a:t>
            </a:r>
            <a:endParaRPr lang="sk-SK" b="1"/>
          </a:p>
          <a:p>
            <a:pPr lvl="1"/>
            <a:endParaRPr lang="sk-SK" b="1">
              <a:cs typeface="Lucida Sans Unicode"/>
            </a:endParaRPr>
          </a:p>
          <a:p>
            <a:pPr marL="356870" indent="-356870"/>
            <a:endParaRPr lang="sk-SK">
              <a:cs typeface="Lucida Sans Unicode"/>
            </a:endParaRPr>
          </a:p>
          <a:p>
            <a:pPr marL="356870" indent="-356870"/>
            <a:r>
              <a:rPr lang="sk-SK">
                <a:cs typeface="Lucida Sans Unicode"/>
              </a:rPr>
              <a:t>Vlastné rozhrania - už čoskoro</a:t>
            </a:r>
            <a:endParaRPr lang="sk-SK"/>
          </a:p>
          <a:p>
            <a:pPr lvl="1"/>
            <a:endParaRPr lang="sk-SK"/>
          </a:p>
          <a:p>
            <a:pPr marL="356870" indent="-356870"/>
            <a:endParaRPr lang="sk-SK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236CEFB-9689-4340-A39E-638654059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220" y="4376266"/>
            <a:ext cx="2291424" cy="4308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en-US" sz="2200">
                <a:latin typeface="Calibri"/>
                <a:cs typeface="Calibri"/>
              </a:rPr>
              <a:t>Try with resources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32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721B2B-337F-4D61-A03D-5D8D236F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  <a:cs typeface="Verdana"/>
              </a:rPr>
              <a:t>IS-A, HAS-A vzťahy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23D8AB-D9A5-4394-AAFE-C9FB8B828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dirty="0">
                <a:cs typeface="Lucida Sans Unicode"/>
              </a:rPr>
              <a:t>Dedičnosť -</a:t>
            </a:r>
            <a:r>
              <a:rPr lang="sk-SK" b="1" dirty="0">
                <a:cs typeface="Lucida Sans Unicode"/>
              </a:rPr>
              <a:t> </a:t>
            </a:r>
            <a:r>
              <a:rPr lang="sk-SK" b="1" dirty="0" err="1">
                <a:cs typeface="Lucida Sans Unicode"/>
              </a:rPr>
              <a:t>Extends</a:t>
            </a:r>
            <a:r>
              <a:rPr lang="sk-SK" b="1" dirty="0">
                <a:cs typeface="Lucida Sans Unicode"/>
              </a:rPr>
              <a:t> </a:t>
            </a:r>
            <a:r>
              <a:rPr lang="sk-SK" dirty="0">
                <a:cs typeface="Lucida Sans Unicode"/>
              </a:rPr>
              <a:t>- jedna trieda rozširuje/vylepšuje inú triedu</a:t>
            </a:r>
          </a:p>
          <a:p>
            <a:pPr lvl="1"/>
            <a:r>
              <a:rPr lang="sk-SK" dirty="0">
                <a:cs typeface="Lucida Sans Unicode"/>
              </a:rPr>
              <a:t>Pýtame sa: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IS?</a:t>
            </a:r>
            <a:endParaRPr lang="sk-SK" dirty="0">
              <a:solidFill>
                <a:srgbClr val="FF0000"/>
              </a:solidFill>
            </a:endParaRPr>
          </a:p>
          <a:p>
            <a:pPr lvl="1"/>
            <a:r>
              <a:rPr lang="sk-SK" dirty="0">
                <a:cs typeface="Lucida Sans Unicode"/>
              </a:rPr>
              <a:t>Je </a:t>
            </a:r>
            <a:r>
              <a:rPr lang="sk-SK" dirty="0" err="1">
                <a:cs typeface="Lucida Sans Unicode"/>
              </a:rPr>
              <a:t>ZoznamTvarov</a:t>
            </a:r>
            <a:r>
              <a:rPr lang="sk-SK" dirty="0">
                <a:cs typeface="Lucida Sans Unicode"/>
              </a:rPr>
              <a:t> Tvar? </a:t>
            </a:r>
            <a:r>
              <a:rPr lang="sk-SK" dirty="0" err="1">
                <a:cs typeface="Lucida Sans Unicode"/>
              </a:rPr>
              <a:t>Is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Library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Book</a:t>
            </a:r>
            <a:r>
              <a:rPr lang="sk-SK" dirty="0">
                <a:cs typeface="Lucida Sans Unicode"/>
              </a:rPr>
              <a:t>? </a:t>
            </a:r>
            <a:r>
              <a:rPr lang="sk-SK" b="1" dirty="0">
                <a:cs typeface="Lucida Sans Unicode"/>
              </a:rPr>
              <a:t>NIE</a:t>
            </a:r>
          </a:p>
          <a:p>
            <a:pPr lvl="1"/>
            <a:r>
              <a:rPr lang="sk-SK" dirty="0">
                <a:cs typeface="Lucida Sans Unicode"/>
              </a:rPr>
              <a:t>Je Kruh Tvar? </a:t>
            </a:r>
            <a:r>
              <a:rPr lang="sk-SK" dirty="0" err="1">
                <a:cs typeface="Lucida Sans Unicode"/>
              </a:rPr>
              <a:t>Is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AudioBook</a:t>
            </a:r>
            <a:r>
              <a:rPr lang="sk-SK" dirty="0">
                <a:cs typeface="Lucida Sans Unicode"/>
              </a:rPr>
              <a:t> </a:t>
            </a:r>
            <a:r>
              <a:rPr lang="sk-SK" dirty="0" err="1">
                <a:cs typeface="Lucida Sans Unicode"/>
              </a:rPr>
              <a:t>Book</a:t>
            </a:r>
            <a:r>
              <a:rPr lang="sk-SK" dirty="0">
                <a:cs typeface="Lucida Sans Unicode"/>
              </a:rPr>
              <a:t>? </a:t>
            </a:r>
            <a:r>
              <a:rPr lang="sk-SK" b="1" dirty="0">
                <a:cs typeface="Lucida Sans Unicode"/>
              </a:rPr>
              <a:t>ÁNO</a:t>
            </a:r>
          </a:p>
          <a:p>
            <a:pPr marL="356870" indent="-356870"/>
            <a:r>
              <a:rPr lang="sk-SK" dirty="0">
                <a:cs typeface="Lucida Sans Unicode"/>
              </a:rPr>
              <a:t>Kompozícia - </a:t>
            </a:r>
            <a:r>
              <a:rPr lang="sk-SK" b="1" dirty="0">
                <a:cs typeface="Lucida Sans Unicode"/>
              </a:rPr>
              <a:t>Premenné </a:t>
            </a:r>
            <a:r>
              <a:rPr lang="sk-SK" dirty="0">
                <a:cs typeface="Lucida Sans Unicode"/>
              </a:rPr>
              <a:t>- objekt triedy si uchováva referencie na objekty inej triedy</a:t>
            </a:r>
          </a:p>
          <a:p>
            <a:pPr lvl="1"/>
            <a:r>
              <a:rPr lang="sk-SK" dirty="0" err="1">
                <a:cs typeface="Lucida Sans Unicode"/>
              </a:rPr>
              <a:t>Pytame</a:t>
            </a:r>
            <a:r>
              <a:rPr lang="sk-SK" dirty="0">
                <a:cs typeface="Lucida Sans Unicode"/>
              </a:rPr>
              <a:t> sa: 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HAS?</a:t>
            </a:r>
            <a:endParaRPr lang="sk-SK" dirty="0">
              <a:solidFill>
                <a:srgbClr val="FF0000"/>
              </a:solidFill>
            </a:endParaRPr>
          </a:p>
          <a:p>
            <a:pPr lvl="1"/>
            <a:r>
              <a:rPr lang="sk-SK" dirty="0">
                <a:cs typeface="Lucida Sans Unicode"/>
              </a:rPr>
              <a:t>Obsahuje Tvar Kruh? Has </a:t>
            </a:r>
            <a:r>
              <a:rPr lang="sk-SK" dirty="0" err="1">
                <a:cs typeface="Lucida Sans Unicode"/>
              </a:rPr>
              <a:t>PrintedBook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cs typeface="Lucida Sans Unicode"/>
              </a:rPr>
              <a:t>Book</a:t>
            </a:r>
            <a:r>
              <a:rPr lang="sk-SK" dirty="0">
                <a:cs typeface="Lucida Sans Unicode"/>
              </a:rPr>
              <a:t>? </a:t>
            </a:r>
            <a:r>
              <a:rPr lang="sk-SK" b="1" dirty="0">
                <a:cs typeface="Lucida Sans Unicode"/>
              </a:rPr>
              <a:t>NIE</a:t>
            </a:r>
            <a:endParaRPr lang="sk-SK" b="1" dirty="0"/>
          </a:p>
          <a:p>
            <a:pPr lvl="1"/>
            <a:r>
              <a:rPr lang="sk-SK" dirty="0">
                <a:cs typeface="Lucida Sans Unicode"/>
              </a:rPr>
              <a:t>Obsahuje </a:t>
            </a:r>
            <a:r>
              <a:rPr lang="sk-SK" dirty="0" err="1">
                <a:cs typeface="Lucida Sans Unicode"/>
              </a:rPr>
              <a:t>ZoznamTvarov</a:t>
            </a:r>
            <a:r>
              <a:rPr lang="sk-SK" dirty="0">
                <a:cs typeface="Lucida Sans Unicode"/>
              </a:rPr>
              <a:t> Tvary? </a:t>
            </a:r>
            <a:r>
              <a:rPr lang="sk-SK" dirty="0">
                <a:ea typeface="+mn-lt"/>
                <a:cs typeface="Lucida Sans Unicode"/>
              </a:rPr>
              <a:t>Has </a:t>
            </a:r>
            <a:r>
              <a:rPr lang="sk-SK" dirty="0" err="1">
                <a:ea typeface="+mn-lt"/>
                <a:cs typeface="+mn-lt"/>
              </a:rPr>
              <a:t>Library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Books</a:t>
            </a:r>
            <a:r>
              <a:rPr lang="sk-SK" dirty="0">
                <a:ea typeface="+mn-lt"/>
                <a:cs typeface="+mn-lt"/>
              </a:rPr>
              <a:t>?</a:t>
            </a:r>
            <a:r>
              <a:rPr lang="sk-SK" dirty="0">
                <a:cs typeface="Lucida Sans Unicode"/>
              </a:rPr>
              <a:t> </a:t>
            </a:r>
            <a:r>
              <a:rPr lang="sk-SK" b="1" dirty="0">
                <a:cs typeface="Lucida Sans Unicode"/>
              </a:rPr>
              <a:t>ÁNO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23748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err="1"/>
              <a:t>Rozhranie</a:t>
            </a:r>
            <a:r>
              <a:rPr lang="en-US" sz="4000"/>
              <a:t> </a:t>
            </a:r>
            <a:r>
              <a:rPr lang="en-US" sz="4000" i="0">
                <a:latin typeface="Courier New" pitchFamily="49" charset="0"/>
                <a:cs typeface="Courier New" pitchFamily="49" charset="0"/>
              </a:rPr>
              <a:t>List&lt;E&gt;</a:t>
            </a:r>
            <a:endParaRPr lang="cs-CZ" sz="4000" i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Predpisuje </a:t>
            </a:r>
            <a:r>
              <a:rPr lang="sk-SK" b="1"/>
              <a:t>základné metódy</a:t>
            </a:r>
            <a:r>
              <a:rPr lang="sk-SK"/>
              <a:t> na prácu so zoznamami: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err="1">
                <a:solidFill>
                  <a:srgbClr val="FF3300"/>
                </a:solidFill>
              </a:rPr>
              <a:t>add</a:t>
            </a:r>
            <a:r>
              <a:rPr lang="sk-SK" i="1">
                <a:solidFill>
                  <a:srgbClr val="FF3300"/>
                </a:solidFill>
              </a:rPr>
              <a:t>, </a:t>
            </a:r>
            <a:r>
              <a:rPr lang="sk-SK" i="1" err="1">
                <a:solidFill>
                  <a:srgbClr val="FF3300"/>
                </a:solidFill>
              </a:rPr>
              <a:t>remove</a:t>
            </a:r>
            <a:r>
              <a:rPr lang="sk-SK" i="1">
                <a:solidFill>
                  <a:srgbClr val="FF3300"/>
                </a:solidFill>
              </a:rPr>
              <a:t>, get, set, </a:t>
            </a:r>
            <a:r>
              <a:rPr lang="sk-SK" i="1" err="1">
                <a:solidFill>
                  <a:srgbClr val="FF3300"/>
                </a:solidFill>
              </a:rPr>
              <a:t>clear</a:t>
            </a:r>
            <a:r>
              <a:rPr lang="sk-SK" i="1">
                <a:solidFill>
                  <a:srgbClr val="FF3300"/>
                </a:solidFill>
              </a:rPr>
              <a:t>, </a:t>
            </a:r>
            <a:r>
              <a:rPr lang="sk-SK" i="1" err="1">
                <a:solidFill>
                  <a:srgbClr val="FF3300"/>
                </a:solidFill>
              </a:rPr>
              <a:t>size</a:t>
            </a:r>
            <a:r>
              <a:rPr lang="sk-SK" i="1">
                <a:solidFill>
                  <a:srgbClr val="FF3300"/>
                </a:solidFill>
              </a:rPr>
              <a:t>, </a:t>
            </a:r>
            <a:r>
              <a:rPr lang="sk-SK" i="1" err="1">
                <a:solidFill>
                  <a:srgbClr val="FF3300"/>
                </a:solidFill>
              </a:rPr>
              <a:t>isEmpty</a:t>
            </a:r>
            <a:endParaRPr lang="sk-SK" i="1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/>
              <a:t>Metódy na </a:t>
            </a:r>
            <a:r>
              <a:rPr lang="sk-SK" b="1"/>
              <a:t>prácu s väčším počtom</a:t>
            </a:r>
            <a:r>
              <a:rPr lang="sk-SK"/>
              <a:t> prvkov: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err="1">
                <a:solidFill>
                  <a:srgbClr val="FF3300"/>
                </a:solidFill>
              </a:rPr>
              <a:t>addAll</a:t>
            </a:r>
            <a:r>
              <a:rPr lang="sk-SK" i="1">
                <a:solidFill>
                  <a:srgbClr val="FF3300"/>
                </a:solidFill>
              </a:rPr>
              <a:t>, </a:t>
            </a:r>
            <a:r>
              <a:rPr lang="sk-SK" i="1" err="1">
                <a:solidFill>
                  <a:srgbClr val="FF3300"/>
                </a:solidFill>
              </a:rPr>
              <a:t>removeAll</a:t>
            </a:r>
            <a:endParaRPr lang="sk-SK" i="1">
              <a:solidFill>
                <a:srgbClr val="FF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i="1" err="1">
                <a:solidFill>
                  <a:srgbClr val="FF3300"/>
                </a:solidFill>
              </a:rPr>
              <a:t>subList</a:t>
            </a:r>
            <a:r>
              <a:rPr lang="sk-SK" i="1"/>
              <a:t> </a:t>
            </a:r>
            <a:r>
              <a:rPr lang="en-US"/>
              <a:t>-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zoznam reprezentujúci </a:t>
            </a:r>
            <a:r>
              <a:rPr lang="sk-SK" err="1"/>
              <a:t>podzoznam</a:t>
            </a:r>
            <a:r>
              <a:rPr lang="sk-SK"/>
              <a:t> prvkov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err="1">
                <a:solidFill>
                  <a:srgbClr val="FF3300"/>
                </a:solidFill>
              </a:rPr>
              <a:t>toArray</a:t>
            </a:r>
            <a:r>
              <a:rPr lang="sk-SK"/>
              <a:t> </a:t>
            </a:r>
            <a:r>
              <a:rPr lang="en-US"/>
              <a:t>- </a:t>
            </a:r>
            <a:r>
              <a:rPr lang="sk-SK"/>
              <a:t>na základe zoznamu vyrobí klasické Java pole a naplní ho podľa zoznamu</a:t>
            </a:r>
          </a:p>
          <a:p>
            <a:pPr eaLnBrk="1" hangingPunct="1">
              <a:lnSpc>
                <a:spcPct val="90000"/>
              </a:lnSpc>
            </a:pPr>
            <a:endParaRPr lang="cs-CZ" sz="200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>
                <a:solidFill>
                  <a:srgbClr val="FF3300"/>
                </a:solidFill>
              </a:rPr>
              <a:t>https://docs.oracle.com/javase/8/docs/api/java/util/List.html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Rozhrania v praxi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>
              <a:buFontTx/>
              <a:buNone/>
            </a:pPr>
            <a:r>
              <a:rPr lang="cs-CZ" sz="2400" b="1">
                <a:solidFill>
                  <a:srgbClr val="7F0055"/>
                </a:solidFill>
                <a:latin typeface="Courier New"/>
                <a:cs typeface="Lucida Sans Unicode"/>
              </a:rPr>
              <a:t>public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400" b="1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 sum(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numbers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)</a:t>
            </a:r>
            <a:endParaRPr lang="sk-SK">
              <a:latin typeface="Courier New"/>
              <a:cs typeface="Lucida Sans Unicode"/>
            </a:endParaRPr>
          </a:p>
          <a:p>
            <a:pPr marL="356870" indent="-356870" eaLnBrk="1" hangingPunct="1">
              <a:buFontTx/>
              <a:buNone/>
            </a:pPr>
            <a:endParaRPr lang="cs-CZ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r>
              <a:rPr lang="cs-CZ" sz="2400" b="1">
                <a:solidFill>
                  <a:srgbClr val="7F0055"/>
                </a:solidFill>
                <a:latin typeface="Courier New"/>
                <a:cs typeface="Lucida Sans Unicode"/>
              </a:rPr>
              <a:t>public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400" b="1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 sum(List&lt;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numbers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)</a:t>
            </a:r>
          </a:p>
        </p:txBody>
      </p:sp>
      <p:pic>
        <p:nvPicPr>
          <p:cNvPr id="21511" name="Picture 8" descr="Ok-256x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425" y="4621213"/>
            <a:ext cx="11318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645891" y="1727200"/>
            <a:ext cx="628072" cy="13115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860800" y="3542145"/>
            <a:ext cx="1473199" cy="13715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62619" y="2839751"/>
            <a:ext cx="4516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Kde sa len dá</a:t>
            </a:r>
            <a:r>
              <a:rPr lang="en-US" sz="2400">
                <a:latin typeface="Calibri" pitchFamily="34" charset="0"/>
                <a:cs typeface="Calibri" pitchFamily="34" charset="0"/>
              </a:rPr>
              <a:t>,</a:t>
            </a:r>
            <a:r>
              <a:rPr lang="sk-SK" sz="2400">
                <a:latin typeface="Calibri" pitchFamily="34" charset="0"/>
                <a:cs typeface="Calibri" pitchFamily="34" charset="0"/>
              </a:rPr>
              <a:t> používame namiesto triedy </a:t>
            </a:r>
            <a:r>
              <a:rPr lang="en-US" sz="2400">
                <a:latin typeface="Calibri" pitchFamily="34" charset="0"/>
                <a:cs typeface="Calibri" pitchFamily="34" charset="0"/>
              </a:rPr>
              <a:t>(implement</a:t>
            </a:r>
            <a:r>
              <a:rPr lang="sk-SK" sz="2400" err="1">
                <a:latin typeface="Calibri" pitchFamily="34" charset="0"/>
                <a:cs typeface="Calibri" pitchFamily="34" charset="0"/>
              </a:rPr>
              <a:t>ácie</a:t>
            </a:r>
            <a:r>
              <a:rPr lang="en-US" sz="240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rozhranie</a:t>
            </a:r>
            <a:r>
              <a:rPr lang="en-US" sz="2400">
                <a:latin typeface="Calibri" pitchFamily="34" charset="0"/>
                <a:cs typeface="Calibri" pitchFamily="34" charset="0"/>
              </a:rPr>
              <a:t>.</a:t>
            </a:r>
            <a:endParaRPr lang="cs-CZ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err="1"/>
              <a:t>Mno</a:t>
            </a:r>
            <a:r>
              <a:rPr lang="sk-SK" sz="4000" err="1"/>
              <a:t>žina</a:t>
            </a:r>
            <a:r>
              <a:rPr lang="sk-SK" sz="4000"/>
              <a:t> </a:t>
            </a:r>
            <a:r>
              <a:rPr lang="en-US" sz="4000"/>
              <a:t>(</a:t>
            </a:r>
            <a:r>
              <a:rPr lang="en-US" sz="4000" i="0">
                <a:latin typeface="Courier New" pitchFamily="49" charset="0"/>
                <a:cs typeface="Courier New" pitchFamily="49" charset="0"/>
              </a:rPr>
              <a:t>Set&lt;E&gt;</a:t>
            </a:r>
            <a:r>
              <a:rPr lang="en-US" sz="4000"/>
              <a:t>)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err="1">
                <a:solidFill>
                  <a:srgbClr val="FF3300"/>
                </a:solidFill>
              </a:rPr>
              <a:t>Mno</a:t>
            </a:r>
            <a:r>
              <a:rPr lang="sk-SK" b="1" err="1">
                <a:solidFill>
                  <a:srgbClr val="FF3300"/>
                </a:solidFill>
              </a:rPr>
              <a:t>žina</a:t>
            </a:r>
            <a:r>
              <a:rPr lang="sk-SK"/>
              <a:t> je skupina objektov</a:t>
            </a:r>
          </a:p>
          <a:p>
            <a:pPr lvl="1" eaLnBrk="1" hangingPunct="1"/>
            <a:r>
              <a:rPr lang="sk-SK" u="sng"/>
              <a:t>žiadne poradie</a:t>
            </a:r>
          </a:p>
          <a:p>
            <a:pPr lvl="1" eaLnBrk="1" hangingPunct="1"/>
            <a:r>
              <a:rPr lang="sk-SK" u="sng"/>
              <a:t>každý prvok</a:t>
            </a:r>
            <a:r>
              <a:rPr lang="sk-SK"/>
              <a:t> sa tam nachádza </a:t>
            </a:r>
            <a:r>
              <a:rPr lang="sk-SK" u="sng"/>
              <a:t>len raz</a:t>
            </a:r>
          </a:p>
          <a:p>
            <a:pPr eaLnBrk="1" hangingPunct="1"/>
            <a:r>
              <a:rPr lang="sk-SK"/>
              <a:t>Rozhranie: </a:t>
            </a:r>
            <a:r>
              <a:rPr lang="sk-SK" b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b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&lt;E&gt;</a:t>
            </a:r>
          </a:p>
          <a:p>
            <a:pPr eaLnBrk="1" hangingPunct="1"/>
            <a:endParaRPr lang="sk-SK"/>
          </a:p>
          <a:p>
            <a:pPr eaLnBrk="1" hangingPunct="1"/>
            <a:r>
              <a:rPr lang="en-US"/>
              <a:t>Implement</a:t>
            </a:r>
            <a:r>
              <a:rPr lang="sk-SK" err="1"/>
              <a:t>ácie</a:t>
            </a:r>
            <a:r>
              <a:rPr lang="sk-SK"/>
              <a:t>:</a:t>
            </a:r>
          </a:p>
          <a:p>
            <a:pPr lvl="1" eaLnBrk="1" hangingPunct="1"/>
            <a:r>
              <a:rPr lang="en-US" err="1"/>
              <a:t>triedy</a:t>
            </a:r>
            <a:r>
              <a:rPr lang="en-US"/>
              <a:t> </a:t>
            </a:r>
            <a:r>
              <a:rPr lang="en-US" err="1"/>
              <a:t>implementuj</a:t>
            </a:r>
            <a:r>
              <a:rPr lang="sk-SK" err="1"/>
              <a:t>úce</a:t>
            </a:r>
            <a:r>
              <a:rPr lang="sk-SK"/>
              <a:t> rozhranie </a:t>
            </a:r>
            <a:r>
              <a:rPr lang="sk-SK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&lt;E&gt;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sk-SK" b="1" err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b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&lt;E&gt;</a:t>
            </a:r>
            <a:r>
              <a:rPr lang="sk-SK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TreeSet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sk-SK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LinkedHashSet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&lt;E&gt;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sk-SK"/>
              <a:t>každá z tried robí rôzne veci rôzne efektívne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Množinové </a:t>
            </a:r>
            <a:r>
              <a:rPr lang="en-US" sz="4000"/>
              <a:t>z</a:t>
            </a:r>
            <a:r>
              <a:rPr lang="sk-SK" sz="4000" err="1"/>
              <a:t>áhady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/>
              <a:t>Vypíše sa </a:t>
            </a:r>
            <a:r>
              <a:rPr lang="sk-SK" b="1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sz="3200"/>
              <a:t> </a:t>
            </a:r>
            <a:r>
              <a:rPr lang="sk-SK"/>
              <a:t>alebo </a:t>
            </a:r>
            <a:r>
              <a:rPr lang="sk-SK" b="1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/>
              <a:t>?</a:t>
            </a:r>
            <a:r>
              <a:rPr lang="sk-SK"/>
              <a:t> Prečo</a:t>
            </a:r>
            <a:r>
              <a:rPr lang="en-US"/>
              <a:t>?</a:t>
            </a:r>
            <a:endParaRPr lang="sk-SK" i="1"/>
          </a:p>
          <a:p>
            <a:pPr marL="356870" indent="-356870" eaLnBrk="1" hangingPunct="1">
              <a:buNone/>
            </a:pP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Set&lt;Integer&gt; numbers = </a:t>
            </a:r>
            <a:r>
              <a:rPr lang="en-US" sz="2000" b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 HashSet&lt;Integer&gt;();</a:t>
            </a:r>
            <a:endParaRPr lang="en-US" sz="2000">
              <a:latin typeface="Courier New"/>
              <a:cs typeface="Lucida Sans Unicode"/>
            </a:endParaRPr>
          </a:p>
          <a:p>
            <a:pPr marL="356870" indent="-356870" eaLnBrk="1" hangingPunct="1">
              <a:buFontTx/>
              <a:buNone/>
            </a:pPr>
            <a:r>
              <a:rPr lang="en-US" sz="2000" err="1">
                <a:solidFill>
                  <a:srgbClr val="000000"/>
                </a:solidFill>
                <a:latin typeface="Courier New"/>
                <a:cs typeface="Lucida Sans Unicode"/>
              </a:rPr>
              <a:t>numbers.add</a:t>
            </a: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en-US" sz="2000" b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 Integer(2014));</a:t>
            </a:r>
            <a:endParaRPr lang="en-US" sz="2000">
              <a:latin typeface="Courier New"/>
              <a:cs typeface="Lucida Sans Unicode"/>
            </a:endParaRPr>
          </a:p>
          <a:p>
            <a:pPr marL="356870" indent="-356870" eaLnBrk="1" hangingPunct="1">
              <a:buFontTx/>
              <a:buNone/>
            </a:pPr>
            <a:endParaRPr lang="en-US" sz="2000" i="1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 sz="2000" i="1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 sz="2000" i="1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en-US" sz="2000" err="1">
                <a:solidFill>
                  <a:srgbClr val="000000"/>
                </a:solidFill>
                <a:latin typeface="Courier New"/>
                <a:cs typeface="Lucida Sans Unicode"/>
              </a:rPr>
              <a:t>System.</a:t>
            </a:r>
            <a:r>
              <a:rPr lang="en-US" sz="2000" err="1">
                <a:solidFill>
                  <a:srgbClr val="0000C0"/>
                </a:solidFill>
                <a:latin typeface="Courier New"/>
                <a:cs typeface="Lucida Sans Unicode"/>
              </a:rPr>
              <a:t>out</a:t>
            </a:r>
            <a:r>
              <a:rPr lang="en-US" sz="2000" err="1">
                <a:solidFill>
                  <a:srgbClr val="000000"/>
                </a:solidFill>
                <a:latin typeface="Courier New"/>
                <a:cs typeface="Lucida Sans Unicode"/>
              </a:rPr>
              <a:t>.println</a:t>
            </a: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b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</a:br>
            <a:r>
              <a:rPr lang="en-US" sz="2000" err="1">
                <a:solidFill>
                  <a:srgbClr val="000000"/>
                </a:solidFill>
                <a:latin typeface="Courier New"/>
                <a:cs typeface="Lucida Sans Unicode"/>
              </a:rPr>
              <a:t>numbers.contains</a:t>
            </a: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en-US" sz="2000" b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en-US" sz="2000">
                <a:solidFill>
                  <a:srgbClr val="000000"/>
                </a:solidFill>
                <a:latin typeface="Courier New"/>
                <a:cs typeface="Lucida Sans Unicode"/>
              </a:rPr>
              <a:t> Integer(2014)));</a:t>
            </a:r>
            <a:endParaRPr lang="en-US">
              <a:latin typeface="Courier New"/>
              <a:cs typeface="Lucida Sans Unicode"/>
            </a:endParaRPr>
          </a:p>
          <a:p>
            <a:pPr marL="356870" indent="-356870" eaLnBrk="1" hangingPunct="1"/>
            <a:r>
              <a:rPr lang="sk-SK">
                <a:cs typeface="Lucida Sans Unicode"/>
              </a:rPr>
              <a:t>Ako overiť, či všetky prvky v množine majú nejakú vlastnosť</a:t>
            </a:r>
            <a:r>
              <a:rPr lang="en-US">
                <a:cs typeface="Lucida Sans Unicode"/>
              </a:rPr>
              <a:t>? Ako sa k </a:t>
            </a:r>
            <a:r>
              <a:rPr lang="en-US" err="1">
                <a:cs typeface="Lucida Sans Unicode"/>
              </a:rPr>
              <a:t>nim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dosta</a:t>
            </a:r>
            <a:r>
              <a:rPr lang="sk-SK">
                <a:cs typeface="Lucida Sans Unicode"/>
              </a:rPr>
              <a:t>ť</a:t>
            </a:r>
            <a:r>
              <a:rPr lang="en-US">
                <a:cs typeface="Lucida Sans Unicode"/>
              </a:rPr>
              <a:t>?</a:t>
            </a:r>
          </a:p>
          <a:p>
            <a:pPr lvl="1" eaLnBrk="1" hangingPunct="1"/>
            <a:r>
              <a:rPr lang="en-US">
                <a:cs typeface="Lucida Sans Unicode"/>
              </a:rPr>
              <a:t>m</a:t>
            </a:r>
            <a:r>
              <a:rPr lang="sk-SK" err="1">
                <a:cs typeface="Lucida Sans Unicode"/>
              </a:rPr>
              <a:t>áme</a:t>
            </a:r>
            <a:r>
              <a:rPr lang="sk-SK">
                <a:cs typeface="Lucida Sans Unicode"/>
              </a:rPr>
              <a:t> </a:t>
            </a:r>
            <a:r>
              <a:rPr lang="sk-SK" err="1">
                <a:latin typeface="Courier New"/>
                <a:cs typeface="Courier New"/>
              </a:rPr>
              <a:t>size</a:t>
            </a:r>
            <a:r>
              <a:rPr lang="en-US">
                <a:latin typeface="Courier New"/>
                <a:cs typeface="Courier New"/>
              </a:rPr>
              <a:t>()</a:t>
            </a:r>
            <a:r>
              <a:rPr lang="sk-SK">
                <a:cs typeface="Lucida Sans Unicode"/>
              </a:rPr>
              <a:t>, ale nemáme </a:t>
            </a:r>
            <a:r>
              <a:rPr lang="sk-SK">
                <a:latin typeface="Courier New"/>
                <a:cs typeface="Courier New"/>
              </a:rPr>
              <a:t>get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b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en-US">
                <a:latin typeface="Courier New"/>
                <a:cs typeface="Courier New"/>
              </a:rPr>
              <a:t> index) </a:t>
            </a:r>
            <a:r>
              <a:rPr lang="en-US" err="1">
                <a:cs typeface="Lucida Sans Unicode"/>
              </a:rPr>
              <a:t>ako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pri</a:t>
            </a:r>
            <a:r>
              <a:rPr lang="en-US">
                <a:cs typeface="Lucida Sans Unicode"/>
              </a:rPr>
              <a:t> </a:t>
            </a:r>
            <a:r>
              <a:rPr lang="en-US" err="1">
                <a:cs typeface="Lucida Sans Unicode"/>
              </a:rPr>
              <a:t>zoznamoch</a:t>
            </a:r>
            <a:r>
              <a:rPr lang="en-US">
                <a:cs typeface="Lucida Sans Unicode"/>
              </a:rPr>
              <a:t> </a:t>
            </a:r>
            <a:r>
              <a:rPr lang="en-US">
                <a:latin typeface="Courier New"/>
                <a:cs typeface="Courier New"/>
              </a:rPr>
              <a:t>List&lt;E&gt;</a:t>
            </a:r>
          </a:p>
          <a:p>
            <a:pPr marL="356870" indent="-356870" eaLnBrk="1" hangingPunct="1">
              <a:buFontTx/>
              <a:buNone/>
            </a:pPr>
            <a:endParaRPr lang="cs-CZ" sz="2000" i="1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78035" y="2715490"/>
            <a:ext cx="1560945" cy="480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169890" y="3325091"/>
            <a:ext cx="378692" cy="785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47199" y="2516476"/>
            <a:ext cx="289963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>
                <a:latin typeface="Calibri" pitchFamily="34" charset="0"/>
                <a:cs typeface="Calibri" pitchFamily="34" charset="0"/>
              </a:rPr>
              <a:t>2 r</a:t>
            </a:r>
            <a:r>
              <a:rPr lang="sk-SK" sz="2400" err="1">
                <a:latin typeface="Calibri" pitchFamily="34" charset="0"/>
                <a:cs typeface="Calibri" pitchFamily="34" charset="0"/>
              </a:rPr>
              <a:t>ôzne</a:t>
            </a:r>
            <a:r>
              <a:rPr lang="sk-SK" sz="2400">
                <a:latin typeface="Calibri" pitchFamily="34" charset="0"/>
                <a:cs typeface="Calibri" pitchFamily="34" charset="0"/>
              </a:rPr>
              <a:t> objekty</a:t>
            </a:r>
            <a:r>
              <a:rPr lang="en-US" sz="2400">
                <a:latin typeface="Calibri" pitchFamily="34" charset="0"/>
                <a:cs typeface="Calibri" pitchFamily="34" charset="0"/>
              </a:rPr>
              <a:t> s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rovnak</a:t>
            </a:r>
            <a:r>
              <a:rPr lang="sk-SK" sz="2400" err="1">
                <a:latin typeface="Calibri" pitchFamily="34" charset="0"/>
                <a:cs typeface="Calibri" pitchFamily="34" charset="0"/>
              </a:rPr>
              <a:t>ým</a:t>
            </a:r>
            <a:r>
              <a:rPr lang="sk-SK" sz="2400">
                <a:latin typeface="Calibri" pitchFamily="34" charset="0"/>
                <a:cs typeface="Calibri" pitchFamily="34" charset="0"/>
              </a:rPr>
              <a:t> obsahom</a:t>
            </a:r>
            <a:endParaRPr lang="cs-CZ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43088"/>
            <a:ext cx="6904037" cy="530225"/>
          </a:xfrm>
        </p:spPr>
        <p:txBody>
          <a:bodyPr/>
          <a:lstStyle/>
          <a:p>
            <a:pPr eaLnBrk="1" hangingPunct="1"/>
            <a:r>
              <a:rPr lang="sk-SK" sz="3200"/>
              <a:t>Záhada č. 1: Zhodnosť objektov</a:t>
            </a:r>
            <a:endParaRPr lang="cs-CZ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Aj </a:t>
            </a:r>
            <a:r>
              <a:rPr lang="sk-SK" b="1">
                <a:solidFill>
                  <a:srgbClr val="FF3300"/>
                </a:solidFill>
              </a:rPr>
              <a:t>rôzne objekty</a:t>
            </a:r>
            <a:r>
              <a:rPr lang="sk-SK"/>
              <a:t>, môžu reprezentovať </a:t>
            </a:r>
            <a:r>
              <a:rPr lang="en-US"/>
              <a:t>(</a:t>
            </a:r>
            <a:r>
              <a:rPr lang="en-US" err="1"/>
              <a:t>uchov</a:t>
            </a:r>
            <a:r>
              <a:rPr lang="sk-SK" err="1"/>
              <a:t>ávať</a:t>
            </a:r>
            <a:r>
              <a:rPr lang="en-US"/>
              <a:t>) </a:t>
            </a:r>
            <a:r>
              <a:rPr lang="sk-SK" b="1">
                <a:solidFill>
                  <a:srgbClr val="FF3300"/>
                </a:solidFill>
              </a:rPr>
              <a:t>rovnaký obsah</a:t>
            </a:r>
            <a:r>
              <a:rPr lang="sk-SK"/>
              <a:t>:</a:t>
            </a:r>
          </a:p>
          <a:p>
            <a:pPr lvl="1" eaLnBrk="1" hangingPunct="1"/>
            <a:r>
              <a:rPr lang="sk-SK"/>
              <a:t>Príklady: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Double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, ...</a:t>
            </a:r>
          </a:p>
          <a:p>
            <a:pPr eaLnBrk="1" hangingPunct="1"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retazec1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retazec2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retazec1.equals(retazec2);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223490" y="4812145"/>
            <a:ext cx="1468581" cy="11268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26400" y="5324330"/>
            <a:ext cx="408189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Na zistenie toho, či obsah objektov je rovnaký sa používa metóda </a:t>
            </a:r>
            <a:r>
              <a:rPr lang="sk-SK" sz="2400" err="1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equals</a:t>
            </a:r>
            <a:r>
              <a:rPr lang="sk-SK" sz="2400">
                <a:latin typeface="Calibri" pitchFamily="34" charset="0"/>
                <a:cs typeface="Calibri" pitchFamily="34" charset="0"/>
              </a:rPr>
              <a:t> ...</a:t>
            </a:r>
            <a:endParaRPr lang="cs-CZ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4514" name="Picture 2" descr="http://honestinquiry.com/wp-content/uploads/2009/09/scales1-29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82" y="5131481"/>
            <a:ext cx="1360632" cy="1369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err="1"/>
              <a:t>Rodokme</a:t>
            </a:r>
            <a:r>
              <a:rPr lang="sk-SK"/>
              <a:t>ň metódy </a:t>
            </a:r>
            <a:r>
              <a:rPr lang="sk-SK" i="0" err="1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/>
              <a:t> (1)</a:t>
            </a: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Metóda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/>
              <a:t> je definovaná v triede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Object</a:t>
            </a:r>
            <a:endParaRPr lang="sk-SK" sz="24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/>
              <a:t>Dôsledok: Každý Java objekt má metódu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quals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err="1"/>
              <a:t>overuje</a:t>
            </a:r>
            <a:r>
              <a:rPr lang="en-US"/>
              <a:t>, </a:t>
            </a:r>
            <a:r>
              <a:rPr lang="sk-SK"/>
              <a:t>či iný objekt má rovnaký obsah ako objekt, nad ktorým túto metódu voláme</a:t>
            </a:r>
          </a:p>
          <a:p>
            <a:pPr eaLnBrk="1" hangingPunct="1">
              <a:buFontTx/>
              <a:buNone/>
            </a:pPr>
            <a:endParaRPr lang="en-US" sz="11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retazec1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k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(retazec1.equals(k)) { … }</a:t>
            </a:r>
          </a:p>
          <a:p>
            <a:pPr eaLnBrk="1" hangingPunct="1">
              <a:buFontTx/>
              <a:buNone/>
            </a:pPr>
            <a:endParaRPr 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63272" y="5061527"/>
            <a:ext cx="1062180" cy="11637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51565" y="5444403"/>
            <a:ext cx="4812148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Reprezentujú objekty </a:t>
            </a:r>
            <a:r>
              <a:rPr lang="sk-SK" sz="2400" err="1">
                <a:latin typeface="Calibri" pitchFamily="34" charset="0"/>
                <a:cs typeface="Calibri" pitchFamily="34" charset="0"/>
              </a:rPr>
              <a:t>referencované</a:t>
            </a:r>
            <a:r>
              <a:rPr lang="sk-SK" sz="2400">
                <a:latin typeface="Calibri" pitchFamily="34" charset="0"/>
                <a:cs typeface="Calibri" pitchFamily="34" charset="0"/>
              </a:rPr>
              <a:t> z </a:t>
            </a:r>
            <a:r>
              <a:rPr lang="sk-SK" sz="2400" err="1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retazec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400" i="1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k</a:t>
            </a:r>
            <a:r>
              <a:rPr lang="en-US" sz="2400">
                <a:latin typeface="Calibri" pitchFamily="34" charset="0"/>
                <a:cs typeface="Calibri" pitchFamily="34" charset="0"/>
              </a:rPr>
              <a:t> ten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ist</a:t>
            </a:r>
            <a:r>
              <a:rPr lang="sk-SK" sz="2400">
                <a:latin typeface="Calibri" pitchFamily="34" charset="0"/>
                <a:cs typeface="Calibri" pitchFamily="34" charset="0"/>
              </a:rPr>
              <a:t>ý obsah</a:t>
            </a:r>
            <a:r>
              <a:rPr lang="en-US" sz="2400">
                <a:latin typeface="Calibri" pitchFamily="34" charset="0"/>
                <a:cs typeface="Calibri" pitchFamily="34" charset="0"/>
              </a:rPr>
              <a:t>? Ur</a:t>
            </a:r>
            <a:r>
              <a:rPr lang="sk-SK" sz="2400" err="1">
                <a:latin typeface="Calibri" pitchFamily="34" charset="0"/>
                <a:cs typeface="Calibri" pitchFamily="34" charset="0"/>
              </a:rPr>
              <a:t>čite</a:t>
            </a:r>
            <a:r>
              <a:rPr lang="sk-SK" sz="2400">
                <a:latin typeface="Calibri" pitchFamily="34" charset="0"/>
                <a:cs typeface="Calibri" pitchFamily="34" charset="0"/>
              </a:rPr>
              <a:t> nie.</a:t>
            </a:r>
            <a:endParaRPr lang="cs-CZ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err="1"/>
              <a:t>Rodokme</a:t>
            </a:r>
            <a:r>
              <a:rPr lang="sk-SK"/>
              <a:t>ň metódy </a:t>
            </a:r>
            <a:r>
              <a:rPr lang="sk-SK" i="0" err="1">
                <a:latin typeface="Courier New" pitchFamily="49" charset="0"/>
                <a:cs typeface="Courier New" pitchFamily="49" charset="0"/>
              </a:rPr>
              <a:t>equals</a:t>
            </a:r>
            <a:r>
              <a:rPr lang="sk-SK"/>
              <a:t> </a:t>
            </a:r>
            <a:r>
              <a:rPr lang="en-US"/>
              <a:t>(2)</a:t>
            </a:r>
            <a:endParaRPr lang="cs-C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Ako je implementovaný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sz="3200" i="1"/>
              <a:t> </a:t>
            </a:r>
            <a:r>
              <a:rPr lang="en-US"/>
              <a:t>v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Object</a:t>
            </a:r>
            <a:r>
              <a:rPr lang="en-US"/>
              <a:t>-e?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5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equals(Object o) {</a:t>
            </a:r>
            <a:endParaRPr lang="en-US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    return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== o;</a:t>
            </a:r>
            <a:endParaRPr lang="en-US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/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err="1"/>
              <a:t>Niektor</a:t>
            </a:r>
            <a:r>
              <a:rPr lang="sk-SK"/>
              <a:t>é </a:t>
            </a:r>
            <a:r>
              <a:rPr lang="sk-SK">
                <a:solidFill>
                  <a:srgbClr val="FF3300"/>
                </a:solidFill>
              </a:rPr>
              <a:t>triedy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err="1">
                <a:solidFill>
                  <a:srgbClr val="FF3300"/>
                </a:solidFill>
              </a:rPr>
              <a:t>prekryli</a:t>
            </a:r>
            <a:r>
              <a:rPr lang="en-US">
                <a:solidFill>
                  <a:srgbClr val="FF3300"/>
                </a:solidFill>
              </a:rPr>
              <a:t> met</a:t>
            </a:r>
            <a:r>
              <a:rPr lang="sk-SK">
                <a:solidFill>
                  <a:srgbClr val="FF3300"/>
                </a:solidFill>
              </a:rPr>
              <a:t>ódu</a:t>
            </a:r>
            <a:r>
              <a:rPr lang="sk-SK"/>
              <a:t>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i="1"/>
              <a:t> </a:t>
            </a:r>
            <a:r>
              <a:rPr lang="en-US"/>
              <a:t>(</a:t>
            </a:r>
            <a:r>
              <a:rPr lang="sk-SK"/>
              <a:t>„preprogramovali“ </a:t>
            </a:r>
            <a:r>
              <a:rPr lang="en-US" err="1"/>
              <a:t>spr</a:t>
            </a:r>
            <a:r>
              <a:rPr lang="sk-SK" err="1"/>
              <a:t>ávanie</a:t>
            </a:r>
            <a:r>
              <a:rPr lang="en-US"/>
              <a:t>)</a:t>
            </a:r>
            <a:r>
              <a:rPr lang="sk-SK"/>
              <a:t>, tak aby fungovala </a:t>
            </a:r>
            <a:r>
              <a:rPr lang="sk-SK" err="1"/>
              <a:t>zmyslupl</a:t>
            </a:r>
            <a:r>
              <a:rPr lang="en-US" err="1"/>
              <a:t>nej</a:t>
            </a:r>
            <a:r>
              <a:rPr lang="sk-SK" err="1"/>
              <a:t>šie</a:t>
            </a:r>
            <a:r>
              <a:rPr lang="en-US"/>
              <a:t> (</a:t>
            </a:r>
            <a:r>
              <a:rPr lang="en-US" err="1"/>
              <a:t>napr</a:t>
            </a:r>
            <a:r>
              <a:rPr lang="en-US"/>
              <a:t>.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String, Integer</a:t>
            </a:r>
            <a:r>
              <a:rPr lang="en-US"/>
              <a:t>, …)</a:t>
            </a:r>
            <a:endParaRPr lang="sk-SK"/>
          </a:p>
          <a:p>
            <a:pPr lvl="1" eaLnBrk="1" hangingPunct="1">
              <a:lnSpc>
                <a:spcPct val="90000"/>
              </a:lnSpc>
            </a:pPr>
            <a:r>
              <a:rPr lang="sk-SK"/>
              <a:t>Zvyknime si: </a:t>
            </a:r>
            <a:r>
              <a:rPr lang="sk-SK">
                <a:solidFill>
                  <a:srgbClr val="FF3300"/>
                </a:solidFill>
              </a:rPr>
              <a:t>objekty</a:t>
            </a:r>
            <a:r>
              <a:rPr lang="sk-SK"/>
              <a:t> testujeme </a:t>
            </a:r>
            <a:r>
              <a:rPr lang="sk-SK">
                <a:solidFill>
                  <a:srgbClr val="FF3300"/>
                </a:solidFill>
              </a:rPr>
              <a:t>na rovnosť</a:t>
            </a:r>
            <a:r>
              <a:rPr lang="sk-SK"/>
              <a:t> cez metódu </a:t>
            </a:r>
            <a:r>
              <a:rPr lang="sk-SK" err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sk-SK"/>
              <a:t> </a:t>
            </a:r>
            <a:r>
              <a:rPr lang="en-US"/>
              <a:t>(</a:t>
            </a:r>
            <a:r>
              <a:rPr lang="en-US" err="1"/>
              <a:t>spo</a:t>
            </a:r>
            <a:r>
              <a:rPr lang="sk-SK"/>
              <a:t>ľahnime sa na tvorcu triedy</a:t>
            </a:r>
            <a:r>
              <a:rPr lang="en-US"/>
              <a:t>)</a:t>
            </a:r>
            <a:endParaRPr lang="sk-SK"/>
          </a:p>
          <a:p>
            <a:pPr lvl="1" eaLnBrk="1" hangingPunct="1">
              <a:lnSpc>
                <a:spcPct val="90000"/>
              </a:lnSpc>
            </a:pPr>
            <a:endParaRPr lang="cs-CZ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165599" y="2854035"/>
            <a:ext cx="665016" cy="10806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01891" y="3707967"/>
            <a:ext cx="294581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Test: </a:t>
            </a:r>
            <a:r>
              <a:rPr lang="en-US" sz="2400">
                <a:latin typeface="Calibri" pitchFamily="34" charset="0"/>
                <a:cs typeface="Calibri" pitchFamily="34" charset="0"/>
              </a:rPr>
              <a:t>Ten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ist</a:t>
            </a:r>
            <a:r>
              <a:rPr lang="sk-SK" sz="2400">
                <a:latin typeface="Calibri" pitchFamily="34" charset="0"/>
                <a:cs typeface="Calibri" pitchFamily="34" charset="0"/>
              </a:rPr>
              <a:t>ý objekt</a:t>
            </a:r>
            <a:r>
              <a:rPr lang="en-US" sz="2400">
                <a:latin typeface="Calibri" pitchFamily="34" charset="0"/>
                <a:cs typeface="Calibri" pitchFamily="34" charset="0"/>
              </a:rPr>
              <a:t>?</a:t>
            </a:r>
            <a:endParaRPr lang="cs-CZ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Testujeme met</a:t>
            </a:r>
            <a:r>
              <a:rPr lang="sk-SK" sz="4000"/>
              <a:t>ódu equals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>
                <a:cs typeface="Lucida Sans Unicode"/>
              </a:rPr>
              <a:t>Vytvorme tried</a:t>
            </a:r>
            <a:r>
              <a:rPr lang="en-US">
                <a:cs typeface="Lucida Sans Unicode"/>
              </a:rPr>
              <a:t>u</a:t>
            </a:r>
            <a:r>
              <a:rPr lang="sk-SK">
                <a:cs typeface="Lucida Sans Unicode"/>
              </a:rPr>
              <a:t> </a:t>
            </a:r>
            <a:r>
              <a:rPr lang="sk-SK" b="1">
                <a:solidFill>
                  <a:srgbClr val="FF0000"/>
                </a:solidFill>
                <a:latin typeface="Courier New"/>
                <a:cs typeface="Lucida Sans Unicode"/>
              </a:rPr>
              <a:t>Point</a:t>
            </a:r>
            <a:r>
              <a:rPr lang="sk-SK">
                <a:cs typeface="Lucida Sans Unicode"/>
              </a:rPr>
              <a:t>, ktorá bude uchovávať x-</a:t>
            </a:r>
            <a:r>
              <a:rPr lang="sk-SK" err="1">
                <a:cs typeface="Lucida Sans Unicode"/>
              </a:rPr>
              <a:t>ovú</a:t>
            </a:r>
            <a:r>
              <a:rPr lang="sk-SK">
                <a:cs typeface="Lucida Sans Unicode"/>
              </a:rPr>
              <a:t> a y-</a:t>
            </a:r>
            <a:r>
              <a:rPr lang="sk-SK" err="1">
                <a:cs typeface="Lucida Sans Unicode"/>
              </a:rPr>
              <a:t>ovú</a:t>
            </a:r>
            <a:r>
              <a:rPr lang="sk-SK">
                <a:cs typeface="Lucida Sans Unicode"/>
              </a:rPr>
              <a:t> súradnicu nejakého bodu:</a:t>
            </a:r>
          </a:p>
          <a:p>
            <a:pPr lvl="1" eaLnBrk="1" hangingPunct="1"/>
            <a:r>
              <a:rPr lang="sk-SK"/>
              <a:t>to, </a:t>
            </a:r>
            <a:r>
              <a:rPr lang="en-US" err="1"/>
              <a:t>ak</a:t>
            </a:r>
            <a:r>
              <a:rPr lang="sk-SK"/>
              <a:t>é súradnice má bod reprezentovaný objektom, je určené pri volaní konštruktora </a:t>
            </a:r>
            <a:r>
              <a:rPr lang="en-US"/>
              <a:t>(</a:t>
            </a:r>
            <a:r>
              <a:rPr lang="sk-SK"/>
              <a:t>žiadne </a:t>
            </a:r>
            <a:r>
              <a:rPr lang="sk-SK" err="1">
                <a:solidFill>
                  <a:schemeClr val="tx1"/>
                </a:solidFill>
                <a:latin typeface="Courier New" pitchFamily="49" charset="0"/>
              </a:rPr>
              <a:t>setX</a:t>
            </a:r>
            <a:r>
              <a:rPr lang="sk-SK"/>
              <a:t> a </a:t>
            </a:r>
            <a:r>
              <a:rPr lang="sk-SK" err="1">
                <a:solidFill>
                  <a:schemeClr val="tx1"/>
                </a:solidFill>
                <a:latin typeface="Courier New" pitchFamily="49" charset="0"/>
              </a:rPr>
              <a:t>setY</a:t>
            </a:r>
            <a:r>
              <a:rPr lang="en-US"/>
              <a:t>)</a:t>
            </a:r>
          </a:p>
          <a:p>
            <a:pPr lvl="1" eaLnBrk="1" hangingPunct="1"/>
            <a:r>
              <a:rPr lang="sk-SK"/>
              <a:t>náš </a:t>
            </a:r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Bod</a:t>
            </a:r>
            <a:r>
              <a:rPr lang="sk-SK"/>
              <a:t> bude podobný </a:t>
            </a:r>
            <a:r>
              <a:rPr lang="sk-SK" err="1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sk-SK"/>
              <a:t>u</a:t>
            </a:r>
            <a:r>
              <a:rPr lang="en-US"/>
              <a:t>:</a:t>
            </a:r>
            <a:r>
              <a:rPr lang="sk-SK"/>
              <a:t> po vytvorení objektu jeho </a:t>
            </a:r>
            <a:r>
              <a:rPr lang="sk-SK" u="sng"/>
              <a:t>obsah nemožno zmeniť</a:t>
            </a:r>
          </a:p>
          <a:p>
            <a:pPr marL="356870" indent="-356870" eaLnBrk="1" hangingPunct="1"/>
            <a:endParaRPr lang="sk-SK"/>
          </a:p>
          <a:p>
            <a:pPr marL="356870" indent="-356870" eaLnBrk="1" hangingPunct="1"/>
            <a:r>
              <a:rPr lang="sk-SK"/>
              <a:t>Preprogramujme metódu </a:t>
            </a:r>
            <a:r>
              <a:rPr lang="sk-SK" err="1">
                <a:solidFill>
                  <a:schemeClr val="tx1"/>
                </a:solidFill>
                <a:latin typeface="Courier New" pitchFamily="49" charset="0"/>
              </a:rPr>
              <a:t>equals</a:t>
            </a:r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sk-SK"/>
              <a:t>...</a:t>
            </a:r>
          </a:p>
          <a:p>
            <a:pPr lvl="1" eaLnBrk="1" hangingPunct="1"/>
            <a:r>
              <a:rPr lang="sk-SK"/>
              <a:t>dva body sú rovnaké, keď reprezentujú bod s tými istými súradnicami</a:t>
            </a: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Equals pre Bod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40300"/>
          </a:xfrm>
        </p:spPr>
        <p:txBody>
          <a:bodyPr/>
          <a:lstStyle/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1800" err="1">
                <a:solidFill>
                  <a:srgbClr val="000000"/>
                </a:solidFill>
                <a:latin typeface="Courier New" pitchFamily="49" charset="0"/>
              </a:rPr>
              <a:t>Object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err="1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18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1800" b="1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err="1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cs-CZ" sz="1800" b="1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18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 b="1">
                <a:solidFill>
                  <a:srgbClr val="7F0055"/>
                </a:solidFill>
                <a:latin typeface="Courier New"/>
                <a:cs typeface="Lucida Sans Unicode"/>
              </a:rPr>
              <a:t>        </a:t>
            </a:r>
            <a:r>
              <a:rPr lang="cs-CZ" sz="1800" b="1">
                <a:solidFill>
                  <a:srgbClr val="7F0055"/>
                </a:solidFill>
                <a:latin typeface="Courier New"/>
                <a:cs typeface="Lucida Sans Unicode"/>
              </a:rPr>
              <a:t>return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false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;</a:t>
            </a:r>
            <a:endParaRPr lang="en-US" sz="1800">
              <a:solidFill>
                <a:srgbClr val="000000"/>
              </a:solidFill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endParaRPr lang="cs-CZ" sz="18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1800" b="1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err="1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cs-CZ" sz="1800" b="1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18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 b="1">
                <a:solidFill>
                  <a:srgbClr val="7F0055"/>
                </a:solidFill>
                <a:latin typeface="Courier New"/>
                <a:cs typeface="Lucida Sans Unicode"/>
              </a:rPr>
              <a:t>        </a:t>
            </a:r>
            <a:r>
              <a:rPr lang="cs-CZ" sz="1800" b="1">
                <a:solidFill>
                  <a:srgbClr val="7F0055"/>
                </a:solidFill>
                <a:latin typeface="Courier New"/>
                <a:cs typeface="Lucida Sans Unicode"/>
              </a:rPr>
              <a:t>return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true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;</a:t>
            </a:r>
            <a:endParaRPr lang="cs-CZ" sz="18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 b="1">
                <a:solidFill>
                  <a:srgbClr val="7F0055"/>
                </a:solidFill>
                <a:latin typeface="Courier New"/>
                <a:cs typeface="Lucida Sans Unicode"/>
              </a:rPr>
              <a:t>   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if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(!(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obj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instanceof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Point))</a:t>
            </a:r>
            <a:endParaRPr lang="cs-CZ" sz="18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 b="1">
                <a:solidFill>
                  <a:srgbClr val="7F0055"/>
                </a:solidFill>
                <a:latin typeface="Courier New"/>
                <a:cs typeface="Lucida Sans Unicode"/>
              </a:rPr>
              <a:t>        </a:t>
            </a:r>
            <a:r>
              <a:rPr lang="cs-CZ" sz="1800" b="1">
                <a:solidFill>
                  <a:srgbClr val="7F0055"/>
                </a:solidFill>
                <a:latin typeface="Courier New"/>
                <a:cs typeface="Lucida Sans Unicode"/>
              </a:rPr>
              <a:t>return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false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;</a:t>
            </a:r>
            <a:endParaRPr lang="cs-CZ" sz="18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endParaRPr lang="cs-CZ" sz="18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Lucida Sans Unicode"/>
              </a:rPr>
              <a:t>    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Point 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point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 = (Point)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obj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;</a:t>
            </a:r>
            <a:endParaRPr lang="cs-CZ" sz="18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 b="1">
                <a:solidFill>
                  <a:srgbClr val="7F0055"/>
                </a:solidFill>
                <a:latin typeface="Courier New"/>
                <a:cs typeface="Lucida Sans Unicode"/>
              </a:rPr>
              <a:t>    </a:t>
            </a:r>
            <a:r>
              <a:rPr lang="cs-CZ" sz="1800" b="1">
                <a:solidFill>
                  <a:srgbClr val="7F0055"/>
                </a:solidFill>
                <a:latin typeface="Courier New"/>
                <a:cs typeface="Lucida Sans Unicode"/>
              </a:rPr>
              <a:t>return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(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point.</a:t>
            </a:r>
            <a:r>
              <a:rPr lang="cs-CZ" sz="1800" err="1">
                <a:solidFill>
                  <a:srgbClr val="0000C0"/>
                </a:solidFill>
                <a:latin typeface="Courier New"/>
                <a:cs typeface="Lucida Sans Unicode"/>
              </a:rPr>
              <a:t>x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==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this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.</a:t>
            </a:r>
            <a:r>
              <a:rPr lang="cs-CZ" sz="1800" err="1">
                <a:solidFill>
                  <a:srgbClr val="0000C0"/>
                </a:solidFill>
                <a:latin typeface="Courier New"/>
                <a:cs typeface="Lucida Sans Unicode"/>
              </a:rPr>
              <a:t>x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) &amp;&amp; 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cs typeface="Lucida Sans Unicode"/>
              </a:rPr>
              <a:t>           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point.</a:t>
            </a:r>
            <a:r>
              <a:rPr lang="cs-CZ" sz="1800" err="1">
                <a:solidFill>
                  <a:srgbClr val="0000C0"/>
                </a:solidFill>
                <a:latin typeface="Courier New"/>
                <a:cs typeface="Lucida Sans Unicode"/>
              </a:rPr>
              <a:t>y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 == </a:t>
            </a:r>
            <a:r>
              <a:rPr lang="cs-CZ" sz="1800" b="1" err="1">
                <a:solidFill>
                  <a:srgbClr val="7F0055"/>
                </a:solidFill>
                <a:latin typeface="Courier New"/>
                <a:cs typeface="Lucida Sans Unicode"/>
              </a:rPr>
              <a:t>this</a:t>
            </a:r>
            <a:r>
              <a:rPr lang="cs-CZ" sz="1800" err="1">
                <a:solidFill>
                  <a:srgbClr val="000000"/>
                </a:solidFill>
                <a:latin typeface="Courier New"/>
                <a:cs typeface="Lucida Sans Unicode"/>
              </a:rPr>
              <a:t>.</a:t>
            </a:r>
            <a:r>
              <a:rPr lang="cs-CZ" sz="1800" err="1">
                <a:solidFill>
                  <a:srgbClr val="0000C0"/>
                </a:solidFill>
                <a:latin typeface="Courier New"/>
                <a:cs typeface="Lucida Sans Unicode"/>
              </a:rPr>
              <a:t>y</a:t>
            </a:r>
            <a:r>
              <a:rPr lang="cs-CZ" sz="1800">
                <a:solidFill>
                  <a:srgbClr val="000000"/>
                </a:solidFill>
                <a:latin typeface="Courier New"/>
                <a:cs typeface="Lucida Sans Unicode"/>
              </a:rPr>
              <a:t>);</a:t>
            </a:r>
            <a:endParaRPr lang="cs-CZ" sz="18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34327" y="1634834"/>
            <a:ext cx="3029524" cy="4895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99782" y="1306512"/>
            <a:ext cx="2548654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err="1">
                <a:latin typeface="Calibri" pitchFamily="34" charset="0"/>
                <a:cs typeface="Calibri" pitchFamily="34" charset="0"/>
              </a:rPr>
              <a:t>Ja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nie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som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>
                <a:latin typeface="Calibri" pitchFamily="34" charset="0"/>
                <a:cs typeface="Calibri" pitchFamily="34" charset="0"/>
              </a:rPr>
              <a:t>rovnaký ako </a:t>
            </a:r>
            <a:r>
              <a:rPr lang="en-US" sz="1800" b="1">
                <a:solidFill>
                  <a:srgbClr val="7F0055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null</a:t>
            </a:r>
            <a:r>
              <a:rPr lang="en-US" sz="2400">
                <a:latin typeface="Trebuchet MS" pitchFamily="34" charset="0"/>
              </a:rPr>
              <a:t>!</a:t>
            </a: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223491" y="2673925"/>
            <a:ext cx="2479960" cy="4849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02435" y="2428730"/>
            <a:ext cx="329218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2400">
                <a:latin typeface="Calibri" pitchFamily="34" charset="0"/>
                <a:cs typeface="Calibri" pitchFamily="34" charset="0"/>
              </a:rPr>
              <a:t>Som rovnaký ako ja sám!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870036" y="3325088"/>
            <a:ext cx="1283852" cy="41563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52871" y="3052183"/>
            <a:ext cx="385098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fi-FI" sz="2400">
                <a:latin typeface="Calibri"/>
                <a:cs typeface="Calibri"/>
              </a:rPr>
              <a:t>Môžem sa porovnávať iba s </a:t>
            </a:r>
            <a:r>
              <a:rPr lang="fi-FI" sz="2400" err="1">
                <a:latin typeface="Calibri"/>
                <a:cs typeface="Calibri"/>
              </a:rPr>
              <a:t>iným</a:t>
            </a:r>
            <a:r>
              <a:rPr lang="fi-FI" sz="2400">
                <a:latin typeface="Calibri"/>
                <a:cs typeface="Calibri"/>
              </a:rPr>
              <a:t> </a:t>
            </a:r>
            <a:r>
              <a:rPr lang="fi-FI" sz="2400">
                <a:solidFill>
                  <a:srgbClr val="000000"/>
                </a:solidFill>
                <a:latin typeface="Courier New"/>
                <a:cs typeface="Lucida Sans Unicode"/>
              </a:rPr>
              <a:t>Point</a:t>
            </a:r>
            <a:r>
              <a:rPr lang="fi-FI" sz="2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fi-FI" sz="2400" err="1">
                <a:solidFill>
                  <a:srgbClr val="000000"/>
                </a:solidFill>
                <a:latin typeface="Calibri"/>
                <a:cs typeface="Calibri"/>
              </a:rPr>
              <a:t>om</a:t>
            </a:r>
            <a:r>
              <a:rPr lang="fi-FI" sz="2400">
                <a:latin typeface="Calibri"/>
                <a:cs typeface="Calibri"/>
              </a:rPr>
              <a:t>! </a:t>
            </a:r>
            <a:endParaRPr lang="sk-SK" sz="2400">
              <a:latin typeface="Calibri" pitchFamily="34" charset="0"/>
              <a:cs typeface="Calibri" pitchFamily="34" charset="0"/>
            </a:endParaRPr>
          </a:p>
          <a:p>
            <a:r>
              <a:rPr lang="en-US" sz="1800">
                <a:latin typeface="Calibri" pitchFamily="34" charset="0"/>
                <a:cs typeface="Calibri" pitchFamily="34" charset="0"/>
              </a:rPr>
              <a:t>(</a:t>
            </a:r>
            <a:r>
              <a:rPr lang="sk-SK" sz="1800">
                <a:latin typeface="Calibri" pitchFamily="34" charset="0"/>
                <a:cs typeface="Calibri" pitchFamily="34" charset="0"/>
              </a:rPr>
              <a:t>upozornenie: </a:t>
            </a:r>
            <a:r>
              <a:rPr lang="en-US" sz="1800" err="1">
                <a:latin typeface="Calibri" pitchFamily="34" charset="0"/>
                <a:cs typeface="Calibri" pitchFamily="34" charset="0"/>
              </a:rPr>
              <a:t>vzh</a:t>
            </a:r>
            <a:r>
              <a:rPr lang="sk-SK" sz="1800">
                <a:latin typeface="Calibri" pitchFamily="34" charset="0"/>
                <a:cs typeface="Calibri" pitchFamily="34" charset="0"/>
              </a:rPr>
              <a:t>ľadom na dedičnosť nie je tento test úplne v poriadku</a:t>
            </a:r>
            <a:r>
              <a:rPr lang="en-US" sz="1800">
                <a:latin typeface="Calibri" pitchFamily="34" charset="0"/>
                <a:cs typeface="Calibri" pitchFamily="34" charset="0"/>
              </a:rPr>
              <a:t>)</a:t>
            </a:r>
            <a:endParaRPr lang="cs-CZ" sz="18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4596314" y="4867562"/>
            <a:ext cx="1111811" cy="923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616290" y="4622367"/>
            <a:ext cx="329218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Pretypujem referenciu</a:t>
            </a:r>
            <a:r>
              <a:rPr lang="en-US" sz="2400">
                <a:latin typeface="Calibri" pitchFamily="34" charset="0"/>
                <a:cs typeface="Calibri" pitchFamily="34" charset="0"/>
              </a:rPr>
              <a:t>…</a:t>
            </a:r>
            <a:endParaRPr lang="fi-FI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 flipV="1">
            <a:off x="3546764" y="5809672"/>
            <a:ext cx="1611740" cy="5772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052346" y="5763170"/>
            <a:ext cx="394236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en-US" sz="2400" err="1">
                <a:latin typeface="Calibri"/>
                <a:cs typeface="Calibri"/>
              </a:rPr>
              <a:t>Porovn</a:t>
            </a:r>
            <a:r>
              <a:rPr lang="sk-SK" sz="2400" err="1">
                <a:latin typeface="Calibri"/>
                <a:cs typeface="Calibri"/>
              </a:rPr>
              <a:t>ám</a:t>
            </a:r>
            <a:r>
              <a:rPr lang="sk-SK" sz="2400">
                <a:latin typeface="Calibri"/>
                <a:cs typeface="Calibri"/>
              </a:rPr>
              <a:t> sa s </a:t>
            </a:r>
            <a:r>
              <a:rPr lang="sk-SK" sz="2400">
                <a:latin typeface="Courier New"/>
                <a:cs typeface="Lucida Sans Unicode"/>
              </a:rPr>
              <a:t>point </a:t>
            </a:r>
            <a:r>
              <a:rPr lang="en-US" sz="2400">
                <a:latin typeface="Calibri"/>
                <a:cs typeface="Calibri"/>
              </a:rPr>
              <a:t>(resp. s </a:t>
            </a:r>
            <a:r>
              <a:rPr lang="sk-SK" sz="2400" err="1">
                <a:solidFill>
                  <a:srgbClr val="000000"/>
                </a:solidFill>
                <a:latin typeface="Courier New"/>
                <a:ea typeface="Lucida Sans Unicode" pitchFamily="34" charset="0"/>
                <a:cs typeface="Lucida Sans Unicode"/>
              </a:rPr>
              <a:t>ob</a:t>
            </a:r>
            <a:r>
              <a:rPr lang="en-US" sz="2400">
                <a:solidFill>
                  <a:srgbClr val="000000"/>
                </a:solidFill>
                <a:latin typeface="Courier New"/>
                <a:ea typeface="Lucida Sans Unicode" pitchFamily="34" charset="0"/>
                <a:cs typeface="Lucida Sans Unicode"/>
              </a:rPr>
              <a:t>j</a:t>
            </a:r>
            <a:r>
              <a:rPr lang="en-US" sz="2400">
                <a:latin typeface="Calibri"/>
                <a:cs typeface="Calibri"/>
              </a:rPr>
              <a:t>)  p</a:t>
            </a:r>
            <a:r>
              <a:rPr lang="sk-SK" sz="2400">
                <a:latin typeface="Calibri"/>
                <a:cs typeface="Calibri"/>
              </a:rPr>
              <a:t>o „zložkách“</a:t>
            </a:r>
            <a:endParaRPr lang="fi-FI"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Equals </a:t>
            </a:r>
            <a:r>
              <a:rPr lang="en-US" sz="4000"/>
              <a:t>len </a:t>
            </a:r>
            <a:r>
              <a:rPr lang="sk-SK" sz="4000"/>
              <a:t>v tandeme ...</a:t>
            </a:r>
            <a:endParaRPr lang="cs-CZ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Aj keď sme prekryli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equals</a:t>
            </a:r>
            <a:r>
              <a:rPr lang="sk-SK"/>
              <a:t> pre triedu </a:t>
            </a:r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Bod</a:t>
            </a:r>
            <a:r>
              <a:rPr lang="en-US"/>
              <a:t>, </a:t>
            </a:r>
            <a:r>
              <a:rPr lang="sk-SK"/>
              <a:t>práca s množinou a bodmi nefunguje ...</a:t>
            </a:r>
          </a:p>
          <a:p>
            <a:pPr eaLnBrk="1" hangingPunct="1"/>
            <a:r>
              <a:rPr lang="sk-SK"/>
              <a:t>Dôvod: </a:t>
            </a:r>
            <a:r>
              <a:rPr lang="sk-SK" err="1">
                <a:solidFill>
                  <a:srgbClr val="FF0000"/>
                </a:solidFill>
                <a:latin typeface="Courier New" pitchFamily="49" charset="0"/>
              </a:rPr>
              <a:t>equals</a:t>
            </a:r>
            <a:r>
              <a:rPr lang="sk-SK" sz="3200"/>
              <a:t> </a:t>
            </a:r>
            <a:r>
              <a:rPr lang="sk-SK"/>
              <a:t>funguje </a:t>
            </a:r>
            <a:r>
              <a:rPr lang="sk-SK">
                <a:solidFill>
                  <a:srgbClr val="FF3300"/>
                </a:solidFill>
              </a:rPr>
              <a:t>v tandeme s</a:t>
            </a:r>
            <a:r>
              <a:rPr lang="sk-SK"/>
              <a:t> metódou </a:t>
            </a:r>
            <a:r>
              <a:rPr lang="sk-SK" err="1">
                <a:solidFill>
                  <a:srgbClr val="FF0000"/>
                </a:solidFill>
                <a:latin typeface="Courier New" pitchFamily="49" charset="0"/>
              </a:rPr>
              <a:t>hashCode</a:t>
            </a:r>
            <a:r>
              <a:rPr lang="sk-SK" sz="320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  <a:p>
            <a:pPr lvl="1" eaLnBrk="1" hangingPunct="1"/>
            <a:r>
              <a:rPr lang="sk-SK"/>
              <a:t>metóda </a:t>
            </a:r>
            <a:r>
              <a:rPr lang="en-US" err="1">
                <a:solidFill>
                  <a:schemeClr val="tx1"/>
                </a:solidFill>
                <a:latin typeface="Courier New" pitchFamily="49" charset="0"/>
              </a:rPr>
              <a:t>hashCode</a:t>
            </a:r>
            <a:r>
              <a:rPr lang="sk-SK"/>
              <a:t> definovaná v triede </a:t>
            </a:r>
            <a:r>
              <a:rPr lang="sk-SK" err="1">
                <a:solidFill>
                  <a:schemeClr val="tx1"/>
                </a:solidFill>
                <a:latin typeface="Courier New" pitchFamily="49" charset="0"/>
              </a:rPr>
              <a:t>Object</a:t>
            </a:r>
            <a:endParaRPr lang="sk-SK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Vždy musí platiť</a:t>
            </a:r>
            <a:r>
              <a:rPr lang="en-US"/>
              <a:t> (</a:t>
            </a:r>
            <a:r>
              <a:rPr lang="en-US" err="1"/>
              <a:t>implik</a:t>
            </a:r>
            <a:r>
              <a:rPr lang="sk-SK" err="1"/>
              <a:t>ácia</a:t>
            </a:r>
            <a:r>
              <a:rPr lang="en-US"/>
              <a:t>)</a:t>
            </a:r>
            <a:r>
              <a:rPr lang="sk-SK"/>
              <a:t>:</a:t>
            </a:r>
          </a:p>
          <a:p>
            <a:pPr algn="ctr" eaLnBrk="1" hangingPunct="1">
              <a:buFontTx/>
              <a:buNone/>
            </a:pPr>
            <a:r>
              <a:rPr lang="sk-SK"/>
              <a:t>	</a:t>
            </a:r>
            <a:r>
              <a:rPr lang="sk-SK">
                <a:solidFill>
                  <a:srgbClr val="FF3300"/>
                </a:solidFill>
              </a:rPr>
              <a:t>Ak majú dva objekty rovnaký obsah</a:t>
            </a:r>
            <a:r>
              <a:rPr lang="sk-SK"/>
              <a:t> </a:t>
            </a:r>
            <a:r>
              <a:rPr lang="en-US"/>
              <a:t>(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equals</a:t>
            </a:r>
            <a:r>
              <a:rPr lang="en-US" sz="3200"/>
              <a:t>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</a:t>
            </a:r>
            <a:r>
              <a:rPr lang="sk-SK" b="1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/>
              <a:t>),</a:t>
            </a:r>
            <a:r>
              <a:rPr lang="sk-SK"/>
              <a:t> </a:t>
            </a:r>
            <a:r>
              <a:rPr lang="en-US" err="1">
                <a:solidFill>
                  <a:srgbClr val="FF3300"/>
                </a:solidFill>
              </a:rPr>
              <a:t>potom</a:t>
            </a:r>
            <a:r>
              <a:rPr lang="sk-SK">
                <a:solidFill>
                  <a:srgbClr val="FF3300"/>
                </a:solidFill>
              </a:rPr>
              <a:t> </a:t>
            </a:r>
            <a:r>
              <a:rPr lang="en-US" err="1">
                <a:solidFill>
                  <a:srgbClr val="FF3300"/>
                </a:solidFill>
              </a:rPr>
              <a:t>volania</a:t>
            </a:r>
            <a:r>
              <a:rPr lang="en-US">
                <a:solidFill>
                  <a:srgbClr val="FF3300"/>
                </a:solidFill>
              </a:rPr>
              <a:t> met</a:t>
            </a:r>
            <a:r>
              <a:rPr lang="sk-SK">
                <a:solidFill>
                  <a:srgbClr val="FF3300"/>
                </a:solidFill>
              </a:rPr>
              <a:t>ódy </a:t>
            </a:r>
            <a:r>
              <a:rPr lang="sk-SK" err="1">
                <a:solidFill>
                  <a:srgbClr val="FF0000"/>
                </a:solidFill>
                <a:latin typeface="Courier New" pitchFamily="49" charset="0"/>
              </a:rPr>
              <a:t>hashCode</a:t>
            </a:r>
            <a:r>
              <a:rPr lang="sk-SK" sz="3200">
                <a:solidFill>
                  <a:srgbClr val="FF3300"/>
                </a:solidFill>
              </a:rPr>
              <a:t> </a:t>
            </a:r>
            <a:r>
              <a:rPr lang="sk-SK">
                <a:solidFill>
                  <a:srgbClr val="FF3300"/>
                </a:solidFill>
              </a:rPr>
              <a:t>vrátia rovnakú hodnotu.</a:t>
            </a:r>
            <a:endParaRPr lang="cs-CZ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err="1"/>
              <a:t>Spom</a:t>
            </a:r>
            <a:r>
              <a:rPr lang="sk-SK" sz="4000" err="1"/>
              <a:t>ínate</a:t>
            </a:r>
            <a:r>
              <a:rPr lang="sk-SK" sz="4000"/>
              <a:t> si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 rot="306051">
            <a:off x="751898" y="1864880"/>
            <a:ext cx="7588250" cy="2130425"/>
          </a:xfrm>
          <a:prstGeom prst="rect">
            <a:avLst/>
          </a:prstGeom>
          <a:solidFill>
            <a:srgbClr val="F2F2F2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Turtle[] noveLopty =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Turtle[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+1];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; i++)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noveLopty[i] =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[i];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noveLopty[noveLopty.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-1] = lopta;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= noveLopty;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-241357">
            <a:off x="693161" y="4050868"/>
            <a:ext cx="7548562" cy="1909762"/>
          </a:xfrm>
          <a:prstGeom prst="rect">
            <a:avLst/>
          </a:prstGeom>
          <a:solidFill>
            <a:srgbClr val="F2F2F2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356870" indent="-356870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b="1" dirty="0">
                <a:solidFill>
                  <a:srgbClr val="7F0055"/>
                </a:solidFill>
                <a:latin typeface="Courier New"/>
                <a:cs typeface="Courier New"/>
              </a:rPr>
              <a:t>public</a:t>
            </a:r>
            <a:r>
              <a:rPr lang="cs-CZ" sz="1800" dirty="0">
                <a:solidFill>
                  <a:srgbClr val="000000"/>
                </a:solidFill>
                <a:latin typeface="Courier New"/>
                <a:cs typeface="Courier New"/>
              </a:rPr>
              <a:t> </a:t>
            </a:r>
            <a:r>
              <a:rPr lang="cs-CZ" sz="1800" b="1" dirty="0" err="1">
                <a:solidFill>
                  <a:srgbClr val="993333"/>
                </a:solidFill>
                <a:latin typeface="Courier New"/>
                <a:cs typeface="Courier New"/>
              </a:rPr>
              <a:t>void</a:t>
            </a:r>
            <a:r>
              <a:rPr lang="cs-CZ" sz="1800" dirty="0">
                <a:solidFill>
                  <a:srgbClr val="000000"/>
                </a:solidFill>
                <a:latin typeface="Courier New"/>
                <a:cs typeface="Courier New"/>
              </a:rPr>
              <a:t> </a:t>
            </a:r>
            <a:r>
              <a:rPr lang="cs-CZ" sz="1800" dirty="0" err="1">
                <a:latin typeface="Courier New"/>
                <a:cs typeface="Courier New"/>
              </a:rPr>
              <a:t>insertBook</a:t>
            </a:r>
            <a:r>
              <a:rPr lang="cs-CZ" sz="1800" dirty="0">
                <a:latin typeface="Courier New"/>
                <a:cs typeface="Courier New"/>
              </a:rPr>
              <a:t>(</a:t>
            </a:r>
            <a:r>
              <a:rPr lang="cs-CZ" sz="1800" dirty="0" err="1">
                <a:latin typeface="Courier New"/>
                <a:cs typeface="Courier New"/>
              </a:rPr>
              <a:t>Book</a:t>
            </a:r>
            <a:r>
              <a:rPr lang="cs-CZ" sz="1800" dirty="0">
                <a:latin typeface="Courier New"/>
                <a:cs typeface="Courier New"/>
              </a:rPr>
              <a:t> </a:t>
            </a:r>
            <a:r>
              <a:rPr lang="cs-CZ" sz="1800" dirty="0" err="1">
                <a:latin typeface="Courier New"/>
                <a:cs typeface="Courier New"/>
              </a:rPr>
              <a:t>book</a:t>
            </a:r>
            <a:r>
              <a:rPr lang="cs-CZ" sz="1800" dirty="0">
                <a:latin typeface="Courier New"/>
                <a:cs typeface="Courier New"/>
              </a:rPr>
              <a:t>) {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/>
                <a:cs typeface="Courier New"/>
              </a:rPr>
              <a:t> </a:t>
            </a:r>
            <a:r>
              <a:rPr lang="cs-CZ" sz="1800" dirty="0" err="1">
                <a:latin typeface="Courier New"/>
                <a:cs typeface="Courier New"/>
              </a:rPr>
              <a:t>Book</a:t>
            </a:r>
            <a:r>
              <a:rPr lang="cs-CZ" sz="1800" dirty="0">
                <a:latin typeface="Courier New"/>
                <a:cs typeface="Courier New"/>
              </a:rPr>
              <a:t>[] </a:t>
            </a:r>
            <a:r>
              <a:rPr lang="cs-CZ" sz="1800" dirty="0" err="1">
                <a:latin typeface="Courier New"/>
                <a:cs typeface="Courier New"/>
              </a:rPr>
              <a:t>novePole</a:t>
            </a:r>
            <a:r>
              <a:rPr lang="cs-CZ" sz="1800" dirty="0">
                <a:latin typeface="Courier New"/>
                <a:cs typeface="Courier New"/>
              </a:rPr>
              <a:t> = </a:t>
            </a:r>
            <a:r>
              <a:rPr lang="cs-CZ" sz="1800" b="1" dirty="0" err="1">
                <a:solidFill>
                  <a:srgbClr val="7F0055"/>
                </a:solidFill>
                <a:latin typeface="Courier New"/>
                <a:cs typeface="Courier New"/>
              </a:rPr>
              <a:t>new</a:t>
            </a:r>
            <a:r>
              <a:rPr lang="cs-CZ" sz="1800" dirty="0">
                <a:latin typeface="Courier New"/>
                <a:cs typeface="Courier New"/>
              </a:rPr>
              <a:t> </a:t>
            </a:r>
            <a:r>
              <a:rPr lang="cs-CZ" sz="1800" dirty="0" err="1">
                <a:latin typeface="Courier New"/>
                <a:cs typeface="Courier New"/>
              </a:rPr>
              <a:t>Book</a:t>
            </a:r>
            <a:r>
              <a:rPr lang="cs-CZ" sz="1800" dirty="0">
                <a:latin typeface="Courier New"/>
                <a:cs typeface="Courier New"/>
              </a:rPr>
              <a:t>[books.</a:t>
            </a:r>
            <a:r>
              <a:rPr lang="cs-CZ" sz="1800" dirty="0">
                <a:solidFill>
                  <a:srgbClr val="0000C0"/>
                </a:solidFill>
                <a:latin typeface="Courier New"/>
                <a:cs typeface="Courier New"/>
              </a:rPr>
              <a:t>length</a:t>
            </a:r>
            <a:r>
              <a:rPr lang="cs-CZ" sz="1800" dirty="0">
                <a:latin typeface="Courier New"/>
                <a:cs typeface="Courier New"/>
              </a:rPr>
              <a:t>+1];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/>
                <a:cs typeface="Courier New"/>
              </a:rPr>
              <a:t> </a:t>
            </a:r>
            <a:r>
              <a:rPr lang="cs-CZ" sz="1800" dirty="0" err="1">
                <a:latin typeface="Courier New"/>
                <a:cs typeface="Courier New"/>
              </a:rPr>
              <a:t>System.arraycopy</a:t>
            </a:r>
            <a:r>
              <a:rPr lang="cs-CZ" sz="1800" dirty="0">
                <a:latin typeface="Courier New"/>
                <a:cs typeface="Courier New"/>
              </a:rPr>
              <a:t>(books,0,novePole,0,books.</a:t>
            </a:r>
            <a:r>
              <a:rPr lang="cs-CZ" sz="1800" dirty="0">
                <a:solidFill>
                  <a:srgbClr val="0000C0"/>
                </a:solidFill>
                <a:latin typeface="Courier New"/>
                <a:cs typeface="Courier New"/>
              </a:rPr>
              <a:t>length</a:t>
            </a:r>
            <a:r>
              <a:rPr lang="cs-CZ" sz="1800" dirty="0">
                <a:latin typeface="Courier New"/>
                <a:cs typeface="Courier New"/>
              </a:rPr>
              <a:t>);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/>
                <a:cs typeface="Courier New"/>
              </a:rPr>
              <a:t> books = novePole;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/>
                <a:cs typeface="Courier New"/>
              </a:rPr>
              <a:t> </a:t>
            </a:r>
            <a:r>
              <a:rPr lang="cs-CZ" sz="1800" dirty="0" err="1">
                <a:latin typeface="Courier New"/>
                <a:cs typeface="Courier New"/>
              </a:rPr>
              <a:t>books</a:t>
            </a:r>
            <a:r>
              <a:rPr lang="cs-CZ" sz="1800" dirty="0">
                <a:latin typeface="Courier New"/>
                <a:cs typeface="Courier New"/>
              </a:rPr>
              <a:t>[books.</a:t>
            </a:r>
            <a:r>
              <a:rPr lang="cs-CZ" sz="1800" dirty="0">
                <a:solidFill>
                  <a:srgbClr val="0000C0"/>
                </a:solidFill>
                <a:latin typeface="Courier New"/>
                <a:cs typeface="Courier New"/>
              </a:rPr>
              <a:t>length</a:t>
            </a:r>
            <a:r>
              <a:rPr lang="cs-CZ" sz="1800" dirty="0">
                <a:latin typeface="Courier New"/>
                <a:cs typeface="Courier New"/>
              </a:rPr>
              <a:t>-1] = </a:t>
            </a:r>
            <a:r>
              <a:rPr lang="cs-CZ" sz="1800" dirty="0" err="1">
                <a:latin typeface="Courier New"/>
                <a:cs typeface="Courier New"/>
              </a:rPr>
              <a:t>book</a:t>
            </a:r>
            <a:r>
              <a:rPr lang="cs-CZ" sz="1800" dirty="0">
                <a:latin typeface="Courier New"/>
                <a:cs typeface="Courier New"/>
              </a:rPr>
              <a:t>;</a:t>
            </a:r>
            <a:endParaRPr lang="en-US" sz="1800" dirty="0">
              <a:latin typeface="Courier New"/>
              <a:cs typeface="Courier New"/>
            </a:endParaRPr>
          </a:p>
          <a:p>
            <a:pPr marL="356870" indent="-356870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dirty="0">
                <a:latin typeface="Courier New"/>
                <a:cs typeface="Courier New"/>
              </a:rPr>
              <a:t>}</a:t>
            </a:r>
            <a:r>
              <a:rPr lang="cs-CZ" sz="1800" dirty="0">
                <a:latin typeface="Courier New"/>
                <a:cs typeface="Arial"/>
              </a:rPr>
              <a:t> </a:t>
            </a:r>
            <a:endParaRPr lang="cs-CZ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 </a:t>
            </a:r>
            <a:r>
              <a:rPr lang="sk-SK" sz="4000" err="1"/>
              <a:t>hashCod</a:t>
            </a:r>
            <a:r>
              <a:rPr lang="en-US" sz="4000"/>
              <a:t>e?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en-US" sz="20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    return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en-US" sz="200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Pam</a:t>
            </a:r>
            <a:r>
              <a:rPr lang="sk-SK" sz="2400" err="1"/>
              <a:t>ätajme</a:t>
            </a:r>
            <a:r>
              <a:rPr lang="sk-SK" sz="2400"/>
              <a:t>:</a:t>
            </a:r>
          </a:p>
          <a:p>
            <a:pPr lvl="1" eaLnBrk="1" hangingPunct="1">
              <a:buFontTx/>
              <a:buNone/>
            </a:pPr>
            <a:r>
              <a:rPr lang="en-US" sz="2000" b="1" err="1">
                <a:solidFill>
                  <a:srgbClr val="000000"/>
                </a:solidFill>
                <a:latin typeface="Courier New" pitchFamily="49" charset="0"/>
              </a:rPr>
              <a:t>Ak</a:t>
            </a:r>
            <a:r>
              <a:rPr lang="en-US" sz="20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o1.equals(o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 lvl="1" eaLnBrk="1" hangingPunct="1">
              <a:buFontTx/>
              <a:buNone/>
            </a:pPr>
            <a:r>
              <a:rPr lang="en-US" sz="2000" b="1" err="1">
                <a:solidFill>
                  <a:srgbClr val="000000"/>
                </a:solidFill>
                <a:latin typeface="Courier New" pitchFamily="49" charset="0"/>
              </a:rPr>
              <a:t>potom</a:t>
            </a:r>
            <a:r>
              <a:rPr lang="en-US" sz="2000">
                <a:latin typeface="Courier New" pitchFamily="49" charset="0"/>
              </a:rPr>
              <a:t> 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o1.hashCode() == o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2000"/>
          </a:p>
          <a:p>
            <a:pPr eaLnBrk="1" hangingPunct="1"/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Set&lt;</a:t>
            </a:r>
            <a:r>
              <a:rPr lang="en-US" sz="2400" err="1">
                <a:solidFill>
                  <a:srgbClr val="000000"/>
                </a:solidFill>
                <a:latin typeface="Courier New" pitchFamily="49" charset="0"/>
              </a:rPr>
              <a:t>Bod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US" sz="2400"/>
              <a:t> u</a:t>
            </a:r>
            <a:r>
              <a:rPr lang="sk-SK" sz="2400"/>
              <a:t>ž konečne beží ...</a:t>
            </a:r>
          </a:p>
          <a:p>
            <a:pPr eaLnBrk="1" hangingPunct="1"/>
            <a:r>
              <a:rPr lang="sk-SK" sz="2400"/>
              <a:t>O vygenerovanie metód </a:t>
            </a:r>
            <a:r>
              <a:rPr lang="sk-SK" sz="2400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sz="2400"/>
              <a:t> a </a:t>
            </a:r>
            <a:r>
              <a:rPr lang="sk-SK" sz="2400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400"/>
              <a:t> radšej požiadajme </a:t>
            </a:r>
            <a:r>
              <a:rPr lang="sk-SK" sz="2400" err="1"/>
              <a:t>Eclipse</a:t>
            </a:r>
            <a:endParaRPr 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sz="20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733964" y="1847273"/>
            <a:ext cx="1736432" cy="7389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78616" y="1999240"/>
            <a:ext cx="4432875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Splníme podmienku z predchádzajúceho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slajdu</a:t>
            </a:r>
            <a:r>
              <a:rPr lang="sk-SK" sz="240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k-SK" sz="2400">
                <a:latin typeface="Calibri" pitchFamily="34" charset="0"/>
                <a:cs typeface="Calibri" pitchFamily="34" charset="0"/>
              </a:rPr>
              <a:t>Pozor: takto sa to v praxi nerobí!!!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je to </a:t>
            </a:r>
            <a:r>
              <a:rPr lang="sk-SK" sz="4000" err="1"/>
              <a:t>hashCode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13160"/>
            <a:ext cx="8529637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 sz="3600"/>
              <a:t> </a:t>
            </a:r>
            <a:r>
              <a:rPr lang="en-US"/>
              <a:t>je </a:t>
            </a:r>
            <a:r>
              <a:rPr lang="en-US" err="1"/>
              <a:t>funkcia</a:t>
            </a:r>
            <a:r>
              <a:rPr lang="en-US"/>
              <a:t>, </a:t>
            </a:r>
            <a:r>
              <a:rPr lang="en-US" err="1"/>
              <a:t>ktor</a:t>
            </a:r>
            <a:r>
              <a:rPr lang="sk-SK"/>
              <a:t>á vráti </a:t>
            </a:r>
            <a:r>
              <a:rPr lang="sk-SK" b="1">
                <a:solidFill>
                  <a:srgbClr val="FF3300"/>
                </a:solidFill>
              </a:rPr>
              <a:t>odtlačok obsahu</a:t>
            </a:r>
            <a:r>
              <a:rPr lang="sk-SK"/>
              <a:t> objektu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</a:rPr>
              <a:t>r</a:t>
            </a:r>
            <a:r>
              <a:rPr lang="sk-SK" err="1">
                <a:solidFill>
                  <a:srgbClr val="FF3300"/>
                </a:solidFill>
              </a:rPr>
              <a:t>ovnaký</a:t>
            </a:r>
            <a:r>
              <a:rPr lang="sk-SK">
                <a:solidFill>
                  <a:srgbClr val="FF3300"/>
                </a:solidFill>
              </a:rPr>
              <a:t> obsah</a:t>
            </a:r>
            <a:r>
              <a:rPr lang="sk-SK"/>
              <a:t> znamená </a:t>
            </a:r>
            <a:r>
              <a:rPr lang="sk-SK">
                <a:solidFill>
                  <a:srgbClr val="FF3300"/>
                </a:solidFill>
              </a:rPr>
              <a:t>rovnaký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>
                <a:solidFill>
                  <a:srgbClr val="FF3300"/>
                </a:solidFill>
              </a:rPr>
              <a:t>    </a:t>
            </a:r>
            <a:r>
              <a:rPr lang="sk-SK" err="1">
                <a:solidFill>
                  <a:srgbClr val="FF0000"/>
                </a:solidFill>
                <a:latin typeface="Courier New" pitchFamily="49" charset="0"/>
              </a:rPr>
              <a:t>hashCode</a:t>
            </a:r>
            <a:r>
              <a:rPr lang="sk-SK" sz="2800"/>
              <a:t> </a:t>
            </a:r>
            <a:r>
              <a:rPr lang="en-US"/>
              <a:t>(</a:t>
            </a:r>
            <a:r>
              <a:rPr lang="en-US" err="1"/>
              <a:t>odtla</a:t>
            </a:r>
            <a:r>
              <a:rPr lang="sk-SK" err="1"/>
              <a:t>čok</a:t>
            </a:r>
            <a:r>
              <a:rPr lang="en-US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Pre</a:t>
            </a:r>
            <a:r>
              <a:rPr lang="sk-SK"/>
              <a:t>čo je </a:t>
            </a:r>
            <a:r>
              <a:rPr lang="en-US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>
                <a:solidFill>
                  <a:srgbClr val="FF3300"/>
                </a:solidFill>
              </a:rPr>
              <a:t> u</a:t>
            </a:r>
            <a:r>
              <a:rPr lang="sk-SK" err="1">
                <a:solidFill>
                  <a:srgbClr val="FF3300"/>
                </a:solidFill>
              </a:rPr>
              <a:t>žitočný</a:t>
            </a:r>
            <a:r>
              <a:rPr lang="en-US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p</a:t>
            </a:r>
            <a:r>
              <a:rPr lang="en-US" err="1"/>
              <a:t>orovnanie</a:t>
            </a:r>
            <a:r>
              <a:rPr lang="en-US"/>
              <a:t> </a:t>
            </a:r>
            <a:r>
              <a:rPr lang="en-US" err="1"/>
              <a:t>cez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en-US" sz="2800"/>
              <a:t> </a:t>
            </a:r>
            <a:r>
              <a:rPr lang="en-US"/>
              <a:t>m</a:t>
            </a:r>
            <a:r>
              <a:rPr lang="sk-SK" err="1"/>
              <a:t>ôže</a:t>
            </a:r>
            <a:r>
              <a:rPr lang="sk-SK"/>
              <a:t> byť výpočtovo náročné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ak si pamätám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800"/>
              <a:t> </a:t>
            </a:r>
            <a:r>
              <a:rPr lang="sk-SK"/>
              <a:t>obsahu, viem dať veľmi často rýchlu zápornú odpoveď bez vykonania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equals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/>
              <a:t>Ak sú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/>
              <a:t>-y r</a:t>
            </a:r>
            <a:r>
              <a:rPr lang="sk-SK" err="1"/>
              <a:t>ôzne</a:t>
            </a:r>
            <a:r>
              <a:rPr lang="sk-SK"/>
              <a:t>, tak objekty sú rôzne ...</a:t>
            </a:r>
          </a:p>
          <a:p>
            <a:pPr lvl="1" eaLnBrk="1" hangingPunct="1">
              <a:lnSpc>
                <a:spcPct val="90000"/>
              </a:lnSpc>
            </a:pP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800"/>
              <a:t> </a:t>
            </a:r>
            <a:r>
              <a:rPr lang="sk-SK"/>
              <a:t>pre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800"/>
              <a:t> </a:t>
            </a:r>
            <a:r>
              <a:rPr lang="en-US"/>
              <a:t>(“</a:t>
            </a:r>
            <a:r>
              <a:rPr lang="en-US" err="1"/>
              <a:t>naivn</a:t>
            </a:r>
            <a:r>
              <a:rPr lang="sk-SK"/>
              <a:t>ý“</a:t>
            </a:r>
            <a:r>
              <a:rPr lang="en-US"/>
              <a:t>, </a:t>
            </a:r>
            <a:r>
              <a:rPr lang="en-US" err="1"/>
              <a:t>nie</a:t>
            </a:r>
            <a:r>
              <a:rPr lang="en-US"/>
              <a:t> re</a:t>
            </a:r>
            <a:r>
              <a:rPr lang="sk-SK" err="1"/>
              <a:t>álny</a:t>
            </a:r>
            <a:r>
              <a:rPr lang="en-US"/>
              <a:t>)</a:t>
            </a:r>
            <a:r>
              <a:rPr lang="sk-SK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sk-SK"/>
              <a:t>súčet kódov znakov </a:t>
            </a:r>
            <a:r>
              <a:rPr lang="sk-SK" err="1"/>
              <a:t>modulo</a:t>
            </a:r>
            <a:r>
              <a:rPr lang="sk-SK"/>
              <a:t> </a:t>
            </a:r>
            <a:r>
              <a:rPr lang="en-US"/>
              <a:t>1000</a:t>
            </a:r>
            <a:endParaRPr lang="cs-CZ"/>
          </a:p>
        </p:txBody>
      </p:sp>
      <p:pic>
        <p:nvPicPr>
          <p:cNvPr id="32772" name="Picture 5" descr="rubber_stamp_basic_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709" y="2055385"/>
            <a:ext cx="1327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3E306-7FBC-413F-8024-9563CC58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Lucida Sans"/>
                <a:ea typeface="Verdana"/>
                <a:cs typeface="Verdana"/>
              </a:rPr>
              <a:t>Príklad - telefónne čísla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12A4B30-505C-4E91-AD13-F5F73D83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/>
            <a:r>
              <a:rPr lang="sk-SK" err="1">
                <a:cs typeface="Lucida Sans Unicode"/>
              </a:rPr>
              <a:t>HashCode</a:t>
            </a:r>
            <a:r>
              <a:rPr lang="sk-SK">
                <a:cs typeface="Lucida Sans Unicode"/>
              </a:rPr>
              <a:t> – </a:t>
            </a:r>
            <a:r>
              <a:rPr lang="cs-CZ" b="1" err="1">
                <a:solidFill>
                  <a:srgbClr val="7F0055"/>
                </a:solidFill>
                <a:latin typeface="Courier New"/>
                <a:cs typeface="Courier New"/>
              </a:rPr>
              <a:t>int</a:t>
            </a:r>
            <a:r>
              <a:rPr lang="cs-CZ" b="1">
                <a:solidFill>
                  <a:srgbClr val="7F0055"/>
                </a:solidFill>
                <a:latin typeface="Courier New"/>
                <a:cs typeface="Courier New"/>
              </a:rPr>
              <a:t> </a:t>
            </a:r>
            <a:r>
              <a:rPr lang="sk-SK">
                <a:cs typeface="Lucida Sans Unicode"/>
              </a:rPr>
              <a:t>hodnota posledného trojčíslia</a:t>
            </a:r>
          </a:p>
          <a:p>
            <a:pPr marL="356870" indent="-356870"/>
            <a:r>
              <a:rPr lang="sk-SK">
                <a:cs typeface="Lucida Sans Unicode"/>
              </a:rPr>
              <a:t>**** *** 678 </a:t>
            </a:r>
            <a:r>
              <a:rPr lang="sk-SK" err="1">
                <a:cs typeface="Lucida Sans Unicode"/>
              </a:rPr>
              <a:t>vs</a:t>
            </a:r>
            <a:r>
              <a:rPr lang="sk-SK">
                <a:cs typeface="Lucida Sans Unicode"/>
              </a:rPr>
              <a:t>. **** *** 999</a:t>
            </a:r>
          </a:p>
          <a:p>
            <a:pPr lvl="1"/>
            <a:r>
              <a:rPr lang="sk-SK" err="1">
                <a:cs typeface="Lucida Sans Unicode"/>
              </a:rPr>
              <a:t>HashCode</a:t>
            </a:r>
            <a:r>
              <a:rPr lang="sk-SK">
                <a:cs typeface="Lucida Sans Unicode"/>
              </a:rPr>
              <a:t> je rôzny</a:t>
            </a:r>
            <a:endParaRPr lang="sk-SK"/>
          </a:p>
          <a:p>
            <a:pPr lvl="1"/>
            <a:r>
              <a:rPr lang="sk-SK">
                <a:cs typeface="Lucida Sans Unicode"/>
              </a:rPr>
              <a:t>Čísla sú rôzne</a:t>
            </a:r>
          </a:p>
          <a:p>
            <a:pPr marL="356870" indent="-356870"/>
            <a:r>
              <a:rPr lang="sk-SK">
                <a:cs typeface="Lucida Sans Unicode"/>
              </a:rPr>
              <a:t>**** *** 111 </a:t>
            </a:r>
            <a:r>
              <a:rPr lang="sk-SK" err="1">
                <a:cs typeface="Lucida Sans Unicode"/>
              </a:rPr>
              <a:t>vs</a:t>
            </a:r>
            <a:r>
              <a:rPr lang="sk-SK">
                <a:cs typeface="Lucida Sans Unicode"/>
              </a:rPr>
              <a:t>. **** *** 111</a:t>
            </a:r>
          </a:p>
          <a:p>
            <a:pPr lvl="1"/>
            <a:r>
              <a:rPr lang="sk-SK" err="1">
                <a:cs typeface="Lucida Sans Unicode"/>
              </a:rPr>
              <a:t>HashCode</a:t>
            </a:r>
            <a:r>
              <a:rPr lang="sk-SK">
                <a:cs typeface="Lucida Sans Unicode"/>
              </a:rPr>
              <a:t> je rovnaký</a:t>
            </a:r>
          </a:p>
          <a:p>
            <a:pPr lvl="1"/>
            <a:r>
              <a:rPr lang="sk-SK">
                <a:cs typeface="Lucida Sans Unicode"/>
              </a:rPr>
              <a:t>0901 000 111 </a:t>
            </a:r>
            <a:r>
              <a:rPr lang="sk-SK" err="1">
                <a:cs typeface="Lucida Sans Unicode"/>
              </a:rPr>
              <a:t>vs</a:t>
            </a:r>
            <a:r>
              <a:rPr lang="sk-SK">
                <a:cs typeface="Lucida Sans Unicode"/>
              </a:rPr>
              <a:t>. 0901 111 111</a:t>
            </a:r>
          </a:p>
          <a:p>
            <a:pPr lvl="2"/>
            <a:r>
              <a:rPr lang="sk-SK">
                <a:cs typeface="Lucida Sans Unicode"/>
              </a:rPr>
              <a:t>Čísla sú rôzne</a:t>
            </a:r>
          </a:p>
          <a:p>
            <a:pPr lvl="1"/>
            <a:r>
              <a:rPr lang="sk-SK">
                <a:cs typeface="Lucida Sans Unicode"/>
              </a:rPr>
              <a:t>0901 222 111 </a:t>
            </a:r>
            <a:r>
              <a:rPr lang="sk-SK" err="1">
                <a:cs typeface="Lucida Sans Unicode"/>
              </a:rPr>
              <a:t>vs</a:t>
            </a:r>
            <a:r>
              <a:rPr lang="sk-SK">
                <a:cs typeface="Lucida Sans Unicode"/>
              </a:rPr>
              <a:t>. 0901 222 111</a:t>
            </a:r>
          </a:p>
          <a:p>
            <a:pPr lvl="2"/>
            <a:r>
              <a:rPr lang="sk-SK">
                <a:cs typeface="Lucida Sans Unicode"/>
              </a:rPr>
              <a:t>Čísla sú rovnaké</a:t>
            </a:r>
          </a:p>
          <a:p>
            <a:pPr lvl="2"/>
            <a:endParaRPr lang="sk-SK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00200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43088"/>
            <a:ext cx="6904037" cy="530225"/>
          </a:xfrm>
        </p:spPr>
        <p:txBody>
          <a:bodyPr/>
          <a:lstStyle/>
          <a:p>
            <a:pPr eaLnBrk="1" hangingPunct="1"/>
            <a:r>
              <a:rPr lang="sk-SK" sz="3200"/>
              <a:t>Záhada č. </a:t>
            </a:r>
            <a:r>
              <a:rPr lang="en-US" sz="3200"/>
              <a:t>2</a:t>
            </a:r>
            <a:r>
              <a:rPr lang="sk-SK" sz="3200"/>
              <a:t>: </a:t>
            </a:r>
            <a:r>
              <a:rPr lang="en-US" sz="3200" err="1"/>
              <a:t>Prvky</a:t>
            </a:r>
            <a:r>
              <a:rPr lang="en-US" sz="3200"/>
              <a:t> </a:t>
            </a:r>
            <a:r>
              <a:rPr lang="en-US" sz="3200" err="1"/>
              <a:t>mno</a:t>
            </a:r>
            <a:r>
              <a:rPr lang="sk-SK" sz="3200" err="1"/>
              <a:t>žiny</a:t>
            </a:r>
            <a:r>
              <a:rPr lang="sk-SK" sz="3200"/>
              <a:t> ...</a:t>
            </a:r>
            <a:endParaRPr lang="cs-CZ" sz="32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Ako zistiť, že všetky prvky množiny majú nejakú vlastnosť</a:t>
            </a:r>
            <a:r>
              <a:rPr lang="en-US"/>
              <a:t>, </a:t>
            </a:r>
            <a:r>
              <a:rPr lang="en-US" err="1"/>
              <a:t>ke</a:t>
            </a:r>
            <a:r>
              <a:rPr lang="sk-SK"/>
              <a:t>ď k nim </a:t>
            </a:r>
            <a:r>
              <a:rPr lang="sk-SK">
                <a:solidFill>
                  <a:srgbClr val="FF3300"/>
                </a:solidFill>
              </a:rPr>
              <a:t>nemáme prístup</a:t>
            </a:r>
            <a:r>
              <a:rPr lang="en-US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err="1"/>
              <a:t>Rie</a:t>
            </a:r>
            <a:r>
              <a:rPr lang="sk-SK" err="1"/>
              <a:t>šenie</a:t>
            </a:r>
            <a:r>
              <a:rPr lang="sk-SK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err="1">
                <a:solidFill>
                  <a:srgbClr val="FF3300"/>
                </a:solidFill>
              </a:rPr>
              <a:t>for-each</a:t>
            </a:r>
            <a:r>
              <a:rPr lang="sk-SK" b="1">
                <a:solidFill>
                  <a:srgbClr val="FF3300"/>
                </a:solidFill>
              </a:rPr>
              <a:t> cyklus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err="1">
                <a:solidFill>
                  <a:srgbClr val="FF3300"/>
                </a:solidFill>
              </a:rPr>
              <a:t>iterátory</a:t>
            </a:r>
            <a:endParaRPr lang="sk-SK" b="1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b="1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/>
              <a:t>Poznámka: riešenia fungujú pre všetky triedy implementujúce rozhranie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Iterable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&lt;E&gt;</a:t>
            </a:r>
            <a:endParaRPr lang="sk-SK" sz="20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Iterable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&lt;E&gt;</a:t>
            </a: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/>
              <a:t>je </a:t>
            </a:r>
            <a:r>
              <a:rPr lang="sk-SK"/>
              <a:t>zdedené v rozhraniach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Set</a:t>
            </a:r>
            <a:r>
              <a:rPr lang="en-US" err="1">
                <a:solidFill>
                  <a:srgbClr val="000000"/>
                </a:solidFill>
                <a:latin typeface="Courier New" pitchFamily="49" charset="0"/>
              </a:rPr>
              <a:t>&lt;E&gt;, List&lt;E&gt;, </a:t>
            </a:r>
            <a:r>
              <a:rPr lang="en-US" i="1"/>
              <a:t>…</a:t>
            </a:r>
            <a:endParaRPr lang="cs-CZ" i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Iter</a:t>
            </a:r>
            <a:r>
              <a:rPr lang="sk-SK" sz="4000"/>
              <a:t>átor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>
              <a:lnSpc>
                <a:spcPct val="90000"/>
              </a:lnSpc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Iterator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&lt;Bod&gt;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it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 =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points.iterator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();</a:t>
            </a:r>
            <a:endParaRPr lang="cs-CZ" sz="24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90000"/>
              </a:lnSpc>
              <a:buFontTx/>
              <a:buNone/>
            </a:pPr>
            <a:endParaRPr lang="cs-CZ" sz="24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lnSpc>
                <a:spcPct val="90000"/>
              </a:lnSpc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it.hasNext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()) {</a:t>
            </a:r>
            <a:endParaRPr lang="cs-CZ" sz="2400">
              <a:latin typeface="Courier New" pitchFamily="49" charset="0"/>
            </a:endParaRPr>
          </a:p>
          <a:p>
            <a:pPr marL="356870" indent="-356870" eaLnBrk="1" hangingPunct="1">
              <a:lnSpc>
                <a:spcPct val="90000"/>
              </a:lnSpc>
              <a:buNone/>
            </a:pP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    Point p =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it.next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();</a:t>
            </a:r>
            <a:endParaRPr lang="cs-CZ" sz="24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90000"/>
              </a:lnSpc>
              <a:buNone/>
            </a:pP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    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System.</a:t>
            </a:r>
            <a:r>
              <a:rPr lang="cs-CZ" sz="2400" i="1" err="1">
                <a:solidFill>
                  <a:srgbClr val="0000C0"/>
                </a:solidFill>
                <a:latin typeface="Courier New"/>
                <a:cs typeface="Lucida Sans Unicode"/>
              </a:rPr>
              <a:t>out</a:t>
            </a:r>
            <a:r>
              <a:rPr lang="cs-CZ" sz="2400" err="1">
                <a:solidFill>
                  <a:srgbClr val="000000"/>
                </a:solidFill>
                <a:latin typeface="Courier New"/>
                <a:cs typeface="Lucida Sans Unicode"/>
              </a:rPr>
              <a:t>.println</a:t>
            </a:r>
            <a:r>
              <a:rPr lang="cs-CZ" sz="2400">
                <a:solidFill>
                  <a:srgbClr val="000000"/>
                </a:solidFill>
                <a:latin typeface="Courier New"/>
                <a:cs typeface="Lucida Sans Unicode"/>
              </a:rPr>
              <a:t>(p);</a:t>
            </a:r>
            <a:endParaRPr lang="cs-CZ" sz="2400">
              <a:latin typeface="Courier New" pitchFamily="49" charset="0"/>
            </a:endParaRPr>
          </a:p>
          <a:p>
            <a:pPr marL="356870" indent="-356870" eaLnBrk="1" hangingPunct="1"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356870" indent="-356870" eaLnBrk="1" hangingPunct="1">
              <a:lnSpc>
                <a:spcPct val="90000"/>
              </a:lnSpc>
            </a:pPr>
            <a:endParaRPr lang="sk-SK" sz="2400"/>
          </a:p>
          <a:p>
            <a:pPr marL="356870" indent="-356870" eaLnBrk="1" hangingPunct="1">
              <a:lnSpc>
                <a:spcPct val="90000"/>
              </a:lnSpc>
            </a:pPr>
            <a:endParaRPr lang="en-US" sz="2400"/>
          </a:p>
          <a:p>
            <a:pPr marL="356870" indent="-356870" eaLnBrk="1" hangingPunct="1">
              <a:lnSpc>
                <a:spcPct val="90000"/>
              </a:lnSpc>
            </a:pPr>
            <a:r>
              <a:rPr lang="sk-SK" sz="2400"/>
              <a:t>Cez metódu </a:t>
            </a:r>
            <a:r>
              <a:rPr lang="sk-SK" sz="2400" err="1">
                <a:solidFill>
                  <a:srgbClr val="000000"/>
                </a:solidFill>
                <a:latin typeface="Courier New" pitchFamily="49" charset="0"/>
              </a:rPr>
              <a:t>remove</a:t>
            </a:r>
            <a:r>
              <a:rPr lang="sk-SK" sz="2400" i="1"/>
              <a:t> </a:t>
            </a:r>
            <a:r>
              <a:rPr lang="sk-SK" sz="2400" err="1"/>
              <a:t>iterátora</a:t>
            </a:r>
            <a:r>
              <a:rPr lang="sk-SK" sz="2400" i="1"/>
              <a:t> </a:t>
            </a:r>
            <a:r>
              <a:rPr lang="sk-SK" sz="2400"/>
              <a:t>vieme </a:t>
            </a:r>
            <a:r>
              <a:rPr lang="sk-SK" sz="2400" u="sng"/>
              <a:t>bezpečne odstrániť</a:t>
            </a:r>
            <a:r>
              <a:rPr lang="sk-SK" sz="2400"/>
              <a:t> prvok naposledy vrátený cez </a:t>
            </a:r>
            <a:r>
              <a:rPr lang="sk-SK" sz="2400" err="1">
                <a:solidFill>
                  <a:srgbClr val="000000"/>
                </a:solidFill>
                <a:latin typeface="Courier New" pitchFamily="49" charset="0"/>
              </a:rPr>
              <a:t>next</a:t>
            </a:r>
            <a:r>
              <a:rPr lang="sk-SK" sz="2400" i="1"/>
              <a:t> </a:t>
            </a:r>
            <a:r>
              <a:rPr lang="sk-SK" sz="2400"/>
              <a:t>z tej kolekcie </a:t>
            </a:r>
            <a:r>
              <a:rPr lang="en-US" sz="2400"/>
              <a:t>(</a:t>
            </a:r>
            <a:r>
              <a:rPr lang="en-US" sz="2400" err="1"/>
              <a:t>mno</a:t>
            </a:r>
            <a:r>
              <a:rPr lang="sk-SK" sz="2400" err="1"/>
              <a:t>žina</a:t>
            </a:r>
            <a:r>
              <a:rPr lang="sk-SK" sz="2400"/>
              <a:t>, zoznam, ...</a:t>
            </a:r>
            <a:r>
              <a:rPr lang="en-US" sz="2400"/>
              <a:t>), </a:t>
            </a:r>
            <a:r>
              <a:rPr lang="en-US" sz="2400" err="1"/>
              <a:t>ktor</a:t>
            </a:r>
            <a:r>
              <a:rPr lang="sk-SK" sz="2400"/>
              <a:t>ú práve </a:t>
            </a:r>
            <a:r>
              <a:rPr lang="sk-SK" sz="2400" err="1"/>
              <a:t>iterujeme</a:t>
            </a:r>
            <a:r>
              <a:rPr lang="sk-SK" sz="2400"/>
              <a:t>.</a:t>
            </a:r>
            <a:endParaRPr lang="sk-SK" sz="2400" i="1"/>
          </a:p>
          <a:p>
            <a:pPr marL="356870" indent="-356870" eaLnBrk="1" hangingPunct="1">
              <a:lnSpc>
                <a:spcPct val="90000"/>
              </a:lnSpc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lnSpc>
                <a:spcPct val="90000"/>
              </a:lnSpc>
              <a:buFontTx/>
              <a:buNone/>
            </a:pPr>
            <a:endParaRPr lang="cs-CZ" sz="240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366327" y="1736434"/>
            <a:ext cx="618837" cy="12284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02617" y="2008482"/>
            <a:ext cx="291811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sk-SK" sz="2400">
                <a:latin typeface="Calibri"/>
                <a:cs typeface="Calibri"/>
              </a:rPr>
              <a:t>Povieme množine, aby vytvorila </a:t>
            </a:r>
            <a:r>
              <a:rPr lang="sk-SK" sz="2400" err="1">
                <a:latin typeface="Calibri"/>
                <a:cs typeface="Calibri"/>
              </a:rPr>
              <a:t>iterátor</a:t>
            </a:r>
            <a:r>
              <a:rPr lang="sk-SK" sz="2400">
                <a:latin typeface="Calibri"/>
                <a:cs typeface="Calibri"/>
              </a:rPr>
              <a:t> </a:t>
            </a:r>
            <a:r>
              <a:rPr lang="sk-SK" sz="2400">
                <a:solidFill>
                  <a:srgbClr val="000000"/>
                </a:solidFill>
                <a:latin typeface="Courier New"/>
                <a:cs typeface="Lucida Sans Unicode"/>
              </a:rPr>
              <a:t>Point</a:t>
            </a:r>
            <a:r>
              <a:rPr lang="sk-SK" sz="2400">
                <a:latin typeface="Calibri"/>
                <a:cs typeface="Calibri"/>
              </a:rPr>
              <a:t>-</a:t>
            </a:r>
            <a:r>
              <a:rPr lang="sk-SK" sz="2400" err="1">
                <a:latin typeface="Calibri"/>
                <a:cs typeface="Calibri"/>
              </a:rPr>
              <a:t>ov</a:t>
            </a:r>
            <a:endParaRPr lang="sk-SK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70400" y="2835564"/>
            <a:ext cx="1551709" cy="914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16472" y="3453968"/>
            <a:ext cx="292272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err="1">
                <a:latin typeface="Calibri" pitchFamily="34" charset="0"/>
                <a:cs typeface="Calibri" pitchFamily="34" charset="0"/>
              </a:rPr>
              <a:t>Pracujeme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podobne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ako</a:t>
            </a:r>
            <a:r>
              <a:rPr lang="en-US" sz="2400">
                <a:latin typeface="Calibri" pitchFamily="34" charset="0"/>
                <a:cs typeface="Calibri" pitchFamily="34" charset="0"/>
              </a:rPr>
              <a:t> so 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Scanner</a:t>
            </a:r>
            <a:r>
              <a:rPr lang="en-US" sz="2400"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om</a:t>
            </a:r>
            <a:endParaRPr lang="sk-SK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For-each cyklus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>
              <a:buFontTx/>
              <a:buNone/>
            </a:pPr>
            <a:endParaRPr lang="en-US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en-US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en-US" b="1">
                <a:solidFill>
                  <a:srgbClr val="7F0055"/>
                </a:solidFill>
                <a:latin typeface="Courier New"/>
                <a:cs typeface="Lucida Sans Unicode"/>
              </a:rPr>
              <a:t>     </a:t>
            </a:r>
            <a:r>
              <a:rPr lang="cs-CZ" b="1" err="1">
                <a:solidFill>
                  <a:srgbClr val="7F0055"/>
                </a:solidFill>
                <a:latin typeface="Courier New"/>
                <a:cs typeface="Lucida Sans Unicode"/>
              </a:rPr>
              <a:t>for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(Point p: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points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)</a:t>
            </a:r>
            <a:endParaRPr lang="cs-CZ">
              <a:latin typeface="Courier New"/>
              <a:cs typeface="Lucida Sans Unicode"/>
            </a:endParaRPr>
          </a:p>
          <a:p>
            <a:pPr marL="356870" indent="-356870" eaLnBrk="1" hangingPunct="1">
              <a:buNone/>
            </a:pPr>
            <a:r>
              <a:rPr lang="en-US">
                <a:solidFill>
                  <a:srgbClr val="000000"/>
                </a:solidFill>
                <a:latin typeface="Courier New"/>
                <a:cs typeface="Lucida Sans Unicode"/>
              </a:rPr>
              <a:t>          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System.</a:t>
            </a:r>
            <a:r>
              <a:rPr lang="cs-CZ" i="1" err="1">
                <a:solidFill>
                  <a:srgbClr val="0000C0"/>
                </a:solidFill>
                <a:latin typeface="Courier New"/>
                <a:cs typeface="Lucida Sans Unicode"/>
              </a:rPr>
              <a:t>out</a:t>
            </a:r>
            <a:r>
              <a:rPr lang="cs-CZ" err="1">
                <a:solidFill>
                  <a:srgbClr val="000000"/>
                </a:solidFill>
                <a:latin typeface="Courier New"/>
                <a:cs typeface="Lucida Sans Unicode"/>
              </a:rPr>
              <a:t>.println</a:t>
            </a:r>
            <a:r>
              <a:rPr lang="cs-CZ">
                <a:solidFill>
                  <a:srgbClr val="000000"/>
                </a:solidFill>
                <a:latin typeface="Courier New"/>
                <a:cs typeface="Lucida Sans Unicode"/>
              </a:rPr>
              <a:t>(p);</a:t>
            </a:r>
          </a:p>
          <a:p>
            <a:pPr marL="356870" indent="-356870" eaLnBrk="1" hangingPunct="1">
              <a:buFontTx/>
              <a:buNone/>
            </a:pP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/>
            <a:r>
              <a:rPr lang="sk-SK" err="1"/>
              <a:t>For-each</a:t>
            </a:r>
            <a:r>
              <a:rPr lang="sk-SK"/>
              <a:t> cyklus funguje aj pre polia ...</a:t>
            </a:r>
          </a:p>
          <a:p>
            <a:pPr marL="356870" indent="-356870" eaLnBrk="1" hangingPunct="1">
              <a:buFontTx/>
              <a:buNone/>
            </a:pPr>
            <a:endParaRPr lang="sk-SK"/>
          </a:p>
          <a:p>
            <a:pPr marL="356870" indent="-356870" eaLnBrk="1" hangingPunct="1">
              <a:buFontTx/>
              <a:buNone/>
            </a:pPr>
            <a:endParaRPr lang="cs-CZ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33900" y="2096653"/>
            <a:ext cx="1608282" cy="10656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50398" y="1426590"/>
            <a:ext cx="2354692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err="1">
                <a:latin typeface="Calibri" pitchFamily="34" charset="0"/>
                <a:cs typeface="Calibri" pitchFamily="34" charset="0"/>
              </a:rPr>
              <a:t>Cez</a:t>
            </a:r>
            <a:r>
              <a:rPr lang="en-US" sz="280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>
                <a:latin typeface="Calibri" pitchFamily="34" charset="0"/>
                <a:cs typeface="Calibri" pitchFamily="34" charset="0"/>
              </a:rPr>
              <a:t>prvky</a:t>
            </a:r>
            <a:r>
              <a:rPr lang="en-US" sz="2800">
                <a:latin typeface="Calibri" pitchFamily="34" charset="0"/>
                <a:cs typeface="Calibri" pitchFamily="34" charset="0"/>
              </a:rPr>
              <a:t> </a:t>
            </a:r>
            <a:r>
              <a:rPr lang="sk-SK" sz="2800">
                <a:latin typeface="Calibri" pitchFamily="34" charset="0"/>
                <a:cs typeface="Calibri" pitchFamily="34" charset="0"/>
              </a:rPr>
              <a:t>čoho prechádzame</a:t>
            </a:r>
            <a:endParaRPr lang="cs-CZ" sz="28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217592" y="1952624"/>
            <a:ext cx="906607" cy="12096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484" y="1349236"/>
            <a:ext cx="4598842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err="1">
                <a:latin typeface="Calibri" pitchFamily="34" charset="0"/>
                <a:cs typeface="Calibri" pitchFamily="34" charset="0"/>
              </a:rPr>
              <a:t>Premenná</a:t>
            </a:r>
            <a:r>
              <a:rPr lang="en-US" sz="2800">
                <a:latin typeface="Calibri" pitchFamily="34" charset="0"/>
                <a:cs typeface="Calibri" pitchFamily="34" charset="0"/>
              </a:rPr>
              <a:t>, do </a:t>
            </a:r>
            <a:r>
              <a:rPr lang="en-US" sz="2800" err="1">
                <a:latin typeface="Calibri" pitchFamily="34" charset="0"/>
                <a:cs typeface="Calibri" pitchFamily="34" charset="0"/>
              </a:rPr>
              <a:t>ktorej</a:t>
            </a:r>
            <a:r>
              <a:rPr lang="en-US" sz="280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>
                <a:latin typeface="Calibri" pitchFamily="34" charset="0"/>
                <a:cs typeface="Calibri" pitchFamily="34" charset="0"/>
              </a:rPr>
              <a:t>postupne</a:t>
            </a:r>
            <a:r>
              <a:rPr lang="en-US" sz="280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>
                <a:latin typeface="Calibri" pitchFamily="34" charset="0"/>
                <a:cs typeface="Calibri" pitchFamily="34" charset="0"/>
              </a:rPr>
              <a:t>ukladáme</a:t>
            </a:r>
            <a:r>
              <a:rPr lang="en-US" sz="280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>
                <a:latin typeface="Calibri" pitchFamily="34" charset="0"/>
                <a:cs typeface="Calibri" pitchFamily="34" charset="0"/>
              </a:rPr>
              <a:t>prechádzané</a:t>
            </a:r>
            <a:r>
              <a:rPr lang="en-US" sz="280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err="1">
                <a:latin typeface="Calibri" pitchFamily="34" charset="0"/>
                <a:cs typeface="Calibri" pitchFamily="34" charset="0"/>
              </a:rPr>
              <a:t>prvky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Iter</a:t>
            </a:r>
            <a:r>
              <a:rPr lang="sk-SK" sz="4000"/>
              <a:t>ácia – prechod prvkami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>
                <a:solidFill>
                  <a:srgbClr val="FF3300"/>
                </a:solidFill>
              </a:rPr>
              <a:t>Kolekcia</a:t>
            </a:r>
            <a:r>
              <a:rPr lang="sk-SK"/>
              <a:t> </a:t>
            </a:r>
            <a:r>
              <a:rPr lang="en-US"/>
              <a:t>– </a:t>
            </a:r>
            <a:r>
              <a:rPr lang="en-US" err="1"/>
              <a:t>spol</a:t>
            </a:r>
            <a:r>
              <a:rPr lang="sk-SK"/>
              <a:t>očné pomenovanie pre niečo, čo obsahuje nejako nejaké prvky </a:t>
            </a:r>
            <a:r>
              <a:rPr lang="en-US"/>
              <a:t>(</a:t>
            </a:r>
            <a:r>
              <a:rPr lang="en-US" err="1"/>
              <a:t>mno</a:t>
            </a:r>
            <a:r>
              <a:rPr lang="sk-SK" err="1"/>
              <a:t>žina</a:t>
            </a:r>
            <a:r>
              <a:rPr lang="sk-SK"/>
              <a:t>, zoznam, atď.</a:t>
            </a:r>
            <a:r>
              <a:rPr lang="en-US"/>
              <a:t>)</a:t>
            </a: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3300"/>
                </a:solidFill>
              </a:rPr>
              <a:t>Počas iterácie</a:t>
            </a:r>
            <a:r>
              <a:rPr lang="en-US"/>
              <a:t> </a:t>
            </a:r>
            <a:r>
              <a:rPr lang="en-US" err="1"/>
              <a:t>prvkami</a:t>
            </a:r>
            <a:r>
              <a:rPr lang="en-US"/>
              <a:t> </a:t>
            </a:r>
            <a:r>
              <a:rPr lang="en-US" err="1"/>
              <a:t>kolekcie</a:t>
            </a:r>
            <a:r>
              <a:rPr lang="sk-SK"/>
              <a:t> </a:t>
            </a:r>
            <a:r>
              <a:rPr lang="sk-SK" b="1">
                <a:solidFill>
                  <a:srgbClr val="FF3300"/>
                </a:solidFill>
              </a:rPr>
              <a:t>nikdy nemo</a:t>
            </a:r>
            <a:r>
              <a:rPr lang="en-US" b="1" err="1">
                <a:solidFill>
                  <a:srgbClr val="FF3300"/>
                </a:solidFill>
              </a:rPr>
              <a:t>difikujeme</a:t>
            </a:r>
            <a:r>
              <a:rPr lang="en-US"/>
              <a:t> (</a:t>
            </a:r>
            <a:r>
              <a:rPr lang="en-US" err="1"/>
              <a:t>neprid</a:t>
            </a:r>
            <a:r>
              <a:rPr lang="sk-SK" err="1"/>
              <a:t>ávame</a:t>
            </a:r>
            <a:r>
              <a:rPr lang="sk-SK"/>
              <a:t>, neodoberáme, nemeníme</a:t>
            </a:r>
            <a:r>
              <a:rPr lang="en-US"/>
              <a:t>) </a:t>
            </a:r>
            <a:r>
              <a:rPr lang="en-US" err="1"/>
              <a:t>iterovan</a:t>
            </a:r>
            <a:r>
              <a:rPr lang="sk-SK"/>
              <a:t>ú</a:t>
            </a:r>
            <a:r>
              <a:rPr lang="sk-SK">
                <a:solidFill>
                  <a:srgbClr val="FF3300"/>
                </a:solidFill>
              </a:rPr>
              <a:t> kolekciu</a:t>
            </a:r>
            <a:r>
              <a:rPr lang="en-US"/>
              <a:t>!!! (</a:t>
            </a:r>
            <a:r>
              <a:rPr lang="en-US" err="1"/>
              <a:t>inak</a:t>
            </a:r>
            <a:r>
              <a:rPr lang="en-US"/>
              <a:t> je </a:t>
            </a:r>
            <a:r>
              <a:rPr lang="en-US" err="1"/>
              <a:t>zle</a:t>
            </a:r>
            <a:r>
              <a:rPr lang="en-US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err="1"/>
              <a:t>Povolen</a:t>
            </a:r>
            <a:r>
              <a:rPr lang="sk-SK"/>
              <a:t>é je len volanie metódy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remove</a:t>
            </a:r>
            <a:r>
              <a:rPr lang="sk-SK"/>
              <a:t> </a:t>
            </a:r>
            <a:r>
              <a:rPr lang="sk-SK" err="1"/>
              <a:t>iterátora</a:t>
            </a:r>
            <a:endParaRPr lang="sk-SK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sk-SK"/>
              <a:t>Finta: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Prvky, ktoré chceme </a:t>
            </a:r>
            <a:r>
              <a:rPr lang="en-US" err="1"/>
              <a:t>odstr</a:t>
            </a:r>
            <a:r>
              <a:rPr lang="sk-SK" err="1"/>
              <a:t>ániť</a:t>
            </a:r>
            <a:r>
              <a:rPr lang="sk-SK"/>
              <a:t>, uložíme „bokom“ do novej kolekcie </a:t>
            </a:r>
            <a:r>
              <a:rPr lang="en-US"/>
              <a:t>(</a:t>
            </a:r>
            <a:r>
              <a:rPr lang="en-US" err="1"/>
              <a:t>napr</a:t>
            </a:r>
            <a:r>
              <a:rPr lang="en-US"/>
              <a:t>. </a:t>
            </a:r>
            <a:r>
              <a:rPr lang="en-US" err="1"/>
              <a:t>mno</a:t>
            </a:r>
            <a:r>
              <a:rPr lang="sk-SK" err="1"/>
              <a:t>žina</a:t>
            </a:r>
            <a:r>
              <a:rPr lang="en-US"/>
              <a:t>) a </a:t>
            </a:r>
            <a:r>
              <a:rPr lang="en-US" err="1"/>
              <a:t>po</a:t>
            </a:r>
            <a:r>
              <a:rPr lang="en-US"/>
              <a:t> </a:t>
            </a:r>
            <a:r>
              <a:rPr lang="en-US" err="1"/>
              <a:t>skon</a:t>
            </a:r>
            <a:r>
              <a:rPr lang="sk-SK" err="1"/>
              <a:t>čení</a:t>
            </a:r>
            <a:r>
              <a:rPr lang="sk-SK"/>
              <a:t> iterácie ich </a:t>
            </a:r>
            <a:r>
              <a:rPr lang="en-US"/>
              <a:t>(</a:t>
            </a:r>
            <a:r>
              <a:rPr lang="sk-SK"/>
              <a:t>po jednom alebo naraz</a:t>
            </a:r>
            <a:r>
              <a:rPr lang="en-US"/>
              <a:t>)</a:t>
            </a:r>
            <a:r>
              <a:rPr lang="sk-SK"/>
              <a:t> odstránime.</a:t>
            </a: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33852"/>
            <a:ext cx="6904037" cy="530225"/>
          </a:xfrm>
        </p:spPr>
        <p:txBody>
          <a:bodyPr/>
          <a:lstStyle/>
          <a:p>
            <a:pPr eaLnBrk="1" hangingPunct="1"/>
            <a:r>
              <a:rPr lang="en-US" sz="3200" err="1"/>
              <a:t>Uk</a:t>
            </a:r>
            <a:r>
              <a:rPr lang="sk-SK" sz="3200" err="1"/>
              <a:t>ážka</a:t>
            </a:r>
            <a:r>
              <a:rPr lang="sk-SK" sz="3200"/>
              <a:t> bezpečného odstránenia</a:t>
            </a:r>
            <a:endParaRPr lang="cs-CZ" sz="32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7"/>
            <a:ext cx="8574505" cy="5448715"/>
          </a:xfrm>
        </p:spPr>
        <p:txBody>
          <a:bodyPr/>
          <a:lstStyle/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cs-CZ" sz="2000" b="1">
                <a:solidFill>
                  <a:srgbClr val="7F0055"/>
                </a:solidFill>
                <a:latin typeface="Courier New"/>
                <a:cs typeface="Lucida Sans Unicode"/>
              </a:rPr>
              <a:t>public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000" b="1" err="1">
                <a:solidFill>
                  <a:srgbClr val="7F0055"/>
                </a:solidFill>
                <a:latin typeface="Courier New"/>
                <a:cs typeface="Lucida Sans Unicode"/>
              </a:rPr>
              <a:t>void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removeEven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(Set&lt;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numbers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) {</a:t>
            </a:r>
            <a:endParaRPr lang="cs-CZ" sz="20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    Set&lt;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toRemove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 = </a:t>
            </a:r>
            <a:endParaRPr lang="cs-CZ" sz="200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cs-CZ" sz="20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Courier New" pitchFamily="49" charset="0"/>
              </a:rPr>
              <a:t>HashSet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00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 sz="20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endParaRPr lang="cs-CZ" sz="2000" b="1">
              <a:solidFill>
                <a:srgbClr val="7F0055"/>
              </a:solidFill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cs-CZ" sz="2000" b="1">
                <a:solidFill>
                  <a:srgbClr val="7F0055"/>
                </a:solidFill>
                <a:latin typeface="Courier New"/>
                <a:cs typeface="Lucida Sans Unicode"/>
              </a:rPr>
              <a:t>    </a:t>
            </a:r>
            <a:r>
              <a:rPr lang="cs-CZ" sz="2000" b="1" err="1">
                <a:solidFill>
                  <a:srgbClr val="7F0055"/>
                </a:solidFill>
                <a:latin typeface="Courier New"/>
                <a:cs typeface="Lucida Sans Unicode"/>
              </a:rPr>
              <a:t>for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: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numbers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)</a:t>
            </a:r>
            <a:endParaRPr lang="cs-CZ" sz="20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cs-CZ" sz="2000" b="1">
                <a:solidFill>
                  <a:srgbClr val="7F0055"/>
                </a:solidFill>
                <a:latin typeface="Courier New"/>
                <a:cs typeface="Lucida Sans Unicode"/>
              </a:rPr>
              <a:t>        </a:t>
            </a:r>
            <a:r>
              <a:rPr lang="cs-CZ" sz="2000" b="1" err="1">
                <a:solidFill>
                  <a:srgbClr val="7F0055"/>
                </a:solidFill>
                <a:latin typeface="Courier New"/>
                <a:cs typeface="Lucida Sans Unicode"/>
              </a:rPr>
              <a:t>if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 (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 % 2 == 0)</a:t>
            </a:r>
            <a:endParaRPr lang="cs-CZ" sz="20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           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toRemove.add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);</a:t>
            </a:r>
            <a:endParaRPr lang="cs-CZ" sz="20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endParaRPr lang="cs-CZ" sz="20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cs-CZ" sz="2000" b="1">
                <a:solidFill>
                  <a:srgbClr val="7F0055"/>
                </a:solidFill>
                <a:latin typeface="Courier New"/>
                <a:cs typeface="Lucida Sans Unicode"/>
              </a:rPr>
              <a:t>    </a:t>
            </a:r>
            <a:r>
              <a:rPr lang="cs-CZ" sz="2000" b="1" err="1">
                <a:solidFill>
                  <a:srgbClr val="7F0055"/>
                </a:solidFill>
                <a:latin typeface="Courier New"/>
                <a:cs typeface="Lucida Sans Unicode"/>
              </a:rPr>
              <a:t>for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Integer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: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toRemove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)</a:t>
            </a:r>
            <a:endParaRPr lang="cs-CZ" sz="20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None/>
            </a:pP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        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numbers.remove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(</a:t>
            </a:r>
            <a:r>
              <a:rPr lang="cs-CZ" sz="2000" err="1">
                <a:solidFill>
                  <a:srgbClr val="000000"/>
                </a:solidFill>
                <a:latin typeface="Courier New"/>
                <a:cs typeface="Lucida Sans Unicode"/>
              </a:rPr>
              <a:t>num</a:t>
            </a:r>
            <a:r>
              <a:rPr lang="cs-CZ" sz="2000">
                <a:solidFill>
                  <a:srgbClr val="000000"/>
                </a:solidFill>
                <a:latin typeface="Courier New"/>
                <a:cs typeface="Lucida Sans Unicode"/>
              </a:rPr>
              <a:t>);</a:t>
            </a:r>
            <a:endParaRPr lang="cs-CZ" sz="2000">
              <a:latin typeface="Courier New"/>
              <a:cs typeface="Lucida Sans Unicode"/>
            </a:endParaRP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356870" indent="-356870" eaLnBrk="1" hangingPunct="1">
              <a:lnSpc>
                <a:spcPct val="80000"/>
              </a:lnSpc>
              <a:buFontTx/>
              <a:buNone/>
            </a:pPr>
            <a:endParaRPr lang="cs-CZ" sz="2000">
              <a:latin typeface="Courier New" pitchFamily="49" charset="0"/>
            </a:endParaRPr>
          </a:p>
          <a:p>
            <a:pPr marL="356870" indent="-356870" eaLnBrk="1" hangingPunct="1">
              <a:lnSpc>
                <a:spcPct val="80000"/>
              </a:lnSpc>
            </a:pPr>
            <a:endParaRPr lang="cs-CZ" sz="200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/>
              <a:t>Ak odstraňujeme pomocou iterátora,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/>
              <a:t>voláme metódu </a:t>
            </a:r>
            <a:r>
              <a:rPr lang="cs-CZ" sz="2000" i="1"/>
              <a:t>iterator</a:t>
            </a:r>
            <a:r>
              <a:rPr lang="cs-CZ" sz="2000"/>
              <a:t>.remove() namiesto </a:t>
            </a:r>
            <a:r>
              <a:rPr lang="cs-CZ" sz="2000" i="1"/>
              <a:t>numbers</a:t>
            </a:r>
            <a:r>
              <a:rPr lang="cs-CZ" sz="2000"/>
              <a:t>.remove(num)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747491" y="2225964"/>
            <a:ext cx="1219200" cy="95134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73306" y="1731390"/>
            <a:ext cx="309360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err="1">
                <a:latin typeface="Calibri" pitchFamily="34" charset="0"/>
                <a:cs typeface="Calibri" pitchFamily="34" charset="0"/>
              </a:rPr>
              <a:t>Vyberieme</a:t>
            </a:r>
            <a:r>
              <a:rPr lang="en-US" sz="2400">
                <a:latin typeface="Calibri" pitchFamily="34" charset="0"/>
                <a:cs typeface="Calibri" pitchFamily="34" charset="0"/>
              </a:rPr>
              <a:t> tie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čísla</a:t>
            </a:r>
            <a:r>
              <a:rPr lang="en-US" sz="240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ktoré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chceme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odstrániť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053263" y="4608095"/>
            <a:ext cx="2096166" cy="38807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9021" y="4996165"/>
            <a:ext cx="480160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r>
              <a:rPr lang="en-US" sz="2400" err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Alternat</a:t>
            </a:r>
            <a:r>
              <a:rPr lang="sk-SK" sz="2400" err="1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íva</a:t>
            </a:r>
            <a:r>
              <a:rPr lang="sk-SK" sz="24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:</a:t>
            </a:r>
            <a:endParaRPr lang="en-US" sz="240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Calibri" pitchFamily="34" charset="0"/>
            </a:endParaRPr>
          </a:p>
          <a:p>
            <a:r>
              <a:rPr lang="en-US" err="1">
                <a:solidFill>
                  <a:srgbClr val="000000"/>
                </a:solidFill>
                <a:latin typeface="Courier New"/>
                <a:ea typeface="Lucida Sans Unicode" pitchFamily="34" charset="0"/>
                <a:cs typeface="Lucida Sans Unicode"/>
              </a:rPr>
              <a:t>numbers.removeAll</a:t>
            </a:r>
            <a:r>
              <a:rPr lang="en-US">
                <a:solidFill>
                  <a:srgbClr val="000000"/>
                </a:solidFill>
                <a:latin typeface="Courier New"/>
                <a:ea typeface="Lucida Sans Unicode" pitchFamily="34" charset="0"/>
                <a:cs typeface="Lucida Sans Unicode"/>
              </a:rPr>
              <a:t>(</a:t>
            </a:r>
            <a:r>
              <a:rPr lang="en-US" err="1">
                <a:solidFill>
                  <a:srgbClr val="000000"/>
                </a:solidFill>
                <a:latin typeface="Courier New"/>
                <a:ea typeface="Lucida Sans Unicode" pitchFamily="34" charset="0"/>
                <a:cs typeface="Lucida Sans Unicode"/>
              </a:rPr>
              <a:t>toRemove</a:t>
            </a:r>
            <a:r>
              <a:rPr lang="en-US">
                <a:solidFill>
                  <a:srgbClr val="000000"/>
                </a:solidFill>
                <a:latin typeface="Courier New"/>
                <a:ea typeface="Lucida Sans Unicode" pitchFamily="34" charset="0"/>
                <a:cs typeface="Lucida Sans Unicode"/>
              </a:rPr>
              <a:t>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Implementácie </a:t>
            </a:r>
            <a:r>
              <a:rPr lang="sk-SK" sz="4000" i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sz="4000" i="0">
                <a:latin typeface="Courier New" pitchFamily="49" charset="0"/>
                <a:cs typeface="Courier New" pitchFamily="49" charset="0"/>
              </a:rPr>
              <a:t>&lt;E&gt;</a:t>
            </a:r>
            <a:endParaRPr lang="cs-CZ" sz="4000" i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err="1">
                <a:solidFill>
                  <a:srgbClr val="FF3300"/>
                </a:solidFill>
              </a:rPr>
              <a:t>HashSet</a:t>
            </a:r>
            <a:r>
              <a:rPr lang="en-US" b="1">
                <a:solidFill>
                  <a:srgbClr val="FF3300"/>
                </a:solidFill>
              </a:rPr>
              <a:t>&lt;E&gt; </a:t>
            </a:r>
            <a:endParaRPr lang="sk-SK" b="1">
              <a:solidFill>
                <a:srgbClr val="FF3300"/>
              </a:solidFill>
            </a:endParaRPr>
          </a:p>
          <a:p>
            <a:pPr lvl="1" eaLnBrk="1" hangingPunct="1"/>
            <a:r>
              <a:rPr lang="sk-SK"/>
              <a:t>najčastejšia voľba, založená na tzv. </a:t>
            </a:r>
            <a:r>
              <a:rPr lang="sk-SK" err="1"/>
              <a:t>hašovaní</a:t>
            </a:r>
            <a:endParaRPr lang="sk-SK"/>
          </a:p>
          <a:p>
            <a:pPr lvl="1" eaLnBrk="1" hangingPunct="1"/>
            <a:r>
              <a:rPr lang="sk-SK"/>
              <a:t>prvky sa </a:t>
            </a:r>
            <a:r>
              <a:rPr lang="sk-SK" err="1"/>
              <a:t>iterujú</a:t>
            </a:r>
            <a:r>
              <a:rPr lang="sk-SK"/>
              <a:t> v bližšie neurčenom poradí</a:t>
            </a:r>
          </a:p>
          <a:p>
            <a:pPr eaLnBrk="1" hangingPunct="1"/>
            <a:r>
              <a:rPr lang="sk-SK" b="1" err="1">
                <a:solidFill>
                  <a:srgbClr val="FF3300"/>
                </a:solidFill>
              </a:rPr>
              <a:t>TreeSet</a:t>
            </a:r>
            <a:r>
              <a:rPr lang="en-US" b="1">
                <a:solidFill>
                  <a:srgbClr val="FF3300"/>
                </a:solidFill>
              </a:rPr>
              <a:t>&lt;E&gt;</a:t>
            </a:r>
            <a:endParaRPr lang="sk-SK" b="1">
              <a:solidFill>
                <a:srgbClr val="FF3300"/>
              </a:solidFill>
            </a:endParaRPr>
          </a:p>
          <a:p>
            <a:pPr lvl="1" eaLnBrk="1" hangingPunct="1"/>
            <a:r>
              <a:rPr lang="sk-SK"/>
              <a:t>uchováva prvky množiny usporiadané</a:t>
            </a:r>
          </a:p>
          <a:p>
            <a:pPr lvl="2" eaLnBrk="1" hangingPunct="1"/>
            <a:r>
              <a:rPr lang="sk-SK"/>
              <a:t>trieda E musí implementovať rozhranie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Comparable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&lt;E&gt;</a:t>
            </a:r>
            <a:endParaRPr lang="sk-SK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>
              <a:buFontTx/>
              <a:buNone/>
            </a:pPr>
            <a:r>
              <a:rPr lang="sk-SK"/>
              <a:t>		alebo</a:t>
            </a:r>
            <a:endParaRPr lang="en-US"/>
          </a:p>
          <a:p>
            <a:pPr lvl="2" eaLnBrk="1" hangingPunct="1"/>
            <a:r>
              <a:rPr lang="sk-SK"/>
              <a:t>m</a:t>
            </a:r>
            <a:r>
              <a:rPr lang="en-US"/>
              <a:t>us</a:t>
            </a:r>
            <a:r>
              <a:rPr lang="sk-SK"/>
              <a:t>í byť zadaný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Comparator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&lt;E&gt;</a:t>
            </a:r>
            <a:r>
              <a:rPr lang="en-US" i="1"/>
              <a:t>,</a:t>
            </a:r>
            <a:r>
              <a:rPr lang="en-US"/>
              <a:t> </a:t>
            </a:r>
            <a:r>
              <a:rPr lang="en-US" err="1"/>
              <a:t>ktor</a:t>
            </a:r>
            <a:r>
              <a:rPr lang="sk-SK"/>
              <a:t>ý vie porovnávať prvky</a:t>
            </a:r>
          </a:p>
          <a:p>
            <a:pPr lvl="1" eaLnBrk="1" hangingPunct="1"/>
            <a:r>
              <a:rPr lang="sk-SK"/>
              <a:t>prvky sa </a:t>
            </a:r>
            <a:r>
              <a:rPr lang="sk-SK" err="1"/>
              <a:t>iterujú</a:t>
            </a:r>
            <a:r>
              <a:rPr lang="sk-SK"/>
              <a:t> v poradí od najmenšieho</a:t>
            </a:r>
            <a:endParaRPr lang="cs-CZ"/>
          </a:p>
        </p:txBody>
      </p:sp>
      <p:pic>
        <p:nvPicPr>
          <p:cNvPr id="13314" name="Picture 2" descr="http://i769.photobucket.com/albums/xx340/vha1/11949865511933397169thumbs_up_nat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1813" y="1401349"/>
            <a:ext cx="780393" cy="127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0">
                <a:latin typeface="Courier New" pitchFamily="49" charset="0"/>
                <a:cs typeface="Courier New" pitchFamily="49" charset="0"/>
              </a:rPr>
              <a:t>Map&lt;K, V&gt;</a:t>
            </a:r>
            <a:endParaRPr lang="cs-CZ" sz="4000" i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15908"/>
            <a:ext cx="8529637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>
                <a:solidFill>
                  <a:srgbClr val="FF3300"/>
                </a:solidFill>
              </a:rPr>
              <a:t>Mapa</a:t>
            </a:r>
            <a:r>
              <a:rPr lang="sk-SK"/>
              <a:t> je mapovaním </a:t>
            </a:r>
            <a:r>
              <a:rPr lang="sk-SK" b="1">
                <a:solidFill>
                  <a:srgbClr val="FF3300"/>
                </a:solidFill>
              </a:rPr>
              <a:t>kľúčov</a:t>
            </a:r>
            <a:r>
              <a:rPr lang="sk-SK"/>
              <a:t> typu K na </a:t>
            </a:r>
            <a:r>
              <a:rPr lang="sk-SK" b="1">
                <a:solidFill>
                  <a:srgbClr val="FF3300"/>
                </a:solidFill>
              </a:rPr>
              <a:t>hodnoty</a:t>
            </a:r>
            <a:r>
              <a:rPr lang="sk-SK"/>
              <a:t> typu V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Každý kľúč môže mať </a:t>
            </a:r>
            <a:r>
              <a:rPr lang="sk-SK" u="sng"/>
              <a:t>nanajvýš jednu</a:t>
            </a:r>
            <a:r>
              <a:rPr lang="sk-SK"/>
              <a:t> hodnotu</a:t>
            </a:r>
          </a:p>
          <a:p>
            <a:pPr lvl="1" eaLnBrk="1" hangingPunct="1">
              <a:lnSpc>
                <a:spcPct val="90000"/>
              </a:lnSpc>
            </a:pPr>
            <a:r>
              <a:rPr lang="sk-SK" u="sng"/>
              <a:t>Žiadna duplicita</a:t>
            </a:r>
            <a:r>
              <a:rPr lang="sk-SK"/>
              <a:t> kľúčov</a:t>
            </a:r>
          </a:p>
          <a:p>
            <a:pPr eaLnBrk="1" hangingPunct="1">
              <a:lnSpc>
                <a:spcPct val="90000"/>
              </a:lnSpc>
            </a:pPr>
            <a:r>
              <a:rPr lang="sk-SK" b="1"/>
              <a:t>Metafory:</a:t>
            </a:r>
            <a:endParaRPr lang="en-US" b="1"/>
          </a:p>
          <a:p>
            <a:pPr lvl="1" eaLnBrk="1" hangingPunct="1">
              <a:lnSpc>
                <a:spcPct val="90000"/>
              </a:lnSpc>
            </a:pPr>
            <a:r>
              <a:rPr lang="en-US" err="1"/>
              <a:t>Zobrazenie</a:t>
            </a:r>
            <a:r>
              <a:rPr lang="en-US"/>
              <a:t> z </a:t>
            </a:r>
            <a:r>
              <a:rPr lang="en-US" err="1"/>
              <a:t>mno</a:t>
            </a:r>
            <a:r>
              <a:rPr lang="sk-SK" err="1"/>
              <a:t>žiny</a:t>
            </a:r>
            <a:r>
              <a:rPr lang="sk-SK"/>
              <a:t> kľúčov do množiny hodnôt</a:t>
            </a:r>
          </a:p>
          <a:p>
            <a:pPr lvl="1" eaLnBrk="1" hangingPunct="1">
              <a:lnSpc>
                <a:spcPct val="90000"/>
              </a:lnSpc>
            </a:pPr>
            <a:r>
              <a:rPr lang="en-US" err="1">
                <a:solidFill>
                  <a:srgbClr val="FF3300"/>
                </a:solidFill>
              </a:rPr>
              <a:t>Asociat</a:t>
            </a:r>
            <a:r>
              <a:rPr lang="sk-SK" err="1">
                <a:solidFill>
                  <a:srgbClr val="FF3300"/>
                </a:solidFill>
              </a:rPr>
              <a:t>ívne</a:t>
            </a:r>
            <a:r>
              <a:rPr lang="sk-SK">
                <a:solidFill>
                  <a:srgbClr val="FF3300"/>
                </a:solidFill>
              </a:rPr>
              <a:t> pole</a:t>
            </a:r>
            <a:r>
              <a:rPr lang="sk-SK"/>
              <a:t>: hodnoty políčok nie sú prístupné cez indexy, ale cez kľúče ľubovoľného typu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sk-SK"/>
              <a:t>Množina párov: </a:t>
            </a:r>
            <a:r>
              <a:rPr lang="en-US">
                <a:solidFill>
                  <a:srgbClr val="FF0000"/>
                </a:solidFill>
              </a:rPr>
              <a:t>&lt;K</a:t>
            </a:r>
            <a:r>
              <a:rPr lang="sk-SK" err="1">
                <a:solidFill>
                  <a:srgbClr val="FF0000"/>
                </a:solidFill>
              </a:rPr>
              <a:t>ľúč</a:t>
            </a:r>
            <a:r>
              <a:rPr lang="sk-SK">
                <a:solidFill>
                  <a:srgbClr val="FF0000"/>
                </a:solidFill>
              </a:rPr>
              <a:t>, Hodnota</a:t>
            </a:r>
            <a:r>
              <a:rPr lang="en-US">
                <a:solidFill>
                  <a:srgbClr val="FF0000"/>
                </a:solidFill>
              </a:rPr>
              <a:t>&gt;</a:t>
            </a:r>
            <a:endParaRPr lang="sk-SK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>
                <a:solidFill>
                  <a:srgbClr val="FF3300"/>
                </a:solidFill>
              </a:rPr>
              <a:t>Tabuľka s 2 stĺpcami</a:t>
            </a:r>
          </a:p>
          <a:p>
            <a:pPr lvl="2" eaLnBrk="1" hangingPunct="1">
              <a:lnSpc>
                <a:spcPct val="90000"/>
              </a:lnSpc>
            </a:pPr>
            <a:r>
              <a:rPr lang="sk-SK"/>
              <a:t>Frekvenčná tabuľka slov je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&lt;String,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>
                <a:latin typeface="Courier New" pitchFamily="49" charset="0"/>
                <a:cs typeface="Courier New" pitchFamily="49" charset="0"/>
              </a:rPr>
              <a:t>&gt;</a:t>
            </a:r>
            <a:endParaRPr lang="cs-CZ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Polia v Jave</a:t>
            </a:r>
            <a:r>
              <a:rPr lang="sk-SK" sz="4000"/>
              <a:t> </a:t>
            </a:r>
            <a:r>
              <a:rPr lang="en-US" sz="4000"/>
              <a:t>(nev</a:t>
            </a:r>
            <a:r>
              <a:rPr lang="sk-SK" sz="4000"/>
              <a:t>ýhody</a:t>
            </a:r>
            <a:r>
              <a:rPr lang="en-US" sz="4000"/>
              <a:t>?)</a:t>
            </a:r>
            <a:endParaRPr lang="cs-CZ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8534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>
                <a:solidFill>
                  <a:srgbClr val="FF3300"/>
                </a:solidFill>
              </a:rPr>
              <a:t>D</a:t>
            </a:r>
            <a:r>
              <a:rPr lang="sk-SK" b="1" err="1">
                <a:solidFill>
                  <a:srgbClr val="FF3300"/>
                </a:solidFill>
              </a:rPr>
              <a:t>ĺžka</a:t>
            </a:r>
            <a:r>
              <a:rPr lang="sk-SK"/>
              <a:t> </a:t>
            </a:r>
            <a:r>
              <a:rPr lang="en-US" b="1" err="1">
                <a:solidFill>
                  <a:srgbClr val="FF3300"/>
                </a:solidFill>
              </a:rPr>
              <a:t>po</a:t>
            </a:r>
            <a:r>
              <a:rPr lang="sk-SK" b="1">
                <a:solidFill>
                  <a:srgbClr val="FF3300"/>
                </a:solidFill>
              </a:rPr>
              <a:t>ľa</a:t>
            </a:r>
            <a:r>
              <a:rPr lang="sk-SK"/>
              <a:t> </a:t>
            </a:r>
            <a:r>
              <a:rPr lang="en-US"/>
              <a:t>(</a:t>
            </a:r>
            <a:r>
              <a:rPr lang="en-US" err="1"/>
              <a:t>po</a:t>
            </a:r>
            <a:r>
              <a:rPr lang="sk-SK" err="1"/>
              <a:t>čet</a:t>
            </a:r>
            <a:r>
              <a:rPr lang="sk-SK"/>
              <a:t> políčok</a:t>
            </a:r>
            <a:r>
              <a:rPr lang="en-US"/>
              <a:t>/</a:t>
            </a:r>
            <a:r>
              <a:rPr lang="en-US" err="1"/>
              <a:t>prvkov</a:t>
            </a:r>
            <a:r>
              <a:rPr lang="en-US"/>
              <a:t>) </a:t>
            </a:r>
            <a:r>
              <a:rPr lang="sk-SK"/>
              <a:t>je určená </a:t>
            </a:r>
            <a:r>
              <a:rPr lang="sk-SK" b="1">
                <a:solidFill>
                  <a:srgbClr val="FF3300"/>
                </a:solidFill>
              </a:rPr>
              <a:t>pri</a:t>
            </a:r>
            <a:r>
              <a:rPr lang="sk-SK"/>
              <a:t> jeho </a:t>
            </a:r>
            <a:r>
              <a:rPr lang="sk-SK" b="1">
                <a:solidFill>
                  <a:srgbClr val="FF3300"/>
                </a:solidFill>
              </a:rPr>
              <a:t>vytvorení</a:t>
            </a:r>
            <a:r>
              <a:rPr lang="en-US"/>
              <a:t> (</a:t>
            </a:r>
            <a:r>
              <a:rPr lang="en-US" err="1"/>
              <a:t>cez</a:t>
            </a:r>
            <a:r>
              <a:rPr lang="en-US"/>
              <a:t> </a:t>
            </a:r>
            <a:r>
              <a:rPr lang="en-US" b="1"/>
              <a:t>new: </a:t>
            </a:r>
            <a:r>
              <a:rPr lang="cs-CZ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]</a:t>
            </a:r>
            <a:r>
              <a:rPr lang="en-US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Po</a:t>
            </a:r>
            <a:r>
              <a:rPr lang="sk-SK" err="1"/>
              <a:t>čet</a:t>
            </a:r>
            <a:r>
              <a:rPr lang="sk-SK"/>
              <a:t> prvkov poľa </a:t>
            </a:r>
            <a:r>
              <a:rPr lang="sk-SK" u="sng"/>
              <a:t>nemožno zmeniť</a:t>
            </a:r>
          </a:p>
          <a:p>
            <a:pPr eaLnBrk="1" hangingPunct="1">
              <a:lnSpc>
                <a:spcPct val="90000"/>
              </a:lnSpc>
            </a:pPr>
            <a:endParaRPr lang="en-US" b="1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b="1">
                <a:solidFill>
                  <a:srgbClr val="FF3300"/>
                </a:solidFill>
              </a:rPr>
              <a:t>Finty</a:t>
            </a:r>
            <a:r>
              <a:rPr lang="sk-SK"/>
              <a:t> na zmenu veľkosti poľa: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Vytvoríme nové pole „vhodnej“ veľkosti, </a:t>
            </a:r>
            <a:r>
              <a:rPr lang="sk-SK" err="1"/>
              <a:t>vykopírujeme</a:t>
            </a:r>
            <a:r>
              <a:rPr lang="sk-SK"/>
              <a:t> do neho obsah políčok pôvodného poľa a zmeníme referenčnú premennú tak, aby </a:t>
            </a:r>
            <a:r>
              <a:rPr lang="sk-SK" err="1"/>
              <a:t>referencovala</a:t>
            </a:r>
            <a:r>
              <a:rPr lang="sk-SK"/>
              <a:t> nové pole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Vyrobíme dostatočne veľké pole </a:t>
            </a:r>
            <a:r>
              <a:rPr lang="en-US"/>
              <a:t>(</a:t>
            </a:r>
            <a:r>
              <a:rPr lang="en-US" err="1"/>
              <a:t>napr</a:t>
            </a:r>
            <a:r>
              <a:rPr lang="en-US"/>
              <a:t>. 1000 </a:t>
            </a:r>
            <a:r>
              <a:rPr lang="en-US" err="1"/>
              <a:t>prvkov</a:t>
            </a:r>
            <a:r>
              <a:rPr lang="en-US"/>
              <a:t>) a v </a:t>
            </a:r>
            <a:r>
              <a:rPr lang="en-US" err="1"/>
              <a:t>nejakej</a:t>
            </a:r>
            <a:r>
              <a:rPr lang="en-US"/>
              <a:t> </a:t>
            </a:r>
            <a:r>
              <a:rPr lang="en-US" i="1" err="1"/>
              <a:t>int</a:t>
            </a:r>
            <a:r>
              <a:rPr lang="en-US"/>
              <a:t> </a:t>
            </a:r>
            <a:r>
              <a:rPr lang="en-US" err="1"/>
              <a:t>premennej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pam</a:t>
            </a:r>
            <a:r>
              <a:rPr lang="sk-SK" err="1"/>
              <a:t>ätáme</a:t>
            </a:r>
            <a:r>
              <a:rPr lang="sk-SK"/>
              <a:t> koľko políčok </a:t>
            </a:r>
            <a:r>
              <a:rPr lang="en-US"/>
              <a:t>“</a:t>
            </a:r>
            <a:r>
              <a:rPr lang="sk-SK"/>
              <a:t>zľava</a:t>
            </a:r>
            <a:r>
              <a:rPr lang="en-US"/>
              <a:t>”</a:t>
            </a:r>
            <a:r>
              <a:rPr lang="sk-SK"/>
              <a:t> má „platný obsah“ </a:t>
            </a:r>
            <a:r>
              <a:rPr lang="en-US"/>
              <a:t>(“</a:t>
            </a:r>
            <a:r>
              <a:rPr lang="en-US" err="1"/>
              <a:t>platn</a:t>
            </a:r>
            <a:r>
              <a:rPr lang="sk-SK"/>
              <a:t>ý</a:t>
            </a:r>
            <a:r>
              <a:rPr lang="en-US"/>
              <a:t>”</a:t>
            </a:r>
            <a:r>
              <a:rPr lang="sk-SK"/>
              <a:t> počet prvkov</a:t>
            </a:r>
            <a:r>
              <a:rPr lang="en-US"/>
              <a:t>)</a:t>
            </a:r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Map ako tabu</a:t>
            </a:r>
            <a:r>
              <a:rPr lang="sk-SK" sz="4000"/>
              <a:t>ľka</a:t>
            </a:r>
            <a:endParaRPr lang="cs-CZ" sz="4000"/>
          </a:p>
        </p:txBody>
      </p:sp>
      <p:graphicFrame>
        <p:nvGraphicFramePr>
          <p:cNvPr id="1323041" name="Group 33"/>
          <p:cNvGraphicFramePr>
            <a:graphicFrameLocks noGrp="1"/>
          </p:cNvGraphicFramePr>
          <p:nvPr/>
        </p:nvGraphicFramePr>
        <p:xfrm>
          <a:off x="349250" y="3343275"/>
          <a:ext cx="2132013" cy="2974978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'a'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x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r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w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q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92" name="Text Box 40"/>
          <p:cNvSpPr txBox="1">
            <a:spLocks noChangeArrowheads="1"/>
          </p:cNvSpPr>
          <p:nvPr/>
        </p:nvSpPr>
        <p:spPr bwMode="auto">
          <a:xfrm>
            <a:off x="3905250" y="3830638"/>
            <a:ext cx="4891088" cy="21002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, m.get(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)+1);</a:t>
            </a:r>
            <a:endParaRPr lang="cs-CZ" sz="2400">
              <a:latin typeface="Courier New" pitchFamily="49" charset="0"/>
            </a:endParaRP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'e'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, 10);</a:t>
            </a:r>
            <a:endParaRPr lang="cs-CZ" sz="2400">
              <a:latin typeface="Courier New" pitchFamily="49" charset="0"/>
            </a:endParaRP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m.get(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'e'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m.remove(</a:t>
            </a:r>
            <a:r>
              <a:rPr lang="cs-CZ">
                <a:solidFill>
                  <a:srgbClr val="2A00FF"/>
                </a:solidFill>
              </a:rPr>
              <a:t>'</a:t>
            </a:r>
            <a:r>
              <a:rPr lang="en-US" sz="2400">
                <a:solidFill>
                  <a:srgbClr val="2A00FF"/>
                </a:solidFill>
                <a:latin typeface="Courier New" pitchFamily="49" charset="0"/>
              </a:rPr>
              <a:t>z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1995054" y="1773382"/>
            <a:ext cx="628073" cy="1533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24943" y="1398880"/>
            <a:ext cx="130174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>
                <a:latin typeface="Calibri" pitchFamily="34" charset="0"/>
                <a:cs typeface="Calibri" pitchFamily="34" charset="0"/>
              </a:rPr>
              <a:t>Hodnoty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840510" y="2022764"/>
            <a:ext cx="73890" cy="13115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9198" y="1241862"/>
            <a:ext cx="157883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>
                <a:latin typeface="Calibri" pitchFamily="34" charset="0"/>
                <a:cs typeface="Calibri" pitchFamily="34" charset="0"/>
              </a:rPr>
              <a:t>Kľúče </a:t>
            </a:r>
            <a:r>
              <a:rPr lang="en-US" sz="240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err="1">
                <a:latin typeface="Calibri" pitchFamily="34" charset="0"/>
                <a:cs typeface="Calibri" pitchFamily="34" charset="0"/>
              </a:rPr>
              <a:t>bez</a:t>
            </a:r>
            <a:r>
              <a:rPr lang="en-US" sz="2400">
                <a:latin typeface="Calibri" pitchFamily="34" charset="0"/>
                <a:cs typeface="Calibri" pitchFamily="34" charset="0"/>
              </a:rPr>
              <a:t> duplicity)</a:t>
            </a: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2484582" y="2794000"/>
            <a:ext cx="2239819" cy="19350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56398" y="2419498"/>
            <a:ext cx="445596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Courier New" pitchFamily="49" charset="0"/>
                <a:cs typeface="Courier New" pitchFamily="49" charset="0"/>
              </a:rPr>
              <a:t>Map&lt;Character, Integer&gt;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932219" y="1653310"/>
            <a:ext cx="18472" cy="86821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221598" y="1306517"/>
            <a:ext cx="188363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>
                <a:latin typeface="Calibri" pitchFamily="34" charset="0"/>
                <a:cs typeface="Calibri" pitchFamily="34" charset="0"/>
              </a:rPr>
              <a:t>Typ </a:t>
            </a:r>
            <a:r>
              <a:rPr lang="en-US" sz="2400">
                <a:latin typeface="Calibri" pitchFamily="34" charset="0"/>
                <a:cs typeface="Calibri" pitchFamily="34" charset="0"/>
              </a:rPr>
              <a:t>k</a:t>
            </a:r>
            <a:r>
              <a:rPr lang="sk-SK" sz="2400" err="1">
                <a:latin typeface="Calibri" pitchFamily="34" charset="0"/>
                <a:cs typeface="Calibri" pitchFamily="34" charset="0"/>
              </a:rPr>
              <a:t>ľúčov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7028872" y="1685636"/>
            <a:ext cx="383309" cy="86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692325" y="1320372"/>
            <a:ext cx="1786657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>
                <a:latin typeface="Calibri" pitchFamily="34" charset="0"/>
                <a:cs typeface="Calibri" pitchFamily="34" charset="0"/>
              </a:rPr>
              <a:t>Typ hodnôt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908"/>
            <a:ext cx="6904037" cy="530225"/>
          </a:xfrm>
        </p:spPr>
        <p:txBody>
          <a:bodyPr/>
          <a:lstStyle/>
          <a:p>
            <a:pPr eaLnBrk="1" hangingPunct="1"/>
            <a:r>
              <a:rPr lang="sk-SK"/>
              <a:t>Metódy rozhrania </a:t>
            </a:r>
            <a:r>
              <a:rPr lang="sk-SK" i="0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i="0">
                <a:latin typeface="Courier New" pitchFamily="49" charset="0"/>
                <a:cs typeface="Courier New" pitchFamily="49" charset="0"/>
              </a:rPr>
              <a:t>&lt;K, V&gt;</a:t>
            </a:r>
            <a:endParaRPr lang="cs-CZ" i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98602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ize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/>
              <a:t> –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</a:t>
            </a:r>
            <a:r>
              <a:rPr lang="en-US" err="1"/>
              <a:t>po</a:t>
            </a:r>
            <a:r>
              <a:rPr lang="sk-SK" err="1"/>
              <a:t>čet</a:t>
            </a:r>
            <a:r>
              <a:rPr lang="sk-SK"/>
              <a:t> kľúčov </a:t>
            </a:r>
            <a:r>
              <a:rPr lang="en-US"/>
              <a:t>(p</a:t>
            </a:r>
            <a:r>
              <a:rPr lang="sk-SK"/>
              <a:t>árov</a:t>
            </a:r>
            <a:r>
              <a:rPr lang="en-US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sk-SK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put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key,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value)</a:t>
            </a:r>
            <a:r>
              <a:rPr lang="sk-SK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en-US" err="1"/>
              <a:t>nastav</a:t>
            </a:r>
            <a:r>
              <a:rPr lang="sk-SK"/>
              <a:t>í novú hodnotu mapovanú ku kľúču </a:t>
            </a:r>
            <a:r>
              <a:rPr lang="sk-SK" i="1" err="1"/>
              <a:t>key</a:t>
            </a:r>
            <a:r>
              <a:rPr lang="sk-SK" i="1"/>
              <a:t> </a:t>
            </a:r>
            <a:r>
              <a:rPr lang="sk-SK"/>
              <a:t>a vráti predchádzajúcu hodnotu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sk-SK" sz="2400" b="1">
                <a:latin typeface="Courier New" pitchFamily="49" charset="0"/>
              </a:rPr>
              <a:t> </a:t>
            </a: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err="1">
                <a:solidFill>
                  <a:schemeClr val="tx2"/>
                </a:solidFill>
                <a:latin typeface="Courier New" pitchFamily="49" charset="0"/>
              </a:rPr>
              <a:t>key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sk-SK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/>
              <a:t>vráti hodnotu mapovanú k danému kľúču (pozrite aj metódu </a:t>
            </a:r>
            <a:r>
              <a:rPr lang="en-GB" sz="2400" b="1">
                <a:solidFill>
                  <a:srgbClr val="FF0000"/>
                </a:solidFill>
                <a:latin typeface="Courier New" pitchFamily="49" charset="0"/>
              </a:rPr>
              <a:t>getOrDefault</a:t>
            </a:r>
            <a:r>
              <a:rPr lang="sk-SK"/>
              <a:t>)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sk-SK" sz="2400" b="1">
                <a:latin typeface="Courier New" pitchFamily="49" charset="0"/>
              </a:rPr>
              <a:t> 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remove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err="1">
                <a:solidFill>
                  <a:schemeClr val="tx2"/>
                </a:solidFill>
                <a:latin typeface="Courier New" pitchFamily="49" charset="0"/>
              </a:rPr>
              <a:t>key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sk-SK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/>
              <a:t>odstráni hodnotu kľúča a aj kľúč samotný z </a:t>
            </a:r>
            <a:r>
              <a:rPr lang="en-US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/>
              <a:t>-u</a:t>
            </a:r>
            <a:r>
              <a:rPr lang="sk-SK"/>
              <a:t>, vráti pôvodne uloženú hodnotu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clear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/>
              <a:t> – </a:t>
            </a:r>
            <a:r>
              <a:rPr lang="en-US" err="1"/>
              <a:t>vypr</a:t>
            </a:r>
            <a:r>
              <a:rPr lang="sk-SK" err="1"/>
              <a:t>ázdni</a:t>
            </a:r>
            <a:r>
              <a:rPr lang="sk-SK"/>
              <a:t> </a:t>
            </a:r>
            <a:r>
              <a:rPr lang="en-US">
                <a:latin typeface="Courier New" pitchFamily="49" charset="0"/>
                <a:cs typeface="Courier New" pitchFamily="49" charset="0"/>
              </a:rPr>
              <a:t>M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ap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15380"/>
            <a:ext cx="6904037" cy="530225"/>
          </a:xfrm>
        </p:spPr>
        <p:txBody>
          <a:bodyPr/>
          <a:lstStyle/>
          <a:p>
            <a:pPr eaLnBrk="1" hangingPunct="1"/>
            <a:r>
              <a:rPr lang="sk-SK"/>
              <a:t>Metódy rozhrania </a:t>
            </a:r>
            <a:r>
              <a:rPr lang="sk-SK" err="1"/>
              <a:t>Map</a:t>
            </a:r>
            <a:r>
              <a:rPr lang="en-US"/>
              <a:t>&lt;K, V&gt;</a:t>
            </a:r>
            <a:endParaRPr 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70172"/>
            <a:ext cx="8529637" cy="5033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400" b="1">
                <a:latin typeface="Courier New" pitchFamily="49" charset="0"/>
              </a:rPr>
              <a:t> 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containsKey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err="1">
                <a:solidFill>
                  <a:schemeClr val="tx2"/>
                </a:solidFill>
                <a:latin typeface="Courier New" pitchFamily="49" charset="0"/>
              </a:rPr>
              <a:t>key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)-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či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/>
              <a:t> </a:t>
            </a:r>
            <a:r>
              <a:rPr lang="sk-SK"/>
              <a:t>obsahuje zadaný kľúč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400" b="1">
                <a:latin typeface="Courier New" pitchFamily="49" charset="0"/>
              </a:rPr>
              <a:t> 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containsValue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err="1">
                <a:solidFill>
                  <a:schemeClr val="tx2"/>
                </a:solidFill>
                <a:latin typeface="Courier New" pitchFamily="49" charset="0"/>
              </a:rPr>
              <a:t>value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)-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či </a:t>
            </a:r>
            <a:r>
              <a:rPr lang="en-US">
                <a:latin typeface="Courier New" pitchFamily="49" charset="0"/>
                <a:cs typeface="Courier New" pitchFamily="49" charset="0"/>
              </a:rPr>
              <a:t>M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ap</a:t>
            </a:r>
            <a:r>
              <a:rPr lang="sk-SK">
                <a:latin typeface="Courier New" pitchFamily="49" charset="0"/>
                <a:cs typeface="Courier New" pitchFamily="49" charset="0"/>
              </a:rPr>
              <a:t> </a:t>
            </a:r>
            <a:r>
              <a:rPr lang="sk-SK"/>
              <a:t>obsahuje zadanú hodnotu pri nejakom kľúči</a:t>
            </a:r>
            <a:endParaRPr lang="cs-CZ"/>
          </a:p>
          <a:p>
            <a:pPr eaLnBrk="1" hangingPunct="1">
              <a:lnSpc>
                <a:spcPct val="90000"/>
              </a:lnSpc>
            </a:pPr>
            <a:r>
              <a:rPr lang="sk-SK" sz="2400" b="1">
                <a:solidFill>
                  <a:schemeClr val="tx1"/>
                </a:solidFill>
                <a:latin typeface="Courier New" pitchFamily="49" charset="0"/>
              </a:rPr>
              <a:t>Set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&gt;</a:t>
            </a:r>
            <a:r>
              <a:rPr lang="sk-SK" sz="2400" b="1">
                <a:latin typeface="Courier New" pitchFamily="49" charset="0"/>
              </a:rPr>
              <a:t> 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keySet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()</a:t>
            </a:r>
            <a:r>
              <a:rPr lang="en-US"/>
              <a:t>–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</a:t>
            </a:r>
            <a:r>
              <a:rPr lang="en-US" err="1"/>
              <a:t>mno</a:t>
            </a:r>
            <a:r>
              <a:rPr lang="sk-SK" err="1"/>
              <a:t>žinu</a:t>
            </a:r>
            <a:r>
              <a:rPr lang="sk-SK"/>
              <a:t> kľúčov</a:t>
            </a:r>
            <a:r>
              <a:rPr lang="en-US"/>
              <a:t>, </a:t>
            </a:r>
            <a:r>
              <a:rPr lang="en-US" err="1"/>
              <a:t>ktor</a:t>
            </a:r>
            <a:r>
              <a:rPr lang="sk-SK"/>
              <a:t>é majú v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sk-SK" err="1"/>
              <a:t>-e</a:t>
            </a:r>
            <a:r>
              <a:rPr lang="sk-SK"/>
              <a:t> definovanú hodnotu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>
                <a:solidFill>
                  <a:schemeClr val="tx1"/>
                </a:solidFill>
                <a:latin typeface="Courier New" pitchFamily="49" charset="0"/>
              </a:rPr>
              <a:t>Set&lt;</a:t>
            </a:r>
            <a:r>
              <a:rPr lang="cs-CZ" sz="2400" b="1" err="1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cs-CZ" sz="2400" b="1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sz="2400" b="1" err="1">
                <a:solidFill>
                  <a:srgbClr val="FF0000"/>
                </a:solidFill>
                <a:latin typeface="Courier New" pitchFamily="49" charset="0"/>
              </a:rPr>
              <a:t>Entry</a:t>
            </a:r>
            <a:r>
              <a:rPr lang="cs-CZ" sz="2400" b="1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cs-CZ" sz="2400" b="1">
                <a:solidFill>
                  <a:srgbClr val="FF0000"/>
                </a:solidFill>
                <a:latin typeface="Courier New" pitchFamily="49" charset="0"/>
              </a:rPr>
              <a:t>K,V</a:t>
            </a:r>
            <a:r>
              <a:rPr lang="cs-CZ" sz="2400" b="1">
                <a:solidFill>
                  <a:schemeClr val="tx1"/>
                </a:solidFill>
                <a:latin typeface="Courier New" pitchFamily="49" charset="0"/>
              </a:rPr>
              <a:t>&gt;&gt;</a:t>
            </a:r>
            <a:r>
              <a:rPr lang="cs-CZ" sz="2400" b="1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cs-CZ" sz="2400" b="1" err="1">
                <a:solidFill>
                  <a:srgbClr val="FF0000"/>
                </a:solidFill>
                <a:latin typeface="Courier New" pitchFamily="49" charset="0"/>
              </a:rPr>
              <a:t>entrySet</a:t>
            </a:r>
            <a:r>
              <a:rPr lang="cs-CZ" sz="2400" b="1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/>
              <a:t>–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</a:t>
            </a:r>
            <a:r>
              <a:rPr lang="en-US" err="1"/>
              <a:t>mno</a:t>
            </a:r>
            <a:r>
              <a:rPr lang="sk-SK" err="1"/>
              <a:t>žinu</a:t>
            </a:r>
            <a:r>
              <a:rPr lang="sk-SK"/>
              <a:t> položiek </a:t>
            </a:r>
            <a:r>
              <a:rPr lang="en-US"/>
              <a:t>(p</a:t>
            </a:r>
            <a:r>
              <a:rPr lang="sk-SK"/>
              <a:t>árov</a:t>
            </a:r>
            <a:r>
              <a:rPr lang="en-US"/>
              <a:t>) </a:t>
            </a:r>
            <a:r>
              <a:rPr lang="en-US" err="1"/>
              <a:t>ulo</a:t>
            </a:r>
            <a:r>
              <a:rPr lang="sk-SK" err="1"/>
              <a:t>žených</a:t>
            </a:r>
            <a:r>
              <a:rPr lang="sk-SK"/>
              <a:t> v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sk-SK" err="1"/>
              <a:t>-e</a:t>
            </a:r>
            <a:endParaRPr lang="sk-SK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/>
              <a:t>vrátené </a:t>
            </a:r>
            <a:r>
              <a:rPr lang="sk-SK" sz="2800" err="1">
                <a:latin typeface="Courier New" pitchFamily="49" charset="0"/>
                <a:cs typeface="Courier New" pitchFamily="49" charset="0"/>
              </a:rPr>
              <a:t>Set</a:t>
            </a:r>
            <a:r>
              <a:rPr lang="sk-SK" err="1"/>
              <a:t>-y</a:t>
            </a:r>
            <a:r>
              <a:rPr lang="sk-SK"/>
              <a:t> sú prepojené s </a:t>
            </a:r>
            <a:r>
              <a:rPr lang="sk-SK" sz="2800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/>
              <a:t>-</a:t>
            </a:r>
            <a:r>
              <a:rPr lang="en-US" err="1"/>
              <a:t>om</a:t>
            </a:r>
            <a:r>
              <a:rPr lang="en-US"/>
              <a:t> (</a:t>
            </a:r>
            <a:r>
              <a:rPr lang="en-US" err="1"/>
              <a:t>napr</a:t>
            </a:r>
            <a:r>
              <a:rPr lang="en-US"/>
              <a:t>. </a:t>
            </a:r>
            <a:r>
              <a:rPr lang="en-US" err="1"/>
              <a:t>odstr</a:t>
            </a:r>
            <a:r>
              <a:rPr lang="sk-SK" err="1"/>
              <a:t>ánenie</a:t>
            </a:r>
            <a:r>
              <a:rPr lang="sk-SK"/>
              <a:t> prvku z množiny kľúčov vymaže záznam </a:t>
            </a:r>
            <a:r>
              <a:rPr lang="en-US"/>
              <a:t>v</a:t>
            </a:r>
            <a:r>
              <a:rPr lang="sk-SK"/>
              <a:t> </a:t>
            </a:r>
            <a:r>
              <a:rPr lang="sk-SK" sz="2800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/>
              <a:t>-e)</a:t>
            </a:r>
          </a:p>
          <a:p>
            <a:pPr eaLnBrk="1" hangingPunct="1">
              <a:lnSpc>
                <a:spcPct val="90000"/>
              </a:lnSpc>
            </a:pPr>
            <a:endParaRPr lang="cs-CZ" sz="2400" b="1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Map v praxi</a:t>
            </a:r>
            <a:endParaRPr lang="cs-CZ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Map&lt;String, Integer&gt; m = </a:t>
            </a:r>
            <a:r>
              <a:rPr lang="cs-CZ" sz="20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HashMap&lt;String, Integer&gt;();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00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, 1);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00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, m.get(</a:t>
            </a:r>
            <a:r>
              <a:rPr lang="cs-CZ" sz="200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) + 1);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00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, 1000);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(String kluc: m.keySet())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000" i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.println(kluc + </a:t>
            </a:r>
            <a:r>
              <a:rPr lang="cs-CZ" sz="2000">
                <a:solidFill>
                  <a:srgbClr val="2A00FF"/>
                </a:solidFill>
                <a:latin typeface="Courier New" pitchFamily="49" charset="0"/>
              </a:rPr>
              <a:t>": "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+ m.get(kluc));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m.remove(</a:t>
            </a:r>
            <a:r>
              <a:rPr lang="cs-CZ" sz="200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>
              <a:solidFill>
                <a:srgbClr val="3F7F5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3F7F5F"/>
                </a:solidFill>
                <a:latin typeface="Courier New" pitchFamily="49" charset="0"/>
              </a:rPr>
              <a:t>// pre pokro</a:t>
            </a:r>
            <a:r>
              <a:rPr lang="sk-SK" sz="2000">
                <a:solidFill>
                  <a:srgbClr val="3F7F5F"/>
                </a:solidFill>
                <a:latin typeface="Courier New" pitchFamily="49" charset="0"/>
              </a:rPr>
              <a:t>č</a:t>
            </a:r>
            <a:r>
              <a:rPr lang="en-US" sz="2000">
                <a:solidFill>
                  <a:srgbClr val="3F7F5F"/>
                </a:solidFill>
                <a:latin typeface="Courier New" pitchFamily="49" charset="0"/>
              </a:rPr>
              <a:t>ilých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 (Entry&lt;String, Integer&gt; par: m.entrySet())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sz="2000">
                <a:solidFill>
                  <a:srgbClr val="000000"/>
                </a:solidFill>
                <a:latin typeface="Courier New" pitchFamily="49" charset="0"/>
              </a:rPr>
              <a:t>par.setValue(par.getValue() + 1);</a:t>
            </a:r>
            <a:endParaRPr lang="cs-CZ" sz="20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Implement</a:t>
            </a:r>
            <a:r>
              <a:rPr lang="sk-SK" sz="4000" err="1"/>
              <a:t>ácie</a:t>
            </a:r>
            <a:r>
              <a:rPr lang="sk-SK" sz="4000"/>
              <a:t> </a:t>
            </a:r>
            <a:r>
              <a:rPr lang="sk-SK" sz="4000" i="0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4000" i="0">
                <a:latin typeface="Courier New" pitchFamily="49" charset="0"/>
                <a:cs typeface="Courier New" pitchFamily="49" charset="0"/>
              </a:rPr>
              <a:t>&lt;K, V&gt;</a:t>
            </a:r>
            <a:endParaRPr lang="cs-CZ" sz="4000" i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err="1">
                <a:solidFill>
                  <a:srgbClr val="FF3300"/>
                </a:solidFill>
              </a:rPr>
              <a:t>HashMap</a:t>
            </a:r>
            <a:r>
              <a:rPr lang="en-US" b="1">
                <a:solidFill>
                  <a:srgbClr val="FF3300"/>
                </a:solidFill>
              </a:rPr>
              <a:t>&lt;K, V&gt;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interne využíva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HashSet</a:t>
            </a:r>
            <a:r>
              <a:rPr lang="sk-SK"/>
              <a:t> na uloženie kľúčov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n</a:t>
            </a:r>
            <a:r>
              <a:rPr lang="en-US" err="1"/>
              <a:t>aj</a:t>
            </a:r>
            <a:r>
              <a:rPr lang="sk-SK"/>
              <a:t>častejšia voľba</a:t>
            </a:r>
          </a:p>
          <a:p>
            <a:pPr eaLnBrk="1" hangingPunct="1">
              <a:lnSpc>
                <a:spcPct val="90000"/>
              </a:lnSpc>
            </a:pPr>
            <a:r>
              <a:rPr lang="sk-SK" b="1" err="1">
                <a:solidFill>
                  <a:srgbClr val="FF3300"/>
                </a:solidFill>
              </a:rPr>
              <a:t>Tree</a:t>
            </a:r>
            <a:r>
              <a:rPr lang="en-US" b="1">
                <a:solidFill>
                  <a:srgbClr val="FF3300"/>
                </a:solidFill>
              </a:rPr>
              <a:t>Map&lt;K, V&gt;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i</a:t>
            </a:r>
            <a:r>
              <a:rPr lang="en-US" err="1"/>
              <a:t>nterne</a:t>
            </a:r>
            <a:r>
              <a:rPr lang="en-US"/>
              <a:t> </a:t>
            </a:r>
            <a:r>
              <a:rPr lang="en-US" err="1"/>
              <a:t>vyu</a:t>
            </a:r>
            <a:r>
              <a:rPr lang="sk-SK" err="1"/>
              <a:t>žíva</a:t>
            </a:r>
            <a:r>
              <a:rPr lang="sk-SK"/>
              <a:t>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TreeSet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/>
              <a:t>kľúče sú vždy </a:t>
            </a:r>
            <a:r>
              <a:rPr lang="en-US" err="1"/>
              <a:t>usporiadan</a:t>
            </a:r>
            <a:r>
              <a:rPr lang="sk-SK"/>
              <a:t>é </a:t>
            </a:r>
            <a:r>
              <a:rPr lang="en-US"/>
              <a:t>(</a:t>
            </a:r>
            <a:r>
              <a:rPr lang="en-US" i="1"/>
              <a:t>K</a:t>
            </a:r>
            <a:r>
              <a:rPr lang="en-US"/>
              <a:t> </a:t>
            </a:r>
            <a:r>
              <a:rPr lang="en-US" err="1"/>
              <a:t>mus</a:t>
            </a:r>
            <a:r>
              <a:rPr lang="sk-SK"/>
              <a:t>í </a:t>
            </a:r>
            <a:r>
              <a:rPr lang="en-US" err="1"/>
              <a:t>implementova</a:t>
            </a:r>
            <a:r>
              <a:rPr lang="sk-SK"/>
              <a:t>ť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sk-SK"/>
              <a:t> alebo sa musí definovať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Comparator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&lt;K&gt;)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err="1">
                <a:solidFill>
                  <a:srgbClr val="FF3300"/>
                </a:solidFill>
              </a:rPr>
              <a:t>LinkedHashMap</a:t>
            </a:r>
            <a:r>
              <a:rPr lang="en-US" b="1">
                <a:solidFill>
                  <a:srgbClr val="FF3300"/>
                </a:solidFill>
              </a:rPr>
              <a:t>&lt;K, V&gt;</a:t>
            </a:r>
          </a:p>
          <a:p>
            <a:pPr lvl="1" eaLnBrk="1" hangingPunct="1">
              <a:lnSpc>
                <a:spcPct val="90000"/>
              </a:lnSpc>
            </a:pPr>
            <a:r>
              <a:rPr lang="sk-SK"/>
              <a:t>interne v</a:t>
            </a:r>
            <a:r>
              <a:rPr lang="en-US" err="1"/>
              <a:t>yu</a:t>
            </a:r>
            <a:r>
              <a:rPr lang="sk-SK" err="1"/>
              <a:t>žíva</a:t>
            </a:r>
            <a:r>
              <a:rPr lang="sk-SK"/>
              <a:t>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LinkedHashSet</a:t>
            </a:r>
            <a:endParaRPr lang="sk-SK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/>
              <a:t>kľúče sú v poradí </a:t>
            </a:r>
            <a:r>
              <a:rPr lang="sk-SK" err="1"/>
              <a:t>vloženi</a:t>
            </a:r>
            <a:r>
              <a:rPr lang="en-US"/>
              <a:t>a</a:t>
            </a:r>
            <a:r>
              <a:rPr lang="sk-SK"/>
              <a:t> do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Map</a:t>
            </a:r>
            <a:r>
              <a:rPr lang="sk-SK" err="1"/>
              <a:t>-u</a:t>
            </a:r>
            <a:endParaRPr lang="cs-CZ"/>
          </a:p>
        </p:txBody>
      </p:sp>
      <p:pic>
        <p:nvPicPr>
          <p:cNvPr id="5" name="Picture 2" descr="http://i769.photobucket.com/albums/xx340/vha1/11949865511933397169thumbs_up_nat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992" y="1243694"/>
            <a:ext cx="780393" cy="127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Java </a:t>
            </a:r>
            <a:r>
              <a:rPr lang="sk-SK" err="1"/>
              <a:t>Collections</a:t>
            </a:r>
            <a:r>
              <a:rPr lang="sk-SK"/>
              <a:t> </a:t>
            </a:r>
            <a:r>
              <a:rPr lang="sk-SK" err="1"/>
              <a:t>Framework</a:t>
            </a: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Má 3 základné zložky:</a:t>
            </a:r>
          </a:p>
          <a:p>
            <a:pPr lvl="1" eaLnBrk="1" hangingPunct="1"/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sk-SK" b="1" err="1">
                <a:solidFill>
                  <a:srgbClr val="FF3300"/>
                </a:solidFill>
              </a:rPr>
              <a:t>ozhrania</a:t>
            </a:r>
            <a:r>
              <a:rPr lang="sk-SK"/>
              <a:t> </a:t>
            </a:r>
            <a:r>
              <a:rPr lang="en-US"/>
              <a:t>(</a:t>
            </a:r>
            <a:r>
              <a:rPr lang="en-US">
                <a:latin typeface="Courier New" pitchFamily="49" charset="0"/>
                <a:cs typeface="Courier New" pitchFamily="49" charset="0"/>
              </a:rPr>
              <a:t>List, Set, Map, …</a:t>
            </a:r>
            <a:r>
              <a:rPr lang="en-US"/>
              <a:t>)</a:t>
            </a:r>
          </a:p>
          <a:p>
            <a:pPr lvl="1" eaLnBrk="1" hangingPunct="1"/>
            <a:r>
              <a:rPr lang="sk-SK" b="1">
                <a:solidFill>
                  <a:srgbClr val="FF3300"/>
                </a:solidFill>
              </a:rPr>
              <a:t>i</a:t>
            </a:r>
            <a:r>
              <a:rPr lang="en-US" b="1" err="1">
                <a:solidFill>
                  <a:srgbClr val="FF3300"/>
                </a:solidFill>
              </a:rPr>
              <a:t>mplement</a:t>
            </a:r>
            <a:r>
              <a:rPr lang="sk-SK" b="1" err="1">
                <a:solidFill>
                  <a:srgbClr val="FF3300"/>
                </a:solidFill>
              </a:rPr>
              <a:t>ácie</a:t>
            </a:r>
            <a:r>
              <a:rPr lang="sk-SK"/>
              <a:t> rozhraní </a:t>
            </a:r>
            <a:r>
              <a:rPr lang="en-US"/>
              <a:t>(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LinkedHashSet</a:t>
            </a:r>
            <a:r>
              <a:rPr lang="en-US">
                <a:latin typeface="Courier New" pitchFamily="49" charset="0"/>
                <a:cs typeface="Courier New" pitchFamily="49" charset="0"/>
              </a:rPr>
              <a:t>,</a:t>
            </a:r>
            <a:r>
              <a:rPr lang="en-US" i="1"/>
              <a:t> …</a:t>
            </a:r>
            <a:r>
              <a:rPr lang="en-US"/>
              <a:t>)</a:t>
            </a:r>
          </a:p>
          <a:p>
            <a:pPr lvl="1" eaLnBrk="1" hangingPunct="1"/>
            <a:r>
              <a:rPr lang="en-US" b="1" err="1">
                <a:solidFill>
                  <a:srgbClr val="FF3300"/>
                </a:solidFill>
              </a:rPr>
              <a:t>algoritmy</a:t>
            </a:r>
            <a:r>
              <a:rPr lang="en-US"/>
              <a:t> (</a:t>
            </a:r>
            <a:r>
              <a:rPr lang="en-US" err="1"/>
              <a:t>dostupn</a:t>
            </a:r>
            <a:r>
              <a:rPr lang="sk-SK"/>
              <a:t>é cez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Collections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/>
              <a:t>)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895927" y="457200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/>
              <a:t>rozhrania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1019" y="4826001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/>
              <a:t>implementácie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620326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/>
              <a:t>algoritmy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Rozhrania JCF</a:t>
            </a:r>
            <a:endParaRPr lang="cs-CZ" sz="40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4051300"/>
            <a:ext cx="8529637" cy="2276475"/>
          </a:xfrm>
        </p:spPr>
        <p:txBody>
          <a:bodyPr/>
          <a:lstStyle/>
          <a:p>
            <a:pPr eaLnBrk="1" hangingPunct="1"/>
            <a:r>
              <a:rPr lang="sk-SK" b="1" err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Collection</a:t>
            </a:r>
            <a:r>
              <a:rPr lang="en-US" b="1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&lt;E&gt;</a:t>
            </a:r>
            <a:endParaRPr lang="sk-SK" b="1">
              <a:solidFill>
                <a:srgbClr val="FF3300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sk-SK" err="1"/>
              <a:t>najvšeobecnejš</a:t>
            </a:r>
            <a:r>
              <a:rPr lang="en-US" err="1"/>
              <a:t>ia</a:t>
            </a:r>
            <a:r>
              <a:rPr lang="sk-SK"/>
              <a:t> </a:t>
            </a:r>
            <a:r>
              <a:rPr lang="en-US" err="1"/>
              <a:t>skupina</a:t>
            </a:r>
            <a:r>
              <a:rPr lang="sk-SK"/>
              <a:t> </a:t>
            </a:r>
            <a:r>
              <a:rPr lang="en-US"/>
              <a:t>(</a:t>
            </a:r>
            <a:r>
              <a:rPr lang="en-US" err="1"/>
              <a:t>kolekcia</a:t>
            </a:r>
            <a:r>
              <a:rPr lang="en-US"/>
              <a:t>)</a:t>
            </a:r>
            <a:r>
              <a:rPr lang="sk-SK"/>
              <a:t> prvkov typu E</a:t>
            </a:r>
          </a:p>
          <a:p>
            <a:pPr lvl="1" eaLnBrk="1" hangingPunct="1"/>
            <a:r>
              <a:rPr lang="sk-SK"/>
              <a:t>rozširujú ju rozhrania </a:t>
            </a:r>
            <a:r>
              <a:rPr lang="sk-SK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>
                <a:latin typeface="Courier New" pitchFamily="49" charset="0"/>
                <a:cs typeface="Courier New" pitchFamily="49" charset="0"/>
              </a:rPr>
              <a:t>&lt;E&gt;, List&lt;E&gt;</a:t>
            </a:r>
            <a:r>
              <a:rPr lang="en-US" i="1"/>
              <a:t> </a:t>
            </a:r>
            <a:r>
              <a:rPr lang="en-US"/>
              <a:t>a</a:t>
            </a:r>
            <a:r>
              <a:rPr lang="en-US" i="1"/>
              <a:t> </a:t>
            </a:r>
            <a:r>
              <a:rPr lang="en-US">
                <a:latin typeface="Courier New" pitchFamily="49" charset="0"/>
                <a:cs typeface="Courier New" pitchFamily="49" charset="0"/>
              </a:rPr>
              <a:t>Queue&lt;E&gt;</a:t>
            </a:r>
          </a:p>
          <a:p>
            <a:pPr eaLnBrk="1" hangingPunct="1"/>
            <a:r>
              <a:rPr lang="en-US" err="1">
                <a:solidFill>
                  <a:srgbClr val="FF3300"/>
                </a:solidFill>
              </a:rPr>
              <a:t>SortedSet</a:t>
            </a:r>
            <a:r>
              <a:rPr lang="en-US">
                <a:solidFill>
                  <a:srgbClr val="FF3300"/>
                </a:solidFill>
              </a:rPr>
              <a:t>/</a:t>
            </a:r>
            <a:r>
              <a:rPr lang="en-US" err="1">
                <a:solidFill>
                  <a:srgbClr val="FF3300"/>
                </a:solidFill>
              </a:rPr>
              <a:t>SortedMap</a:t>
            </a:r>
            <a:r>
              <a:rPr lang="en-US"/>
              <a:t> – u</a:t>
            </a:r>
            <a:r>
              <a:rPr lang="sk-SK" err="1"/>
              <a:t>sporiadané</a:t>
            </a:r>
            <a:r>
              <a:rPr lang="sk-SK"/>
              <a:t> prvky</a:t>
            </a:r>
            <a:r>
              <a:rPr lang="en-US"/>
              <a:t>/k</a:t>
            </a:r>
            <a:r>
              <a:rPr lang="sk-SK" err="1"/>
              <a:t>ľúče</a:t>
            </a:r>
            <a:endParaRPr lang="cs-CZ"/>
          </a:p>
        </p:txBody>
      </p:sp>
      <p:pic>
        <p:nvPicPr>
          <p:cNvPr id="47108" name="Picture 5" descr="Two interface trees, one starting with Collection and including Set, SortedSet, List, and Queue, and the other starting with Map and including SortedMap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49FC6"/>
              </a:clrFrom>
              <a:clrTo>
                <a:srgbClr val="849F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1413" y="1546225"/>
            <a:ext cx="73533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43"/>
          <p:cNvSpPr>
            <a:spLocks noGrp="1" noChangeArrowheads="1"/>
          </p:cNvSpPr>
          <p:nvPr>
            <p:ph type="title"/>
          </p:nvPr>
        </p:nvSpPr>
        <p:spPr>
          <a:xfrm>
            <a:off x="2033869" y="335394"/>
            <a:ext cx="6904037" cy="530225"/>
          </a:xfrm>
        </p:spPr>
        <p:txBody>
          <a:bodyPr/>
          <a:lstStyle/>
          <a:p>
            <a:pPr eaLnBrk="1" hangingPunct="1"/>
            <a:r>
              <a:rPr lang="en-US" sz="2800" err="1">
                <a:solidFill>
                  <a:srgbClr val="008000"/>
                </a:solidFill>
              </a:rPr>
              <a:t>Preh</a:t>
            </a:r>
            <a:r>
              <a:rPr lang="sk-SK" sz="2800">
                <a:solidFill>
                  <a:srgbClr val="008000"/>
                </a:solidFill>
              </a:rPr>
              <a:t>ľad rozhraní a ich </a:t>
            </a:r>
            <a:r>
              <a:rPr lang="sk-SK" sz="2800" err="1">
                <a:solidFill>
                  <a:srgbClr val="008000"/>
                </a:solidFill>
              </a:rPr>
              <a:t>implemenácií</a:t>
            </a:r>
            <a:endParaRPr lang="cs-CZ" sz="2800">
              <a:solidFill>
                <a:srgbClr val="008000"/>
              </a:solidFill>
            </a:endParaRPr>
          </a:p>
        </p:txBody>
      </p:sp>
      <p:graphicFrame>
        <p:nvGraphicFramePr>
          <p:cNvPr id="1321280" name="Group 320"/>
          <p:cNvGraphicFramePr>
            <a:graphicFrameLocks noGrp="1"/>
          </p:cNvGraphicFramePr>
          <p:nvPr>
            <p:ph idx="1"/>
          </p:nvPr>
        </p:nvGraphicFramePr>
        <p:xfrm>
          <a:off x="300038" y="2135188"/>
          <a:ext cx="8529637" cy="3430588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Rozhrania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Implementácie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(triedy)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Hašovacia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tabuľka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Pole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Strom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Spájaný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zoznam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Hašovacia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tabuľka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+ sp</a:t>
                      </a:r>
                      <a:r>
                        <a:rPr kumimoji="0" lang="sk-SK" sz="18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ájaný</a:t>
                      </a:r>
                      <a:r>
                        <a:rPr kumimoji="0" lang="sk-S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zoznam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Set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HashSet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TreeSet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LinkedHashSet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List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ArrayList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LinkedList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Map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HashMap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TreeMap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LinkedHashMap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Algoritmy</a:t>
            </a:r>
            <a:endParaRPr lang="cs-CZ" sz="40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err="1"/>
              <a:t>Tak</a:t>
            </a:r>
            <a:r>
              <a:rPr lang="en-US"/>
              <a:t> </a:t>
            </a:r>
            <a:r>
              <a:rPr lang="en-US" err="1"/>
              <a:t>ako</a:t>
            </a:r>
            <a:r>
              <a:rPr lang="en-US"/>
              <a:t> </a:t>
            </a:r>
            <a:r>
              <a:rPr lang="en-US" err="1"/>
              <a:t>matematick</a:t>
            </a:r>
            <a:r>
              <a:rPr lang="sk-SK"/>
              <a:t>é veci sú v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Math</a:t>
            </a:r>
            <a:r>
              <a:rPr lang="sk-SK"/>
              <a:t> </a:t>
            </a:r>
            <a:r>
              <a:rPr lang="en-US"/>
              <a:t>(</a:t>
            </a:r>
            <a:r>
              <a:rPr lang="en-US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/>
              <a:t>, </a:t>
            </a:r>
            <a:r>
              <a:rPr lang="en-US">
                <a:latin typeface="Courier New" pitchFamily="49" charset="0"/>
                <a:cs typeface="Courier New" pitchFamily="49" charset="0"/>
              </a:rPr>
              <a:t>Mat</a:t>
            </a:r>
            <a:r>
              <a:rPr lang="sk-SK">
                <a:latin typeface="Courier New" pitchFamily="49" charset="0"/>
                <a:cs typeface="Courier New" pitchFamily="49" charset="0"/>
              </a:rPr>
              <a:t>h</a:t>
            </a:r>
            <a:r>
              <a:rPr lang="en-US">
                <a:latin typeface="Courier New" pitchFamily="49" charset="0"/>
                <a:cs typeface="Courier New" pitchFamily="49" charset="0"/>
              </a:rPr>
              <a:t>.min, Math.sin</a:t>
            </a:r>
            <a:r>
              <a:rPr lang="en-US"/>
              <a:t>, …), </a:t>
            </a:r>
            <a:r>
              <a:rPr lang="en-US" err="1"/>
              <a:t>algoritmy</a:t>
            </a:r>
            <a:r>
              <a:rPr lang="en-US"/>
              <a:t> pre </a:t>
            </a:r>
            <a:r>
              <a:rPr lang="en-US" err="1"/>
              <a:t>kolekcie</a:t>
            </a:r>
            <a:r>
              <a:rPr lang="en-US"/>
              <a:t> s</a:t>
            </a:r>
            <a:r>
              <a:rPr lang="sk-SK"/>
              <a:t>ú v </a:t>
            </a:r>
            <a:r>
              <a:rPr lang="sk-SK" b="1" err="1">
                <a:solidFill>
                  <a:srgbClr val="FF3300"/>
                </a:solidFill>
              </a:rPr>
              <a:t>Collections</a:t>
            </a:r>
            <a:r>
              <a:rPr lang="sk-SK" b="1">
                <a:solidFill>
                  <a:srgbClr val="FF3300"/>
                </a:solidFill>
              </a:rPr>
              <a:t> </a:t>
            </a:r>
            <a:r>
              <a:rPr lang="sk-SK"/>
              <a:t>a</a:t>
            </a:r>
            <a:r>
              <a:rPr lang="en-US"/>
              <a:t> </a:t>
            </a:r>
            <a:r>
              <a:rPr lang="sk-SK"/>
              <a:t>pre polia v </a:t>
            </a:r>
            <a:r>
              <a:rPr lang="sk-SK" b="1" err="1">
                <a:solidFill>
                  <a:srgbClr val="FF3300"/>
                </a:solidFill>
              </a:rPr>
              <a:t>Arrays</a:t>
            </a:r>
            <a:r>
              <a:rPr lang="en-US"/>
              <a:t>.</a:t>
            </a:r>
            <a:endParaRPr lang="sk-SK"/>
          </a:p>
          <a:p>
            <a:pPr eaLnBrk="1" hangingPunct="1">
              <a:lnSpc>
                <a:spcPct val="90000"/>
              </a:lnSpc>
            </a:pP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Príklady: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List&lt;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b="1">
                <a:solidFill>
                  <a:srgbClr val="7F0055"/>
                </a:solidFill>
                <a:latin typeface="Courier New" pitchFamily="49" charset="0"/>
              </a:rPr>
              <a:t>…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err="1">
                <a:solidFill>
                  <a:srgbClr val="000000"/>
                </a:solidFill>
                <a:latin typeface="Courier New" pitchFamily="49" charset="0"/>
              </a:rPr>
              <a:t>sort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err="1">
                <a:solidFill>
                  <a:srgbClr val="000000"/>
                </a:solidFill>
                <a:latin typeface="Courier New" pitchFamily="49" charset="0"/>
              </a:rPr>
              <a:t>reverse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minimum =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err="1">
                <a:solidFill>
                  <a:srgbClr val="000000"/>
                </a:solidFill>
                <a:latin typeface="Courier New" pitchFamily="49" charset="0"/>
              </a:rPr>
              <a:t>min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 pocetVyskytov2 = 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err="1">
                <a:solidFill>
                  <a:srgbClr val="000000"/>
                </a:solidFill>
                <a:latin typeface="Courier New" pitchFamily="49" charset="0"/>
              </a:rPr>
              <a:t>frequency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err="1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>
                <a:solidFill>
                  <a:srgbClr val="000000"/>
                </a:solidFill>
                <a:latin typeface="Courier New" pitchFamily="49" charset="0"/>
              </a:rPr>
              <a:t>, 2);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err="1"/>
              <a:t>Take</a:t>
            </a:r>
            <a:r>
              <a:rPr lang="en-US" sz="4000"/>
              <a:t>-</a:t>
            </a:r>
            <a:r>
              <a:rPr lang="sk-SK" sz="4000" err="1"/>
              <a:t>home</a:t>
            </a:r>
            <a:r>
              <a:rPr lang="sk-SK" sz="4000"/>
              <a:t> </a:t>
            </a:r>
            <a:r>
              <a:rPr lang="sk-SK" sz="4000" err="1"/>
              <a:t>message</a:t>
            </a:r>
            <a:r>
              <a:rPr lang="sk-SK" sz="4000"/>
              <a:t> ...</a:t>
            </a:r>
            <a:endParaRPr lang="cs-CZ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601075" cy="5078412"/>
          </a:xfrm>
        </p:spPr>
        <p:txBody>
          <a:bodyPr/>
          <a:lstStyle/>
          <a:p>
            <a:pPr eaLnBrk="1" hangingPunct="1"/>
            <a:r>
              <a:rPr lang="sk-SK"/>
              <a:t>Skoro </a:t>
            </a:r>
            <a:r>
              <a:rPr lang="sk-SK" b="1">
                <a:solidFill>
                  <a:srgbClr val="FF3300"/>
                </a:solidFill>
              </a:rPr>
              <a:t>všetko</a:t>
            </a:r>
            <a:r>
              <a:rPr lang="en-US"/>
              <a:t>,</a:t>
            </a:r>
            <a:r>
              <a:rPr lang="sk-SK"/>
              <a:t> čo bežný programátor potrebuje</a:t>
            </a:r>
            <a:r>
              <a:rPr lang="en-US"/>
              <a:t>,</a:t>
            </a:r>
            <a:r>
              <a:rPr lang="sk-SK"/>
              <a:t> je </a:t>
            </a:r>
            <a:r>
              <a:rPr lang="en-US" b="1">
                <a:solidFill>
                  <a:srgbClr val="FF3300"/>
                </a:solidFill>
              </a:rPr>
              <a:t>u</a:t>
            </a:r>
            <a:r>
              <a:rPr lang="sk-SK" b="1">
                <a:solidFill>
                  <a:srgbClr val="FF3300"/>
                </a:solidFill>
              </a:rPr>
              <a:t>ž</a:t>
            </a:r>
            <a:r>
              <a:rPr lang="sk-SK"/>
              <a:t> v Jave </a:t>
            </a:r>
            <a:r>
              <a:rPr lang="en-US"/>
              <a:t>(</a:t>
            </a:r>
            <a:r>
              <a:rPr lang="en-US" err="1"/>
              <a:t>chytro</a:t>
            </a:r>
            <a:r>
              <a:rPr lang="en-US"/>
              <a:t>) </a:t>
            </a:r>
            <a:r>
              <a:rPr lang="sk-SK" b="1">
                <a:solidFill>
                  <a:srgbClr val="FF3300"/>
                </a:solidFill>
              </a:rPr>
              <a:t>naprogramované</a:t>
            </a:r>
          </a:p>
          <a:p>
            <a:pPr eaLnBrk="1" hangingPunct="1"/>
            <a:r>
              <a:rPr lang="sk-SK"/>
              <a:t>Princípy fungovania JCF a jeho ponuku</a:t>
            </a:r>
            <a:endParaRPr lang="en-US"/>
          </a:p>
          <a:p>
            <a:pPr lvl="1" eaLnBrk="1" hangingPunct="1"/>
            <a:r>
              <a:rPr lang="sk-SK"/>
              <a:t>pamätajme na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equals</a:t>
            </a:r>
            <a:r>
              <a:rPr lang="sk-SK"/>
              <a:t>, </a:t>
            </a:r>
            <a:r>
              <a:rPr lang="sk-SK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sk-SK"/>
              <a:t> a </a:t>
            </a:r>
            <a:r>
              <a:rPr lang="sk-SK" err="1"/>
              <a:t>autoboxing</a:t>
            </a:r>
            <a:endParaRPr lang="sk-SK"/>
          </a:p>
          <a:p>
            <a:pPr eaLnBrk="1" hangingPunct="1"/>
            <a:r>
              <a:rPr lang="sk-SK"/>
              <a:t>Detaily jednotlivých rozhraní, metód, tried a algoritmov si netreba pamätať</a:t>
            </a:r>
            <a:r>
              <a:rPr lang="en-US"/>
              <a:t> (ale </a:t>
            </a:r>
            <a:r>
              <a:rPr lang="en-US" err="1"/>
              <a:t>treba</a:t>
            </a:r>
            <a:r>
              <a:rPr lang="en-US"/>
              <a:t> ma</a:t>
            </a:r>
            <a:r>
              <a:rPr lang="sk-SK"/>
              <a:t>ť prehľad</a:t>
            </a:r>
            <a:r>
              <a:rPr lang="en-US"/>
              <a:t>)</a:t>
            </a:r>
            <a:r>
              <a:rPr lang="sk-SK"/>
              <a:t>, </a:t>
            </a:r>
            <a:r>
              <a:rPr lang="sk-SK" b="1">
                <a:solidFill>
                  <a:srgbClr val="FF3300"/>
                </a:solidFill>
              </a:rPr>
              <a:t>všetko je v dokumentácii</a:t>
            </a:r>
            <a:r>
              <a:rPr lang="sk-SK"/>
              <a:t> ku API</a:t>
            </a:r>
            <a:endParaRPr lang="en-US"/>
          </a:p>
          <a:p>
            <a:pPr lvl="1" eaLnBrk="1" hangingPunct="1"/>
            <a:r>
              <a:rPr lang="cs-CZ" sz="1800"/>
              <a:t>http://java.sun.com/javase/6/docs/api/java/util/package-summary.html </a:t>
            </a:r>
            <a:endParaRPr lang="sk-SK" sz="1800"/>
          </a:p>
          <a:p>
            <a:pPr lvl="1" eaLnBrk="1" hangingPunct="1"/>
            <a:r>
              <a:rPr lang="cs-CZ" sz="1800"/>
              <a:t>http://java.sun.com/docs/books/tutorial/collections/index.html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err="1"/>
              <a:t>ArrayList</a:t>
            </a:r>
            <a:r>
              <a:rPr lang="en-US"/>
              <a:t> – </a:t>
            </a:r>
            <a:r>
              <a:rPr lang="sk-SK"/>
              <a:t>„dynamické pole“</a:t>
            </a: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Trieda: </a:t>
            </a:r>
            <a:r>
              <a:rPr lang="sk-SK" b="1" err="1">
                <a:solidFill>
                  <a:srgbClr val="FF0000"/>
                </a:solidFill>
              </a:rPr>
              <a:t>java.util.ArrayList</a:t>
            </a:r>
            <a:r>
              <a:rPr lang="en-US" b="1">
                <a:solidFill>
                  <a:srgbClr val="FF0000"/>
                </a:solidFill>
              </a:rPr>
              <a:t>&lt;E&gt;</a:t>
            </a:r>
          </a:p>
          <a:p>
            <a:pPr lvl="1" eaLnBrk="1" hangingPunct="1"/>
            <a:r>
              <a:rPr lang="en-US" err="1"/>
              <a:t>od</a:t>
            </a:r>
            <a:r>
              <a:rPr lang="en-US"/>
              <a:t> </a:t>
            </a:r>
            <a:r>
              <a:rPr lang="en-US" err="1"/>
              <a:t>verzie</a:t>
            </a:r>
            <a:r>
              <a:rPr lang="en-US"/>
              <a:t> Java 1.5</a:t>
            </a:r>
            <a:endParaRPr lang="en-US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err="1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&gt; slova</a:t>
            </a: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err="1">
                <a:solidFill>
                  <a:srgbClr val="000000"/>
                </a:solidFill>
                <a:latin typeface="Courier New" pitchFamily="49" charset="0"/>
              </a:rPr>
              <a:t>slova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err="1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&gt;();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514109" y="1699491"/>
            <a:ext cx="1274854" cy="10098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6950" y="2257856"/>
            <a:ext cx="206398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>
                <a:latin typeface="Calibri" pitchFamily="34" charset="0"/>
                <a:cs typeface="Calibri" pitchFamily="34" charset="0"/>
              </a:rPr>
              <a:t>“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Generick</a:t>
            </a:r>
            <a:r>
              <a:rPr lang="sk-SK" sz="2200">
                <a:latin typeface="Calibri" pitchFamily="34" charset="0"/>
                <a:cs typeface="Calibri" pitchFamily="34" charset="0"/>
              </a:rPr>
              <a:t>á</a:t>
            </a:r>
            <a:r>
              <a:rPr lang="en-US" sz="2200">
                <a:latin typeface="Calibri" pitchFamily="34" charset="0"/>
                <a:cs typeface="Calibri" pitchFamily="34" charset="0"/>
              </a:rPr>
              <a:t>”</a:t>
            </a:r>
            <a:r>
              <a:rPr lang="sk-SK" sz="2200">
                <a:latin typeface="Calibri" pitchFamily="34" charset="0"/>
                <a:cs typeface="Calibri" pitchFamily="34" charset="0"/>
              </a:rPr>
              <a:t> trieda</a:t>
            </a:r>
            <a:endParaRPr lang="cs-CZ" sz="2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068291" y="4054764"/>
            <a:ext cx="623690" cy="16056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7168" y="5578328"/>
            <a:ext cx="206398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err="1">
                <a:latin typeface="Calibri" pitchFamily="34" charset="0"/>
                <a:cs typeface="Calibri" pitchFamily="34" charset="0"/>
              </a:rPr>
              <a:t>Typ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pol</a:t>
            </a:r>
            <a:r>
              <a:rPr lang="sk-SK" sz="2200" err="1">
                <a:latin typeface="Calibri" pitchFamily="34" charset="0"/>
                <a:cs typeface="Calibri" pitchFamily="34" charset="0"/>
              </a:rPr>
              <a:t>íčok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ArrayList</a:t>
            </a:r>
            <a:r>
              <a:rPr lang="en-US" sz="2200">
                <a:latin typeface="Calibri" pitchFamily="34" charset="0"/>
                <a:cs typeface="Calibri" pitchFamily="34" charset="0"/>
              </a:rPr>
              <a:t>-u</a:t>
            </a:r>
            <a:endParaRPr lang="cs-CZ" sz="22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/>
          </a:p>
          <a:p>
            <a:pPr algn="ctr" eaLnBrk="1" hangingPunct="1">
              <a:buFontTx/>
              <a:buNone/>
            </a:pPr>
            <a:r>
              <a:rPr lang="sk-SK" b="1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err="1"/>
              <a:t>ArrayList</a:t>
            </a:r>
            <a:r>
              <a:rPr lang="sk-SK" sz="4000"/>
              <a:t> </a:t>
            </a:r>
            <a:r>
              <a:rPr lang="en-US" sz="4000"/>
              <a:t>– met</a:t>
            </a:r>
            <a:r>
              <a:rPr lang="sk-SK" sz="4000"/>
              <a:t>ódy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35546"/>
            <a:ext cx="8574505" cy="5300326"/>
          </a:xfrm>
        </p:spPr>
        <p:txBody>
          <a:bodyPr/>
          <a:lstStyle/>
          <a:p>
            <a:pPr eaLnBrk="1" hangingPunct="1"/>
            <a:r>
              <a:rPr lang="en-US" sz="24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ize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/>
              <a:t> –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dĺžku </a:t>
            </a:r>
            <a:r>
              <a:rPr lang="en-US"/>
              <a:t>(</a:t>
            </a:r>
            <a:r>
              <a:rPr lang="en-US" err="1"/>
              <a:t>po</a:t>
            </a:r>
            <a:r>
              <a:rPr lang="sk-SK" err="1"/>
              <a:t>čet</a:t>
            </a:r>
            <a:r>
              <a:rPr lang="sk-SK"/>
              <a:t> prvkov</a:t>
            </a:r>
            <a:r>
              <a:rPr lang="en-US"/>
              <a:t>)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E get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index)</a:t>
            </a:r>
            <a:r>
              <a:rPr lang="en-US"/>
              <a:t> – </a:t>
            </a:r>
            <a:r>
              <a:rPr lang="en-US" err="1"/>
              <a:t>vr</a:t>
            </a:r>
            <a:r>
              <a:rPr lang="sk-SK" err="1"/>
              <a:t>áti</a:t>
            </a:r>
            <a:r>
              <a:rPr lang="sk-SK"/>
              <a:t> obsah políčka na zadanom indexe</a:t>
            </a:r>
            <a:r>
              <a:rPr lang="en-US"/>
              <a:t> (</a:t>
            </a:r>
            <a:r>
              <a:rPr lang="sk-SK"/>
              <a:t>číslujeme od 0</a:t>
            </a:r>
            <a:r>
              <a:rPr lang="en-US"/>
              <a:t>)</a:t>
            </a:r>
            <a:endParaRPr lang="sk-SK"/>
          </a:p>
          <a:p>
            <a:pPr eaLnBrk="1" hangingPunct="1"/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 s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et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index,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 E </a:t>
            </a:r>
            <a:r>
              <a:rPr lang="en-US" sz="2400" b="1" err="1">
                <a:solidFill>
                  <a:schemeClr val="tx2"/>
                </a:solidFill>
                <a:latin typeface="Courier New" pitchFamily="49" charset="0"/>
              </a:rPr>
              <a:t>hodnota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en-US"/>
              <a:t> – </a:t>
            </a:r>
            <a:r>
              <a:rPr lang="en-US" err="1"/>
              <a:t>nastav</a:t>
            </a:r>
            <a:r>
              <a:rPr lang="sk-SK"/>
              <a:t>í obsah políčka na zadanom indexe</a:t>
            </a:r>
          </a:p>
          <a:p>
            <a:pPr eaLnBrk="1" hangingPunct="1"/>
            <a:r>
              <a:rPr lang="en-US" sz="2400" b="1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000" b="1">
                <a:latin typeface="Courier New" pitchFamily="49" charset="0"/>
              </a:rPr>
              <a:t> </a:t>
            </a:r>
            <a:r>
              <a:rPr lang="sk-SK" sz="2400" b="1" err="1">
                <a:solidFill>
                  <a:srgbClr val="FF0000"/>
                </a:solidFill>
                <a:latin typeface="Courier New" pitchFamily="49" charset="0"/>
              </a:rPr>
              <a:t>add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E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Courier New" pitchFamily="49" charset="0"/>
              </a:rPr>
              <a:t>hodnota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sk-SK" sz="2400" b="1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/>
              <a:t>na koniec „zoznamu“ pridá zadanú hodnotu </a:t>
            </a:r>
            <a:r>
              <a:rPr lang="en-US"/>
              <a:t>(</a:t>
            </a:r>
            <a:r>
              <a:rPr lang="en-US" err="1"/>
              <a:t>po</a:t>
            </a:r>
            <a:r>
              <a:rPr lang="sk-SK" err="1"/>
              <a:t>čet</a:t>
            </a:r>
            <a:r>
              <a:rPr lang="sk-SK"/>
              <a:t> prvkov sa zvýši o 1</a:t>
            </a:r>
            <a:r>
              <a:rPr lang="en-US"/>
              <a:t>)</a:t>
            </a:r>
          </a:p>
          <a:p>
            <a:pPr eaLnBrk="1" hangingPunct="1"/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clear</a:t>
            </a:r>
            <a:r>
              <a:rPr lang="en-US" sz="2400" b="1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/>
              <a:t> – </a:t>
            </a:r>
            <a:r>
              <a:rPr lang="en-US" err="1"/>
              <a:t>vypr</a:t>
            </a:r>
            <a:r>
              <a:rPr lang="sk-SK" err="1"/>
              <a:t>ázdni</a:t>
            </a:r>
            <a:r>
              <a:rPr lang="sk-SK"/>
              <a:t> zoznam </a:t>
            </a:r>
            <a:r>
              <a:rPr lang="en-US"/>
              <a:t>(</a:t>
            </a:r>
            <a:r>
              <a:rPr lang="en-US" err="1"/>
              <a:t>po</a:t>
            </a:r>
            <a:r>
              <a:rPr lang="sk-SK" err="1"/>
              <a:t>čet</a:t>
            </a:r>
            <a:r>
              <a:rPr lang="sk-SK"/>
              <a:t> prvkov bude 0</a:t>
            </a:r>
            <a:r>
              <a:rPr lang="en-US"/>
              <a:t>)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err="1"/>
              <a:t>ArrayList</a:t>
            </a:r>
            <a:r>
              <a:rPr lang="sk-SK" sz="4000"/>
              <a:t> </a:t>
            </a:r>
            <a:r>
              <a:rPr lang="en-US" sz="4000"/>
              <a:t>– p</a:t>
            </a:r>
            <a:r>
              <a:rPr lang="sk-SK" sz="4000" err="1"/>
              <a:t>ríklad</a:t>
            </a:r>
            <a:endParaRPr lang="cs-CZ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&gt; slova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err="1">
                <a:solidFill>
                  <a:srgbClr val="000000"/>
                </a:solidFill>
                <a:latin typeface="Courier New" pitchFamily="49" charset="0"/>
              </a:rPr>
              <a:t>slova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slova.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"Dobry"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slova.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"den"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(slova.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toString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slova.set(1, 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err="1">
                <a:solidFill>
                  <a:srgbClr val="2A00FF"/>
                </a:solidFill>
                <a:latin typeface="Courier New" pitchFamily="49" charset="0"/>
              </a:rPr>
              <a:t>vecer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 i=0; i&lt;slova.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 i++)</a:t>
            </a:r>
            <a:endParaRPr lang="cs-CZ" sz="240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(slova.</a:t>
            </a:r>
            <a:r>
              <a:rPr lang="cs-CZ" sz="2400" err="1">
                <a:solidFill>
                  <a:srgbClr val="000000"/>
                </a:solidFill>
                <a:latin typeface="Courier New" pitchFamily="49" charset="0"/>
              </a:rPr>
              <a:t>get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(i));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895272" y="1905796"/>
            <a:ext cx="2022999" cy="698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2440" y="1334220"/>
            <a:ext cx="206398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err="1">
                <a:latin typeface="Calibri" pitchFamily="34" charset="0"/>
                <a:cs typeface="Calibri" pitchFamily="34" charset="0"/>
              </a:rPr>
              <a:t>Prid</a:t>
            </a:r>
            <a:r>
              <a:rPr lang="sk-SK" sz="2200" err="1">
                <a:latin typeface="Calibri" pitchFamily="34" charset="0"/>
                <a:cs typeface="Calibri" pitchFamily="34" charset="0"/>
              </a:rPr>
              <a:t>ávame</a:t>
            </a:r>
            <a:r>
              <a:rPr lang="sk-SK" sz="2200">
                <a:latin typeface="Calibri" pitchFamily="34" charset="0"/>
                <a:cs typeface="Calibri" pitchFamily="34" charset="0"/>
              </a:rPr>
              <a:t> na </a:t>
            </a:r>
            <a:r>
              <a:rPr lang="sk-SK" sz="22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koniec</a:t>
            </a:r>
            <a:r>
              <a:rPr lang="sk-SK" sz="2200">
                <a:latin typeface="Calibri" pitchFamily="34" charset="0"/>
                <a:cs typeface="Calibri" pitchFamily="34" charset="0"/>
              </a:rPr>
              <a:t> zoznamu </a:t>
            </a:r>
            <a:r>
              <a:rPr lang="en-US" sz="2200">
                <a:latin typeface="Calibri" pitchFamily="34" charset="0"/>
                <a:cs typeface="Calibri" pitchFamily="34" charset="0"/>
              </a:rPr>
              <a:t>(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200">
                <a:latin typeface="Calibri" pitchFamily="34" charset="0"/>
                <a:cs typeface="Calibri" pitchFamily="34" charset="0"/>
              </a:rPr>
              <a:t>-u)</a:t>
            </a:r>
            <a:endParaRPr lang="cs-CZ" sz="2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88873" y="4561252"/>
            <a:ext cx="2452488" cy="23242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40113" y="4118984"/>
            <a:ext cx="206398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>
                <a:latin typeface="Calibri" pitchFamily="34" charset="0"/>
                <a:cs typeface="Calibri" pitchFamily="34" charset="0"/>
              </a:rPr>
              <a:t>Men</a:t>
            </a:r>
            <a:r>
              <a:rPr lang="sk-SK" sz="2200" err="1">
                <a:latin typeface="Calibri" pitchFamily="34" charset="0"/>
                <a:cs typeface="Calibri" pitchFamily="34" charset="0"/>
              </a:rPr>
              <a:t>íme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>
                <a:latin typeface="Calibri" pitchFamily="34" charset="0"/>
                <a:cs typeface="Calibri" pitchFamily="34" charset="0"/>
              </a:rPr>
              <a:t>obsah uložený na indexe 1</a:t>
            </a:r>
            <a:endParaRPr lang="cs-CZ" sz="22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83298"/>
            <a:ext cx="6904037" cy="5302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8000"/>
                </a:solidFill>
              </a:rPr>
              <a:t>Pole vs. </a:t>
            </a:r>
            <a:r>
              <a:rPr lang="sk-SK" sz="4000" err="1">
                <a:solidFill>
                  <a:srgbClr val="008000"/>
                </a:solidFill>
              </a:rPr>
              <a:t>ArrayList</a:t>
            </a:r>
            <a:endParaRPr lang="cs-CZ" sz="4000">
              <a:solidFill>
                <a:srgbClr val="008000"/>
              </a:solidFill>
            </a:endParaRPr>
          </a:p>
        </p:txBody>
      </p:sp>
      <p:graphicFrame>
        <p:nvGraphicFramePr>
          <p:cNvPr id="1284133" name="Group 37"/>
          <p:cNvGraphicFramePr>
            <a:graphicFrameLocks noGrp="1"/>
          </p:cNvGraphicFramePr>
          <p:nvPr>
            <p:ph idx="1"/>
          </p:nvPr>
        </p:nvGraphicFramePr>
        <p:xfrm>
          <a:off x="328613" y="1313160"/>
          <a:ext cx="8529637" cy="3509963"/>
        </p:xfrm>
        <a:graphic>
          <a:graphicData uri="http://schemas.openxmlformats.org/drawingml/2006/table">
            <a:tbl>
              <a:tblPr/>
              <a:tblGrid>
                <a:gridCol w="369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String[]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slova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ArrayList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&lt;String&gt;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slova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=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7F0055"/>
                          </a:solidFill>
                          <a:effectLst/>
                          <a:latin typeface="Courier New" pitchFamily="49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String[10];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cs-CZ" sz="19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7F0055"/>
                          </a:solidFill>
                          <a:effectLst/>
                          <a:latin typeface="Courier New" pitchFamily="49" charset="0"/>
                        </a:rPr>
                        <a:t>new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ArrayList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&lt;String&gt;();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[2] = </a:t>
                      </a:r>
                      <a:r>
                        <a:rPr lang="cs-CZ" sz="2000">
                          <a:solidFill>
                            <a:srgbClr val="2A00FF"/>
                          </a:solidFill>
                          <a:latin typeface="Courier New" pitchFamily="49" charset="0"/>
                        </a:rPr>
                        <a:t>"Ahoj"</a:t>
                      </a:r>
                      <a:r>
                        <a:rPr lang="cs-CZ" sz="2000">
                          <a:solidFill>
                            <a:srgbClr val="000000"/>
                          </a:solidFill>
                          <a:latin typeface="Courier New" pitchFamily="49" charset="0"/>
                        </a:rPr>
                        <a:t>;</a:t>
                      </a:r>
                      <a:r>
                        <a:rPr lang="en-US" sz="2000">
                          <a:latin typeface="Courier New" pitchFamily="49" charset="0"/>
                        </a:rPr>
                        <a:t> 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slova.set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(2, </a:t>
                      </a:r>
                      <a:r>
                        <a:rPr lang="cs-CZ" sz="2000">
                          <a:solidFill>
                            <a:srgbClr val="2A00FF"/>
                          </a:solidFill>
                          <a:latin typeface="Courier New" pitchFamily="49" charset="0"/>
                        </a:rPr>
                        <a:t>"Ahoj"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);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String s = </a:t>
                      </a: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[1];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String s = </a:t>
                      </a: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slova.get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(1);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slova.length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slova.size</a:t>
                      </a: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()</a:t>
                      </a:r>
                      <a:endParaRPr kumimoji="0" lang="cs-CZ" sz="2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39" name="Rectangle 38"/>
          <p:cNvSpPr>
            <a:spLocks noChangeArrowheads="1"/>
          </p:cNvSpPr>
          <p:nvPr/>
        </p:nvSpPr>
        <p:spPr bwMode="auto">
          <a:xfrm>
            <a:off x="222975" y="5015934"/>
            <a:ext cx="9142701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sz="2400" err="1">
                <a:latin typeface="Courier New" pitchFamily="49" charset="0"/>
                <a:cs typeface="+mn-cs"/>
              </a:rPr>
              <a:t>ArrayList</a:t>
            </a:r>
            <a:r>
              <a:rPr lang="en-US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á </a:t>
            </a:r>
            <a:r>
              <a:rPr lang="en-US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navy</a:t>
            </a:r>
            <a:r>
              <a:rPr lang="sk-SK" sz="240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še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sk-SK" sz="2400" err="1">
                <a:latin typeface="Courier New" pitchFamily="49" charset="0"/>
                <a:cs typeface="+mn-cs"/>
              </a:rPr>
              <a:t>add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err="1">
                <a:latin typeface="Courier New" pitchFamily="49" charset="0"/>
                <a:cs typeface="+mn-cs"/>
              </a:rPr>
              <a:t>remove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err="1">
                <a:latin typeface="Courier New" pitchFamily="49" charset="0"/>
                <a:cs typeface="+mn-cs"/>
              </a:rPr>
              <a:t>clear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err="1">
                <a:latin typeface="Courier New" pitchFamily="49" charset="0"/>
                <a:cs typeface="+mn-cs"/>
              </a:rPr>
              <a:t>toString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err="1">
                <a:latin typeface="Courier New" pitchFamily="49" charset="0"/>
                <a:cs typeface="+mn-cs"/>
              </a:rPr>
              <a:t>indexOf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...</a:t>
            </a:r>
          </a:p>
          <a:p>
            <a:pPr algn="l"/>
            <a:endParaRPr lang="sk-SK" sz="1200">
              <a:latin typeface="Courier New" pitchFamily="49" charset="0"/>
              <a:cs typeface="+mn-cs"/>
            </a:endParaRPr>
          </a:p>
          <a:p>
            <a:pPr algn="l"/>
            <a:r>
              <a:rPr lang="sk-SK" sz="240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Veľkosť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400" err="1">
                <a:latin typeface="Courier New" pitchFamily="49" charset="0"/>
                <a:cs typeface="+mn-cs"/>
              </a:rPr>
              <a:t>ArrayList</a:t>
            </a:r>
            <a:r>
              <a:rPr lang="en-US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-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 sa </a:t>
            </a:r>
            <a:r>
              <a:rPr lang="sk-SK" sz="240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mení len cez </a:t>
            </a:r>
            <a:r>
              <a:rPr lang="en-US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met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ódy </a:t>
            </a:r>
            <a:r>
              <a:rPr lang="sk-SK" sz="2400" err="1">
                <a:latin typeface="Courier New" pitchFamily="49" charset="0"/>
                <a:cs typeface="+mn-cs"/>
              </a:rPr>
              <a:t>add</a:t>
            </a:r>
            <a:r>
              <a:rPr lang="sk-SK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sk-SK" sz="2400" err="1">
                <a:latin typeface="Courier New" pitchFamily="49" charset="0"/>
                <a:cs typeface="+mn-cs"/>
              </a:rPr>
              <a:t>remove</a:t>
            </a:r>
            <a:r>
              <a:rPr lang="en-US" sz="240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!!</a:t>
            </a:r>
            <a:endParaRPr lang="sk-SK" sz="2400" err="1">
              <a:latin typeface="Courier New" pitchFamily="49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err="1"/>
              <a:t>ArrayList</a:t>
            </a:r>
            <a:r>
              <a:rPr lang="sk-SK" sz="4000"/>
              <a:t> nie je dokonalý</a:t>
            </a:r>
            <a:r>
              <a:rPr lang="en-US" sz="4000"/>
              <a:t>?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turtles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 = </a:t>
            </a:r>
            <a:endParaRPr lang="sk-SK" dirty="0"/>
          </a:p>
          <a:p>
            <a:pPr marL="356870" indent="-356870" eaLnBrk="1" hangingPunct="1">
              <a:buNone/>
            </a:pP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   </a:t>
            </a:r>
            <a:r>
              <a:rPr lang="cs-CZ" sz="2400" b="1" dirty="0" err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&gt;();</a:t>
            </a:r>
            <a:endParaRPr lang="cs-CZ" sz="2400" dirty="0">
              <a:latin typeface="Courier New"/>
              <a:cs typeface="Lucida Sans Unicode"/>
            </a:endParaRPr>
          </a:p>
          <a:p>
            <a:pPr marL="356870" indent="-356870" eaLnBrk="1" hangingPunct="1"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EBook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books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 = 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   </a:t>
            </a:r>
            <a:r>
              <a:rPr lang="cs-CZ" sz="2400" b="1" dirty="0" err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sz="2400" dirty="0" err="1">
                <a:solidFill>
                  <a:srgbClr val="000000"/>
                </a:solidFill>
                <a:latin typeface="Courier New"/>
                <a:cs typeface="Lucida Sans Unicode"/>
              </a:rPr>
              <a:t>EBook</a:t>
            </a:r>
            <a:r>
              <a:rPr lang="cs-CZ" sz="2400" dirty="0">
                <a:solidFill>
                  <a:srgbClr val="000000"/>
                </a:solidFill>
                <a:latin typeface="Courier New"/>
                <a:cs typeface="Lucida Sans Unicode"/>
              </a:rPr>
              <a:t>&gt;();</a:t>
            </a:r>
          </a:p>
          <a:p>
            <a:pPr marL="356870" indent="-356870" eaLnBrk="1" hangingPunct="1">
              <a:buFontTx/>
              <a:buNone/>
            </a:pPr>
            <a:endParaRPr lang="en-US">
              <a:solidFill>
                <a:schemeClr val="tx1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cs-CZ">
              <a:solidFill>
                <a:schemeClr val="tx1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cs-CZ" dirty="0" err="1">
                <a:solidFill>
                  <a:schemeClr val="tx1"/>
                </a:solidFill>
                <a:latin typeface="Courier New"/>
                <a:cs typeface="Lucida Sans Unicode"/>
              </a:rPr>
              <a:t>ArrayList</a:t>
            </a: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b="1" dirty="0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&gt; </a:t>
            </a:r>
            <a:r>
              <a:rPr lang="cs-CZ" dirty="0" err="1">
                <a:solidFill>
                  <a:srgbClr val="000000"/>
                </a:solidFill>
                <a:latin typeface="Courier New"/>
                <a:cs typeface="Lucida Sans Unicode"/>
              </a:rPr>
              <a:t>numbers</a:t>
            </a: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 = 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   </a:t>
            </a:r>
            <a:r>
              <a:rPr lang="cs-CZ" b="1" dirty="0" err="1">
                <a:solidFill>
                  <a:srgbClr val="7F0055"/>
                </a:solidFill>
                <a:latin typeface="Courier New"/>
                <a:cs typeface="Lucida Sans Unicode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/>
                <a:cs typeface="Lucida Sans Unicode"/>
              </a:rPr>
              <a:t>ArrayList</a:t>
            </a: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&lt;</a:t>
            </a:r>
            <a:r>
              <a:rPr lang="cs-CZ" b="1" dirty="0" err="1">
                <a:solidFill>
                  <a:srgbClr val="7F0055"/>
                </a:solidFill>
                <a:latin typeface="Courier New"/>
                <a:cs typeface="Lucida Sans Unicode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/>
                <a:cs typeface="Lucida Sans Unicode"/>
              </a:rPr>
              <a:t>&gt;();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350326" y="3448269"/>
            <a:ext cx="1865981" cy="97594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59055" y="2645784"/>
            <a:ext cx="2872509" cy="30777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err="1">
                <a:latin typeface="Courier New" pitchFamily="49" charset="0"/>
              </a:rPr>
              <a:t>ArrayList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b="1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sk-SK" sz="2200">
                <a:latin typeface="Calibri" pitchFamily="34" charset="0"/>
                <a:cs typeface="Calibri" pitchFamily="34" charset="0"/>
              </a:rPr>
              <a:t>nebude fungovať</a:t>
            </a:r>
            <a:r>
              <a:rPr lang="en-US" sz="2200">
                <a:latin typeface="Calibri" pitchFamily="34" charset="0"/>
                <a:cs typeface="Calibri" pitchFamily="34" charset="0"/>
              </a:rPr>
              <a:t>!</a:t>
            </a:r>
          </a:p>
          <a:p>
            <a:endParaRPr lang="sk-SK">
              <a:latin typeface="Trebuchet MS" pitchFamily="34" charset="0"/>
            </a:endParaRPr>
          </a:p>
          <a:p>
            <a:r>
              <a:rPr lang="en-US" sz="2200" err="1">
                <a:latin typeface="Calibri" pitchFamily="34" charset="0"/>
                <a:cs typeface="Calibri" pitchFamily="34" charset="0"/>
              </a:rPr>
              <a:t>Medzi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rebuchet MS" pitchFamily="34" charset="0"/>
              </a:rPr>
              <a:t>&lt; &gt;</a:t>
            </a:r>
            <a:r>
              <a:rPr lang="en-US">
                <a:latin typeface="Trebuchet MS" pitchFamily="34" charset="0"/>
              </a:rPr>
              <a:t> </a:t>
            </a:r>
            <a:r>
              <a:rPr lang="en-US" sz="2200">
                <a:latin typeface="Calibri" pitchFamily="34" charset="0"/>
                <a:cs typeface="Calibri" pitchFamily="34" charset="0"/>
              </a:rPr>
              <a:t>m</a:t>
            </a:r>
            <a:r>
              <a:rPr lang="sk-SK" sz="2200" err="1">
                <a:latin typeface="Calibri" pitchFamily="34" charset="0"/>
                <a:cs typeface="Calibri" pitchFamily="34" charset="0"/>
              </a:rPr>
              <a:t>ôžeme</a:t>
            </a:r>
            <a:r>
              <a:rPr lang="sk-SK" sz="2200">
                <a:latin typeface="Calibri" pitchFamily="34" charset="0"/>
                <a:cs typeface="Calibri" pitchFamily="34" charset="0"/>
              </a:rPr>
              <a:t> dať </a:t>
            </a:r>
            <a:r>
              <a:rPr lang="sk-SK" sz="22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len triedu</a:t>
            </a:r>
            <a:r>
              <a:rPr lang="sk-SK" sz="2200">
                <a:latin typeface="Calibri" pitchFamily="34" charset="0"/>
                <a:cs typeface="Calibri" pitchFamily="34" charset="0"/>
              </a:rPr>
              <a:t>, nie primitívny typ.</a:t>
            </a:r>
            <a:endParaRPr lang="en-US" sz="2200">
              <a:latin typeface="Calibri" pitchFamily="34" charset="0"/>
              <a:cs typeface="Calibri" pitchFamily="34" charset="0"/>
            </a:endParaRPr>
          </a:p>
          <a:p>
            <a:r>
              <a:rPr lang="cs-CZ" err="1">
                <a:latin typeface="Courier New" pitchFamily="49" charset="0"/>
              </a:rPr>
              <a:t>ArrayList</a:t>
            </a:r>
            <a:r>
              <a:rPr lang="cs-CZ">
                <a:latin typeface="Courier New" pitchFamily="49" charset="0"/>
              </a:rPr>
              <a:t> 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uchov</a:t>
            </a:r>
            <a:r>
              <a:rPr lang="sk-SK" sz="2200" err="1">
                <a:latin typeface="Calibri" pitchFamily="34" charset="0"/>
                <a:cs typeface="Calibri" pitchFamily="34" charset="0"/>
              </a:rPr>
              <a:t>áva</a:t>
            </a:r>
            <a:r>
              <a:rPr lang="sk-SK" sz="2200">
                <a:latin typeface="Calibri" pitchFamily="34" charset="0"/>
                <a:cs typeface="Calibri" pitchFamily="34" charset="0"/>
              </a:rPr>
              <a:t> referencie na objekty zadanej triedy ...</a:t>
            </a:r>
            <a:endParaRPr lang="cs-CZ" sz="22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106</TotalTime>
  <Words>3747</Words>
  <Application>Microsoft Office PowerPoint</Application>
  <PresentationFormat>Prezentácia na obrazovke (4:3)</PresentationFormat>
  <Paragraphs>523</Paragraphs>
  <Slides>50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50</vt:i4>
      </vt:variant>
    </vt:vector>
  </HeadingPairs>
  <TitlesOfParts>
    <vt:vector size="51" baseType="lpstr">
      <vt:lpstr>Identity_Lifecycle_Management</vt:lpstr>
      <vt:lpstr>11. prednáška (6.12.2021)</vt:lpstr>
      <vt:lpstr>IS-A, HAS-A vzťahy</vt:lpstr>
      <vt:lpstr>Spomínate si?</vt:lpstr>
      <vt:lpstr>Polia v Jave (nevýhody?)</vt:lpstr>
      <vt:lpstr>ArrayList – „dynamické pole“</vt:lpstr>
      <vt:lpstr>ArrayList – metódy</vt:lpstr>
      <vt:lpstr>ArrayList – príklad</vt:lpstr>
      <vt:lpstr>Pole vs. ArrayList</vt:lpstr>
      <vt:lpstr>ArrayList nie je dokonalý?</vt:lpstr>
      <vt:lpstr>Zabaľme hodnoty do objektov</vt:lpstr>
      <vt:lpstr>Balíme a vybaľujeme ...</vt:lpstr>
      <vt:lpstr>Autoboxing (“tajné” skratky)</vt:lpstr>
      <vt:lpstr>ArrayList čísel a autoboxing</vt:lpstr>
      <vt:lpstr>Algoritmy s ArrayListom</vt:lpstr>
      <vt:lpstr>ArrayList nie je jediný!</vt:lpstr>
      <vt:lpstr>ArrayList vs. LinkedList</vt:lpstr>
      <vt:lpstr>ArrayList + LinkedList = List</vt:lpstr>
      <vt:lpstr>Interface - Rozhranie</vt:lpstr>
      <vt:lpstr>Použité rozhrania</vt:lpstr>
      <vt:lpstr>Rozhranie List&lt;E&gt;</vt:lpstr>
      <vt:lpstr>Rozhrania v praxi</vt:lpstr>
      <vt:lpstr>Množina (Set&lt;E&gt;)</vt:lpstr>
      <vt:lpstr>Množinové záhady?</vt:lpstr>
      <vt:lpstr>Záhada č. 1: Zhodnosť objektov</vt:lpstr>
      <vt:lpstr>Rodokmeň metódy equals (1)</vt:lpstr>
      <vt:lpstr>Rodokmeň metódy equals (2)</vt:lpstr>
      <vt:lpstr>Testujeme metódu equals</vt:lpstr>
      <vt:lpstr>Equals pre Bod</vt:lpstr>
      <vt:lpstr>Equals len v tandeme ...</vt:lpstr>
      <vt:lpstr>Čo s hashCode?</vt:lpstr>
      <vt:lpstr>Čo je to hashCode?</vt:lpstr>
      <vt:lpstr>Príklad - telefónne čísla</vt:lpstr>
      <vt:lpstr>Záhada č. 2: Prvky množiny ...</vt:lpstr>
      <vt:lpstr>Iterátor</vt:lpstr>
      <vt:lpstr>For-each cyklus</vt:lpstr>
      <vt:lpstr>Iterácia – prechod prvkami</vt:lpstr>
      <vt:lpstr>Ukážka bezpečného odstránenia</vt:lpstr>
      <vt:lpstr>Implementácie Set&lt;E&gt;</vt:lpstr>
      <vt:lpstr>Map&lt;K, V&gt;</vt:lpstr>
      <vt:lpstr>Map ako tabuľka</vt:lpstr>
      <vt:lpstr>Metódy rozhrania Map&lt;K, V&gt;</vt:lpstr>
      <vt:lpstr>Metódy rozhrania Map&lt;K, V&gt;</vt:lpstr>
      <vt:lpstr>Map v praxi</vt:lpstr>
      <vt:lpstr>Implementácie Map&lt;K, V&gt;</vt:lpstr>
      <vt:lpstr>Java Collections Framework</vt:lpstr>
      <vt:lpstr>Rozhrania JCF</vt:lpstr>
      <vt:lpstr>Prehľad rozhraní a ich implemenácií</vt:lpstr>
      <vt:lpstr>Algoritmy</vt:lpstr>
      <vt:lpstr>Take-home message ...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20</cp:revision>
  <dcterms:created xsi:type="dcterms:W3CDTF">2007-01-29T19:11:06Z</dcterms:created>
  <dcterms:modified xsi:type="dcterms:W3CDTF">2021-10-20T09:32:13Z</dcterms:modified>
</cp:coreProperties>
</file>