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8"/>
  </p:notesMasterIdLst>
  <p:handoutMasterIdLst>
    <p:handoutMasterId r:id="rId49"/>
  </p:handoutMasterIdLst>
  <p:sldIdLst>
    <p:sldId id="514" r:id="rId2"/>
    <p:sldId id="583" r:id="rId3"/>
    <p:sldId id="586" r:id="rId4"/>
    <p:sldId id="604" r:id="rId5"/>
    <p:sldId id="585" r:id="rId6"/>
    <p:sldId id="613" r:id="rId7"/>
    <p:sldId id="614" r:id="rId8"/>
    <p:sldId id="550" r:id="rId9"/>
    <p:sldId id="589" r:id="rId10"/>
    <p:sldId id="597" r:id="rId11"/>
    <p:sldId id="554" r:id="rId12"/>
    <p:sldId id="555" r:id="rId13"/>
    <p:sldId id="592" r:id="rId14"/>
    <p:sldId id="557" r:id="rId15"/>
    <p:sldId id="559" r:id="rId16"/>
    <p:sldId id="593" r:id="rId17"/>
    <p:sldId id="594" r:id="rId18"/>
    <p:sldId id="595" r:id="rId19"/>
    <p:sldId id="615" r:id="rId20"/>
    <p:sldId id="562" r:id="rId21"/>
    <p:sldId id="563" r:id="rId22"/>
    <p:sldId id="598" r:id="rId23"/>
    <p:sldId id="599" r:id="rId24"/>
    <p:sldId id="616" r:id="rId25"/>
    <p:sldId id="617" r:id="rId26"/>
    <p:sldId id="564" r:id="rId27"/>
    <p:sldId id="565" r:id="rId28"/>
    <p:sldId id="566" r:id="rId29"/>
    <p:sldId id="602" r:id="rId30"/>
    <p:sldId id="605" r:id="rId31"/>
    <p:sldId id="606" r:id="rId32"/>
    <p:sldId id="567" r:id="rId33"/>
    <p:sldId id="570" r:id="rId34"/>
    <p:sldId id="571" r:id="rId35"/>
    <p:sldId id="572" r:id="rId36"/>
    <p:sldId id="608" r:id="rId37"/>
    <p:sldId id="609" r:id="rId38"/>
    <p:sldId id="607" r:id="rId39"/>
    <p:sldId id="573" r:id="rId40"/>
    <p:sldId id="574" r:id="rId41"/>
    <p:sldId id="576" r:id="rId42"/>
    <p:sldId id="577" r:id="rId43"/>
    <p:sldId id="612" r:id="rId44"/>
    <p:sldId id="578" r:id="rId45"/>
    <p:sldId id="610" r:id="rId46"/>
    <p:sldId id="54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4F2F2"/>
    <a:srgbClr val="FFFFFF"/>
    <a:srgbClr val="2B3212"/>
    <a:srgbClr val="008000"/>
    <a:srgbClr val="FFFFCC"/>
    <a:srgbClr val="9F319F"/>
    <a:srgbClr val="C2E49C"/>
    <a:srgbClr val="FFE78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12024-9AB2-2E1B-A83C-AF63AF55F5A9}" v="327" dt="2021-08-30T09:53:59.529"/>
    <p1510:client id="{3513F66F-82D9-083F-3B21-FAF0003D76E0}" v="1538" dt="2021-09-02T12:14:32.050"/>
    <p1510:client id="{43C63BE5-5115-759D-AD93-7B120EB54FA9}" v="3" dt="2021-08-27T05:29:12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5" autoAdjust="0"/>
    <p:restoredTop sz="95853" autoAdjust="0"/>
  </p:normalViewPr>
  <p:slideViewPr>
    <p:cSldViewPr snapToGrid="0">
      <p:cViewPr varScale="1">
        <p:scale>
          <a:sx n="113" d="100"/>
          <a:sy n="113" d="100"/>
        </p:scale>
        <p:origin x="1672" y="16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-24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edit</a:t>
            </a:r>
            <a:r>
              <a:rPr lang="sk-SK" noProof="0" dirty="0"/>
              <a:t> </a:t>
            </a:r>
            <a:r>
              <a:rPr lang="sk-SK" noProof="0" dirty="0" err="1"/>
              <a:t>Master</a:t>
            </a:r>
            <a:r>
              <a:rPr lang="sk-SK" noProof="0" dirty="0"/>
              <a:t> text </a:t>
            </a:r>
            <a:r>
              <a:rPr lang="sk-SK" noProof="0" dirty="0" err="1"/>
              <a:t>styles</a:t>
            </a:r>
            <a:endParaRPr lang="sk-SK" noProof="0" dirty="0"/>
          </a:p>
          <a:p>
            <a:pPr lvl="1"/>
            <a:r>
              <a:rPr lang="sk-SK" noProof="0" dirty="0" err="1"/>
              <a:t>Second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  <a:p>
            <a:pPr lvl="2"/>
            <a:r>
              <a:rPr lang="sk-SK" noProof="0" dirty="0" err="1"/>
              <a:t>Third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  <a:p>
            <a:pPr lvl="3"/>
            <a:r>
              <a:rPr lang="sk-SK" noProof="0" dirty="0" err="1"/>
              <a:t>Fourth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  <a:p>
            <a:pPr lvl="4"/>
            <a:r>
              <a:rPr lang="sk-SK" noProof="0" dirty="0" err="1"/>
              <a:t>Fifth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styly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textu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Druhá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2"/>
            <a:r>
              <a:rPr lang="en-GB" dirty="0" err="1"/>
              <a:t>Třetí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3"/>
            <a:r>
              <a:rPr lang="en-GB" dirty="0" err="1"/>
              <a:t>Čtvrtá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4"/>
            <a:r>
              <a:rPr lang="en-GB" dirty="0" err="1"/>
              <a:t>Pátá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386000" y="255240"/>
            <a:ext cx="7358040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noProof="0" dirty="0">
                <a:solidFill>
                  <a:srgbClr val="008000"/>
                </a:solidFill>
                <a:latin typeface="Lucida Sans"/>
                <a:ea typeface="Verdana"/>
                <a:cs typeface="Verdana"/>
              </a:rPr>
              <a:t>10</a:t>
            </a:r>
            <a:r>
              <a:rPr lang="sk-SK" sz="4000" noProof="0" dirty="0">
                <a:solidFill>
                  <a:srgbClr val="008000"/>
                </a:solidFill>
                <a:latin typeface="Lucida Sans"/>
                <a:ea typeface="Verdana"/>
                <a:cs typeface="Verdana"/>
              </a:rPr>
              <a:t>. prednáška (</a:t>
            </a:r>
            <a:r>
              <a:rPr lang="en-US" sz="4000" dirty="0">
                <a:solidFill>
                  <a:srgbClr val="008000"/>
                </a:solidFill>
                <a:latin typeface="Lucida Sans"/>
                <a:ea typeface="Verdana"/>
                <a:cs typeface="Verdana"/>
              </a:rPr>
              <a:t>29</a:t>
            </a:r>
            <a:r>
              <a:rPr lang="sk-SK" sz="4000" dirty="0">
                <a:solidFill>
                  <a:srgbClr val="008000"/>
                </a:solidFill>
                <a:latin typeface="Lucida Sans"/>
                <a:ea typeface="Verdana"/>
                <a:cs typeface="Verdana"/>
              </a:rPr>
              <a:t>.11.2021</a:t>
            </a:r>
            <a:r>
              <a:rPr lang="sk-SK" sz="4000" noProof="0" dirty="0">
                <a:solidFill>
                  <a:srgbClr val="008000"/>
                </a:solidFill>
                <a:latin typeface="Lucida Sans"/>
                <a:ea typeface="Verdana"/>
                <a:cs typeface="Verdana"/>
              </a:rPr>
              <a:t>)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1472760" y="1382400"/>
            <a:ext cx="6007320" cy="4802040"/>
          </a:xfrm>
        </p:spPr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endParaRPr lang="sk-SK" b="1" noProof="0" dirty="0">
              <a:solidFill>
                <a:schemeClr val="tx1"/>
              </a:solidFill>
            </a:endParaRPr>
          </a:p>
          <a:p>
            <a:pPr lvl="0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sk-SK" sz="5400" b="1" noProof="0" dirty="0">
                <a:solidFill>
                  <a:schemeClr val="tx1"/>
                </a:solidFill>
              </a:rPr>
              <a:t>Dedičnosť </a:t>
            </a:r>
            <a:br>
              <a:rPr lang="sk-SK" sz="5400" b="1" noProof="0" dirty="0">
                <a:solidFill>
                  <a:schemeClr val="tx1"/>
                </a:solidFill>
              </a:rPr>
            </a:br>
            <a:r>
              <a:rPr lang="sk-SK" sz="5400" b="1" noProof="0" dirty="0">
                <a:solidFill>
                  <a:schemeClr val="tx1"/>
                </a:solidFill>
              </a:rPr>
              <a:t>a </a:t>
            </a:r>
            <a:br>
              <a:rPr lang="sk-SK" sz="5400" b="1" noProof="0" dirty="0">
                <a:solidFill>
                  <a:schemeClr val="tx1"/>
                </a:solidFill>
              </a:rPr>
            </a:br>
            <a:r>
              <a:rPr lang="sk-SK" sz="5400" b="1" noProof="0" dirty="0">
                <a:solidFill>
                  <a:schemeClr val="tx1"/>
                </a:solidFill>
              </a:rPr>
              <a:t>polymorfizmus</a:t>
            </a:r>
            <a:endParaRPr lang="sk-SK" sz="3200" b="1" noProof="0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515309" y="1307268"/>
            <a:ext cx="2412000" cy="173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16691" y="1499508"/>
            <a:ext cx="2160000" cy="15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jewel993.com/wp-content/uploads/NewRules.jpg">
            <a:extLst>
              <a:ext uri="{FF2B5EF4-FFF2-40B4-BE49-F238E27FC236}">
                <a16:creationId xmlns:a16="http://schemas.microsoft.com/office/drawing/2014/main" id="{6044FD50-D9DB-4E79-8D7F-3FFF7B718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7" b="28135"/>
          <a:stretch/>
        </p:blipFill>
        <p:spPr bwMode="auto">
          <a:xfrm>
            <a:off x="2406536" y="5229794"/>
            <a:ext cx="4330928" cy="12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02DAF-B508-4D97-A692-BDFDE7EB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Konštruktor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A20BE9-7A8B-4987-895C-605F9D9C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Inicializuje inštančné premenné </a:t>
            </a:r>
            <a:r>
              <a:rPr lang="en-US" dirty="0"/>
              <a:t>(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 err="1"/>
              <a:t>áklade</a:t>
            </a:r>
            <a:r>
              <a:rPr lang="sk-SK" dirty="0"/>
              <a:t>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sk-SK" dirty="0"/>
              <a:t> parametrov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6EF1B5D8-7BAF-4964-9E73-08D9B2392B7B}"/>
              </a:ext>
            </a:extLst>
          </p:cNvPr>
          <p:cNvSpPr/>
          <p:nvPr/>
        </p:nvSpPr>
        <p:spPr>
          <a:xfrm>
            <a:off x="393829" y="2577125"/>
            <a:ext cx="8394405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  <a:cs typeface="Arial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/>
                <a:cs typeface="Arial"/>
              </a:rPr>
              <a:t> </a:t>
            </a:r>
            <a:r>
              <a:rPr lang="en-US" dirty="0">
                <a:solidFill>
                  <a:srgbClr val="000000"/>
                </a:solidFill>
                <a:latin typeface="Consolas"/>
                <a:cs typeface="Arial"/>
              </a:rPr>
              <a:t>Book {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  <a:cs typeface="Arial"/>
              </a:rPr>
              <a:t> 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 </a:t>
            </a:r>
            <a:r>
              <a:rPr lang="sk-SK" dirty="0" err="1">
                <a:solidFill>
                  <a:srgbClr val="000000"/>
                </a:solidFill>
                <a:latin typeface="Consolas"/>
                <a:cs typeface="Arial"/>
              </a:rPr>
              <a:t>Book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  <a:cs typeface="Arial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r>
              <a:rPr lang="sk-SK" dirty="0">
                <a:solidFill>
                  <a:srgbClr val="6A3E3E"/>
                </a:solidFill>
                <a:latin typeface="Consolas"/>
                <a:cs typeface="Arial"/>
              </a:rPr>
              <a:t>title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) {</a:t>
            </a:r>
          </a:p>
          <a:p>
            <a:r>
              <a:rPr lang="sk-SK" dirty="0">
                <a:solidFill>
                  <a:srgbClr val="7F0055"/>
                </a:solidFill>
                <a:latin typeface="Consolas"/>
                <a:cs typeface="Arial"/>
              </a:rPr>
              <a:t>   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(title, 0, 0);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  <a:cs typeface="Arial"/>
              </a:rPr>
              <a:t> 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  <a:cs typeface="Arial"/>
              </a:rPr>
              <a:t>Book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  <a:cs typeface="Arial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r>
              <a:rPr lang="sk-SK" dirty="0">
                <a:solidFill>
                  <a:srgbClr val="6A3E3E"/>
                </a:solidFill>
                <a:latin typeface="Consolas"/>
                <a:cs typeface="Arial"/>
              </a:rPr>
              <a:t>title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/>
                <a:cs typeface="Arial"/>
              </a:rPr>
              <a:t>publicationYear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, </a:t>
            </a:r>
            <a:br>
              <a:rPr lang="sk-SK" dirty="0">
                <a:latin typeface="Consolas" panose="020B0609020204030204" pitchFamily="49" charset="0"/>
              </a:rPr>
            </a:b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  	 	 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double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r>
              <a:rPr lang="sk-SK" dirty="0">
                <a:solidFill>
                  <a:srgbClr val="6A3E3E"/>
                </a:solidFill>
                <a:latin typeface="Consolas"/>
                <a:cs typeface="Arial"/>
              </a:rPr>
              <a:t>rating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) {</a:t>
            </a:r>
          </a:p>
          <a:p>
            <a:r>
              <a:rPr lang="sk-SK" dirty="0">
                <a:solidFill>
                  <a:srgbClr val="7F0055"/>
                </a:solidFill>
                <a:latin typeface="Consolas"/>
                <a:cs typeface="Arial"/>
              </a:rPr>
              <a:t>   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nsolas"/>
                <a:cs typeface="Arial"/>
              </a:rPr>
              <a:t>.</a:t>
            </a:r>
            <a:r>
              <a:rPr lang="sk-SK" dirty="0" err="1">
                <a:solidFill>
                  <a:srgbClr val="0000C0"/>
                </a:solidFill>
                <a:latin typeface="Consolas"/>
                <a:cs typeface="Arial"/>
              </a:rPr>
              <a:t>title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 = </a:t>
            </a:r>
            <a:r>
              <a:rPr lang="sk-SK" dirty="0">
                <a:solidFill>
                  <a:srgbClr val="6A3E3E"/>
                </a:solidFill>
                <a:latin typeface="Consolas"/>
                <a:cs typeface="Arial"/>
              </a:rPr>
              <a:t>title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;</a:t>
            </a:r>
          </a:p>
          <a:p>
            <a:r>
              <a:rPr lang="sk-SK" dirty="0">
                <a:solidFill>
                  <a:srgbClr val="7F0055"/>
                </a:solidFill>
                <a:latin typeface="Consolas"/>
                <a:cs typeface="Arial"/>
              </a:rPr>
              <a:t>   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nsolas"/>
                <a:cs typeface="Arial"/>
              </a:rPr>
              <a:t>.</a:t>
            </a:r>
            <a:r>
              <a:rPr lang="sk-SK" dirty="0" err="1">
                <a:solidFill>
                  <a:srgbClr val="0000C0"/>
                </a:solidFill>
                <a:latin typeface="Consolas"/>
                <a:cs typeface="Arial"/>
              </a:rPr>
              <a:t>publicationYear</a:t>
            </a:r>
            <a:r>
              <a:rPr lang="sk-SK" dirty="0">
                <a:solidFill>
                  <a:srgbClr val="0000C0"/>
                </a:solidFill>
                <a:latin typeface="Consolas"/>
                <a:cs typeface="Arial"/>
              </a:rPr>
              <a:t> 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= </a:t>
            </a:r>
            <a:r>
              <a:rPr lang="sk-SK" dirty="0" err="1">
                <a:solidFill>
                  <a:srgbClr val="6A3E3E"/>
                </a:solidFill>
                <a:latin typeface="Consolas"/>
                <a:cs typeface="Arial"/>
              </a:rPr>
              <a:t>publicationYear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;</a:t>
            </a:r>
          </a:p>
          <a:p>
            <a:r>
              <a:rPr lang="sk-SK" dirty="0">
                <a:solidFill>
                  <a:srgbClr val="7F0055"/>
                </a:solidFill>
                <a:latin typeface="Consolas"/>
                <a:cs typeface="Arial"/>
              </a:rPr>
              <a:t>    </a:t>
            </a:r>
            <a:r>
              <a:rPr lang="sk-SK" b="1" dirty="0" err="1">
                <a:solidFill>
                  <a:srgbClr val="7F0055"/>
                </a:solidFill>
                <a:latin typeface="Consolas"/>
                <a:cs typeface="Arial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nsolas"/>
                <a:cs typeface="Arial"/>
              </a:rPr>
              <a:t>.</a:t>
            </a:r>
            <a:r>
              <a:rPr lang="sk-SK" dirty="0" err="1">
                <a:solidFill>
                  <a:srgbClr val="0000C0"/>
                </a:solidFill>
                <a:latin typeface="Consolas"/>
                <a:cs typeface="Arial"/>
              </a:rPr>
              <a:t>rating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 = </a:t>
            </a:r>
            <a:r>
              <a:rPr lang="sk-SK" dirty="0">
                <a:solidFill>
                  <a:srgbClr val="6A3E3E"/>
                </a:solidFill>
                <a:latin typeface="Consolas"/>
                <a:cs typeface="Arial"/>
              </a:rPr>
              <a:t>rating</a:t>
            </a:r>
            <a:r>
              <a:rPr lang="sk-SK" dirty="0">
                <a:solidFill>
                  <a:srgbClr val="000000"/>
                </a:solidFill>
                <a:latin typeface="Consolas"/>
                <a:cs typeface="Arial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CA228B78-FD13-4317-B0AC-A6C103E069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1500" y="3743324"/>
            <a:ext cx="1440998" cy="333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63DBD2A-1291-4ADE-9D07-5D0024D9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742" y="3091076"/>
            <a:ext cx="328354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Volanie iného konštruktora </a:t>
            </a:r>
            <a:br>
              <a:rPr lang="en-US" dirty="0">
                <a:latin typeface="Trebuchet MS" pitchFamily="34" charset="0"/>
              </a:rPr>
            </a:b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ak sa použije, </a:t>
            </a:r>
            <a:r>
              <a:rPr lang="en-US" dirty="0" err="1">
                <a:latin typeface="Trebuchet MS" pitchFamily="34" charset="0"/>
              </a:rPr>
              <a:t>mus</a:t>
            </a:r>
            <a:r>
              <a:rPr lang="sk-SK" dirty="0">
                <a:latin typeface="Trebuchet MS" pitchFamily="34" charset="0"/>
              </a:rPr>
              <a:t>í to byť </a:t>
            </a:r>
            <a:r>
              <a:rPr lang="sk-SK" b="1" dirty="0">
                <a:latin typeface="Trebuchet MS" pitchFamily="34" charset="0"/>
              </a:rPr>
              <a:t>prvý príkaz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kon</a:t>
            </a:r>
            <a:r>
              <a:rPr lang="sk-SK" dirty="0" err="1">
                <a:latin typeface="Trebuchet MS" pitchFamily="34" charset="0"/>
              </a:rPr>
              <a:t>štruktora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327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Rozširujeme zadanie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>
                <a:cs typeface="Lucida Sans Unicode"/>
              </a:rPr>
              <a:t>r</a:t>
            </a:r>
            <a:r>
              <a:rPr lang="sk-SK">
                <a:cs typeface="Lucida Sans Unicode"/>
              </a:rPr>
              <a:t>ôzne typy kníh</a:t>
            </a:r>
            <a:r>
              <a:rPr lang="en-US" dirty="0">
                <a:cs typeface="Lucida Sans Unicode"/>
              </a:rPr>
              <a:t>:</a:t>
            </a:r>
            <a:endParaRPr lang="sk-SK" dirty="0">
              <a:cs typeface="Lucida Sans Unicode"/>
            </a:endParaRPr>
          </a:p>
          <a:p>
            <a:pPr lvl="1"/>
            <a:r>
              <a:rPr lang="en-US" err="1">
                <a:cs typeface="Lucida Sans Unicode"/>
              </a:rPr>
              <a:t>Vytlačená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kniha</a:t>
            </a:r>
            <a:r>
              <a:rPr lang="en-US" dirty="0">
                <a:cs typeface="Lucida Sans Unicode"/>
              </a:rPr>
              <a:t>, e-</a:t>
            </a:r>
            <a:r>
              <a:rPr lang="en-US" err="1">
                <a:cs typeface="Lucida Sans Unicode"/>
              </a:rPr>
              <a:t>kniha</a:t>
            </a:r>
            <a:r>
              <a:rPr lang="en-US" dirty="0">
                <a:cs typeface="Lucida Sans Unicode"/>
              </a:rPr>
              <a:t>, audio </a:t>
            </a:r>
            <a:r>
              <a:rPr lang="en-US" err="1">
                <a:cs typeface="Lucida Sans Unicode"/>
              </a:rPr>
              <a:t>kniha</a:t>
            </a:r>
            <a:endParaRPr lang="en-US" dirty="0">
              <a:cs typeface="Lucida Sans Unicode"/>
            </a:endParaRPr>
          </a:p>
          <a:p>
            <a:pPr lvl="1"/>
            <a:endParaRPr lang="en-US" dirty="0"/>
          </a:p>
          <a:p>
            <a:pPr lvl="1"/>
            <a:r>
              <a:rPr lang="en-US">
                <a:cs typeface="Lucida Sans Unicode"/>
              </a:rPr>
              <a:t>Kde sú uložené?</a:t>
            </a:r>
            <a:endParaRPr lang="en-US" dirty="0">
              <a:cs typeface="Lucida Sans Unicode"/>
            </a:endParaRPr>
          </a:p>
          <a:p>
            <a:pPr lvl="1"/>
            <a:r>
              <a:rPr lang="en-US">
                <a:cs typeface="Lucida Sans Unicode"/>
              </a:rPr>
              <a:t>Aký majú rozsah?</a:t>
            </a:r>
            <a:endParaRPr lang="en-US" dirty="0">
              <a:cs typeface="Lucida Sans Unicode"/>
            </a:endParaRPr>
          </a:p>
        </p:txBody>
      </p:sp>
      <p:pic>
        <p:nvPicPr>
          <p:cNvPr id="3074" name="Picture 2" descr="https://image.freepik.com/free-vector/startup-background-design_1172-45.jpg">
            <a:extLst>
              <a:ext uri="{FF2B5EF4-FFF2-40B4-BE49-F238E27FC236}">
                <a16:creationId xmlns:a16="http://schemas.microsoft.com/office/drawing/2014/main" id="{FA606A1B-1A3E-476B-A29B-4E44E3DF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93" y="1276938"/>
            <a:ext cx="1601490" cy="16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8">
            <a:extLst>
              <a:ext uri="{FF2B5EF4-FFF2-40B4-BE49-F238E27FC236}">
                <a16:creationId xmlns:a16="http://schemas.microsoft.com/office/drawing/2014/main" id="{1028FACF-C8F3-4219-86F0-3528626C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53265"/>
            <a:ext cx="2743200" cy="1692191"/>
          </a:xfrm>
          <a:prstGeom prst="rect">
            <a:avLst/>
          </a:prstGeom>
        </p:spPr>
      </p:pic>
      <p:pic>
        <p:nvPicPr>
          <p:cNvPr id="9" name="Obrázok 9">
            <a:extLst>
              <a:ext uri="{FF2B5EF4-FFF2-40B4-BE49-F238E27FC236}">
                <a16:creationId xmlns:a16="http://schemas.microsoft.com/office/drawing/2014/main" id="{F569195F-A87D-4F86-AEC4-AE458377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065" y="4017438"/>
            <a:ext cx="2266950" cy="2381250"/>
          </a:xfrm>
          <a:prstGeom prst="rect">
            <a:avLst/>
          </a:prstGeom>
        </p:spPr>
      </p:pic>
      <p:pic>
        <p:nvPicPr>
          <p:cNvPr id="10" name="Obrázok 10" descr="Obrázok, na ktorom je svietnik&#10;&#10;Automaticky generovaný popis">
            <a:extLst>
              <a:ext uri="{FF2B5EF4-FFF2-40B4-BE49-F238E27FC236}">
                <a16:creationId xmlns:a16="http://schemas.microsoft.com/office/drawing/2014/main" id="{F1C6A158-99D6-499C-95E8-6C9CC745F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31" y="44467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Rozširujeme zadanie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6870" lvl="0" indent="-356870"/>
            <a:endParaRPr lang="sk-SK" sz="2400" noProof="0" dirty="0"/>
          </a:p>
          <a:p>
            <a:pPr marL="356870" indent="-356870"/>
            <a:r>
              <a:rPr lang="sk-SK" sz="2400">
                <a:cs typeface="Lucida Sans Unicode"/>
              </a:rPr>
              <a:t>Vytlačená kniha</a:t>
            </a:r>
            <a:endParaRPr lang="sk-SK"/>
          </a:p>
          <a:p>
            <a:pPr lvl="1"/>
            <a:r>
              <a:rPr lang="sk-SK" sz="2000">
                <a:cs typeface="Lucida Sans Unicode"/>
              </a:rPr>
              <a:t>číslo police</a:t>
            </a:r>
            <a:endParaRPr lang="sk-SK" sz="2000" dirty="0">
              <a:cs typeface="Lucida Sans Unicode"/>
            </a:endParaRPr>
          </a:p>
          <a:p>
            <a:pPr lvl="1"/>
            <a:r>
              <a:rPr lang="sk-SK" sz="2000">
                <a:cs typeface="Lucida Sans Unicode"/>
              </a:rPr>
              <a:t>typ väzby, formát, počet strán</a:t>
            </a:r>
            <a:endParaRPr lang="sk-SK" sz="2000" noProof="0"/>
          </a:p>
          <a:p>
            <a:pPr marL="356870" indent="-356870"/>
            <a:r>
              <a:rPr lang="sk-SK" sz="2400">
                <a:cs typeface="Lucida Sans Unicode"/>
              </a:rPr>
              <a:t>E-kniha</a:t>
            </a:r>
            <a:endParaRPr lang="sk-SK" sz="2400" noProof="0" dirty="0"/>
          </a:p>
          <a:p>
            <a:pPr lvl="1"/>
            <a:r>
              <a:rPr lang="sk-SK" sz="2000">
                <a:cs typeface="Lucida Sans Unicode"/>
              </a:rPr>
              <a:t>link (URL alebo cesta k súboru)</a:t>
            </a:r>
            <a:endParaRPr lang="sk-SK"/>
          </a:p>
          <a:p>
            <a:pPr lvl="1"/>
            <a:r>
              <a:rPr lang="sk-SK" sz="2000">
                <a:ea typeface="+mn-lt"/>
                <a:cs typeface="+mn-lt"/>
              </a:rPr>
              <a:t>počet (normo)strán</a:t>
            </a:r>
            <a:endParaRPr lang="sk-SK" sz="2000">
              <a:ea typeface="+mn-lt"/>
              <a:cs typeface="Lucida Sans Unicode"/>
            </a:endParaRPr>
          </a:p>
          <a:p>
            <a:pPr marL="356870" indent="-356870"/>
            <a:r>
              <a:rPr lang="sk-SK" sz="2400">
                <a:cs typeface="Lucida Sans Unicode"/>
              </a:rPr>
              <a:t>Audio kniha</a:t>
            </a:r>
            <a:endParaRPr lang="sk-SK" sz="2400" dirty="0"/>
          </a:p>
          <a:p>
            <a:pPr lvl="1"/>
            <a:r>
              <a:rPr lang="sk-SK" sz="2000">
                <a:cs typeface="Lucida Sans Unicode"/>
              </a:rPr>
              <a:t>adresár</a:t>
            </a:r>
          </a:p>
          <a:p>
            <a:pPr lvl="1"/>
            <a:r>
              <a:rPr lang="sk-SK" sz="2000">
                <a:cs typeface="Lucida Sans Unicode"/>
              </a:rPr>
              <a:t>veľkosť (napr. v KB) a dĺžka (napr. v minútach)</a:t>
            </a:r>
            <a:endParaRPr lang="sk-SK" sz="2000" dirty="0">
              <a:cs typeface="Lucida Sans Unicode"/>
            </a:endParaRPr>
          </a:p>
          <a:p>
            <a:pPr lvl="1"/>
            <a:r>
              <a:rPr lang="sk-SK" sz="2000">
                <a:cs typeface="Lucida Sans Unicode"/>
              </a:rPr>
              <a:t>mená interprétov</a:t>
            </a:r>
            <a:endParaRPr lang="sk-SK" sz="2000" dirty="0">
              <a:cs typeface="Lucida Sans Unicode"/>
            </a:endParaRPr>
          </a:p>
          <a:p>
            <a:pPr marL="625475" lvl="1" indent="0">
              <a:buNone/>
            </a:pPr>
            <a:endParaRPr lang="sk-SK" sz="2000" dirty="0">
              <a:cs typeface="Lucida Sans Unicode"/>
            </a:endParaRPr>
          </a:p>
        </p:txBody>
      </p:sp>
      <p:pic>
        <p:nvPicPr>
          <p:cNvPr id="5124" name="Picture 4" descr="http://drivenoutside.com/blog/wp-content/uploads/2010/09/BFranklins-ledger_book.jpg">
            <a:extLst>
              <a:ext uri="{FF2B5EF4-FFF2-40B4-BE49-F238E27FC236}">
                <a16:creationId xmlns:a16="http://schemas.microsoft.com/office/drawing/2014/main" id="{3365C4FB-D42C-4A54-9083-85B1BE6D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89" y="1276938"/>
            <a:ext cx="3365833" cy="22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249F1-D092-4A88-8B84-40D103BF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triedy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2AE4BE79-7431-4BB8-A27D-3565F826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9" y="3060482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39409A68-9FC0-4E00-9153-00D6B7BBB3AC}"/>
              </a:ext>
            </a:extLst>
          </p:cNvPr>
          <p:cNvSpPr txBox="1"/>
          <p:nvPr/>
        </p:nvSpPr>
        <p:spPr>
          <a:xfrm>
            <a:off x="3827888" y="4390667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Consolas" panose="020B0609020204030204" pitchFamily="49" charset="0"/>
              </a:rPr>
              <a:t>inštančné </a:t>
            </a:r>
            <a:br>
              <a:rPr lang="sk-SK" sz="1600" dirty="0">
                <a:latin typeface="Consolas" panose="020B0609020204030204" pitchFamily="49" charset="0"/>
              </a:rPr>
            </a:br>
            <a:r>
              <a:rPr lang="sk-SK" sz="1600" dirty="0">
                <a:latin typeface="Consolas" panose="020B0609020204030204" pitchFamily="49" charset="0"/>
              </a:rPr>
              <a:t>premenné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616E20C-A79F-4376-8C9E-ACB73123110E}"/>
              </a:ext>
            </a:extLst>
          </p:cNvPr>
          <p:cNvSpPr txBox="1"/>
          <p:nvPr/>
        </p:nvSpPr>
        <p:spPr>
          <a:xfrm>
            <a:off x="3838157" y="505460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Consolas" panose="020B0609020204030204" pitchFamily="49" charset="0"/>
              </a:rPr>
              <a:t>metódy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0361EBEC-A6DE-4027-BD6E-416BEDEAC84D}"/>
              </a:ext>
            </a:extLst>
          </p:cNvPr>
          <p:cNvSpPr/>
          <p:nvPr/>
        </p:nvSpPr>
        <p:spPr>
          <a:xfrm>
            <a:off x="3827888" y="3681182"/>
            <a:ext cx="857927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EBook</a:t>
            </a:r>
            <a:endParaRPr lang="sk-SK" sz="1600" dirty="0" err="1"/>
          </a:p>
        </p:txBody>
      </p:sp>
      <p:pic>
        <p:nvPicPr>
          <p:cNvPr id="13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BBA354A8-C650-4A1E-AF8B-12C07AA7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76" y="2971801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6AA9DE64-717C-41A4-A7E8-EB326540E175}"/>
              </a:ext>
            </a:extLst>
          </p:cNvPr>
          <p:cNvSpPr txBox="1"/>
          <p:nvPr/>
        </p:nvSpPr>
        <p:spPr>
          <a:xfrm>
            <a:off x="6870915" y="4390667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Consolas" panose="020B0609020204030204" pitchFamily="49" charset="0"/>
              </a:rPr>
              <a:t>inštančné </a:t>
            </a:r>
            <a:br>
              <a:rPr lang="sk-SK" sz="1600" dirty="0">
                <a:latin typeface="Consolas" panose="020B0609020204030204" pitchFamily="49" charset="0"/>
              </a:rPr>
            </a:br>
            <a:r>
              <a:rPr lang="sk-SK" sz="1600" dirty="0">
                <a:latin typeface="Consolas" panose="020B0609020204030204" pitchFamily="49" charset="0"/>
              </a:rPr>
              <a:t>premenné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E804676-50C2-474A-9EF0-9743DBCFF47A}"/>
              </a:ext>
            </a:extLst>
          </p:cNvPr>
          <p:cNvSpPr txBox="1"/>
          <p:nvPr/>
        </p:nvSpPr>
        <p:spPr>
          <a:xfrm>
            <a:off x="6881184" y="505460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Consolas" panose="020B0609020204030204" pitchFamily="49" charset="0"/>
              </a:rPr>
              <a:t>metódy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474D090D-7379-45A2-A064-9600B6342DB3}"/>
              </a:ext>
            </a:extLst>
          </p:cNvPr>
          <p:cNvSpPr/>
          <p:nvPr/>
        </p:nvSpPr>
        <p:spPr>
          <a:xfrm>
            <a:off x="6870915" y="3681182"/>
            <a:ext cx="1194558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AudioBook</a:t>
            </a:r>
            <a:endParaRPr lang="sk-SK" sz="1600" dirty="0" err="1"/>
          </a:p>
        </p:txBody>
      </p:sp>
      <p:pic>
        <p:nvPicPr>
          <p:cNvPr id="21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A7A4A0CB-CCB2-412C-BBE7-FA6E5ADA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7" y="3021068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ĺžnik 21">
            <a:extLst>
              <a:ext uri="{FF2B5EF4-FFF2-40B4-BE49-F238E27FC236}">
                <a16:creationId xmlns:a16="http://schemas.microsoft.com/office/drawing/2014/main" id="{EBED3F96-D66F-454E-A3BB-DF5C458333C0}"/>
              </a:ext>
            </a:extLst>
          </p:cNvPr>
          <p:cNvSpPr/>
          <p:nvPr/>
        </p:nvSpPr>
        <p:spPr>
          <a:xfrm>
            <a:off x="871853" y="3681182"/>
            <a:ext cx="1418978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cs-CZ" sz="1600">
                <a:solidFill>
                  <a:srgbClr val="000000"/>
                </a:solidFill>
                <a:latin typeface="Consolas"/>
                <a:cs typeface="Arial"/>
              </a:rPr>
              <a:t>PrintedBook</a:t>
            </a:r>
            <a:endParaRPr lang="en-US" sz="1600" dirty="0" err="1">
              <a:latin typeface="Consolas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4D717FFB-A3C2-4B1C-A851-4DDB7ECF5DDE}"/>
              </a:ext>
            </a:extLst>
          </p:cNvPr>
          <p:cNvSpPr txBox="1"/>
          <p:nvPr/>
        </p:nvSpPr>
        <p:spPr>
          <a:xfrm>
            <a:off x="871853" y="4439934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Consolas" panose="020B0609020204030204" pitchFamily="49" charset="0"/>
              </a:rPr>
              <a:t>inštančné </a:t>
            </a:r>
            <a:br>
              <a:rPr lang="sk-SK" sz="1600" dirty="0">
                <a:latin typeface="Consolas" panose="020B0609020204030204" pitchFamily="49" charset="0"/>
              </a:rPr>
            </a:br>
            <a:r>
              <a:rPr lang="sk-SK" sz="1600" dirty="0">
                <a:latin typeface="Consolas" panose="020B0609020204030204" pitchFamily="49" charset="0"/>
              </a:rPr>
              <a:t>premenné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F17C7A52-5B50-408E-8100-BA39C779CA13}"/>
              </a:ext>
            </a:extLst>
          </p:cNvPr>
          <p:cNvSpPr txBox="1"/>
          <p:nvPr/>
        </p:nvSpPr>
        <p:spPr>
          <a:xfrm>
            <a:off x="872269" y="5153134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Consolas" panose="020B0609020204030204" pitchFamily="49" charset="0"/>
              </a:rPr>
              <a:t>metódy</a:t>
            </a:r>
          </a:p>
        </p:txBody>
      </p:sp>
      <p:pic>
        <p:nvPicPr>
          <p:cNvPr id="4" name="Obrázok 8">
            <a:extLst>
              <a:ext uri="{FF2B5EF4-FFF2-40B4-BE49-F238E27FC236}">
                <a16:creationId xmlns:a16="http://schemas.microsoft.com/office/drawing/2014/main" id="{5180F1A9-C072-44CC-A14E-1DED8F868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23" y="1310335"/>
            <a:ext cx="2743200" cy="1692191"/>
          </a:xfrm>
          <a:prstGeom prst="rect">
            <a:avLst/>
          </a:prstGeom>
        </p:spPr>
      </p:pic>
      <p:pic>
        <p:nvPicPr>
          <p:cNvPr id="5" name="Obrázok 9">
            <a:extLst>
              <a:ext uri="{FF2B5EF4-FFF2-40B4-BE49-F238E27FC236}">
                <a16:creationId xmlns:a16="http://schemas.microsoft.com/office/drawing/2014/main" id="{31850564-B233-4708-8BEB-C9207EF476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91" t="20818" b="11152"/>
          <a:stretch/>
        </p:blipFill>
        <p:spPr>
          <a:xfrm>
            <a:off x="6447228" y="1270694"/>
            <a:ext cx="2275807" cy="1619959"/>
          </a:xfrm>
          <a:prstGeom prst="rect">
            <a:avLst/>
          </a:prstGeom>
        </p:spPr>
      </p:pic>
      <p:pic>
        <p:nvPicPr>
          <p:cNvPr id="6" name="Obrázok 10" descr="Obrázok, na ktorom je svietnik&#10;&#10;Automaticky generovaný popis">
            <a:extLst>
              <a:ext uri="{FF2B5EF4-FFF2-40B4-BE49-F238E27FC236}">
                <a16:creationId xmlns:a16="http://schemas.microsoft.com/office/drawing/2014/main" id="{BBA46AA3-B545-4F83-8010-DEA73BE60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54" y="120377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256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3823" y="287672"/>
            <a:ext cx="7506800" cy="530225"/>
          </a:xfrm>
        </p:spPr>
        <p:txBody>
          <a:bodyPr/>
          <a:lstStyle/>
          <a:p>
            <a:r>
              <a:rPr lang="sk-SK" noProof="0"/>
              <a:t>Veľa rozdielneho aj spoločného...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Knihy</a:t>
            </a:r>
            <a:r>
              <a:rPr lang="sk-SK" noProof="0">
                <a:cs typeface="Lucida Sans Unicode"/>
              </a:rPr>
              <a:t> </a:t>
            </a:r>
            <a:r>
              <a:rPr lang="sk-SK">
                <a:cs typeface="Lucida Sans Unicode"/>
              </a:rPr>
              <a:t>v ľubovoľnej forme</a:t>
            </a:r>
            <a:r>
              <a:rPr lang="sk-SK" noProof="0">
                <a:cs typeface="Lucida Sans Unicode"/>
              </a:rPr>
              <a:t> majú niektoré </a:t>
            </a:r>
            <a:r>
              <a:rPr lang="sk-SK" noProof="0" dirty="0">
                <a:solidFill>
                  <a:srgbClr val="FF0000"/>
                </a:solidFill>
                <a:cs typeface="Lucida Sans Unicode"/>
              </a:rPr>
              <a:t>rozdielne dáta</a:t>
            </a:r>
            <a:r>
              <a:rPr lang="sk-SK" noProof="0" dirty="0">
                <a:cs typeface="Lucida Sans Unicode"/>
              </a:rPr>
              <a:t>:</a:t>
            </a:r>
            <a:endParaRPr lang="sk-SK">
              <a:cs typeface="Lucida Sans Unicode"/>
            </a:endParaRPr>
          </a:p>
          <a:p>
            <a:pPr lvl="1"/>
            <a:r>
              <a:rPr lang="en-US" noProof="0">
                <a:cs typeface="Lucida Sans Unicode"/>
              </a:rPr>
              <a:t>i</a:t>
            </a:r>
            <a:r>
              <a:rPr lang="sk-SK" noProof="0">
                <a:cs typeface="Lucida Sans Unicode"/>
              </a:rPr>
              <a:t>dentifikácia</a:t>
            </a:r>
            <a:r>
              <a:rPr lang="sk-SK">
                <a:cs typeface="Lucida Sans Unicode"/>
              </a:rPr>
              <a:t> umiestnenia </a:t>
            </a:r>
          </a:p>
          <a:p>
            <a:pPr lvl="1"/>
            <a:r>
              <a:rPr lang="sk-SK">
                <a:cs typeface="Lucida Sans Unicode"/>
              </a:rPr>
              <a:t>rôzne definovaná veľkosť </a:t>
            </a:r>
            <a:endParaRPr lang="sk-SK"/>
          </a:p>
          <a:p>
            <a:pPr lvl="2"/>
            <a:r>
              <a:rPr lang="sk-SK">
                <a:cs typeface="Lucida Sans Unicode"/>
              </a:rPr>
              <a:t>(počet strán - iný formát, dĺžka v minútach)</a:t>
            </a:r>
            <a:endParaRPr lang="sk-SK" noProof="0"/>
          </a:p>
          <a:p>
            <a:pPr lvl="1"/>
            <a:r>
              <a:rPr lang="en-US" noProof="0" dirty="0">
                <a:cs typeface="Lucida Sans Unicode"/>
              </a:rPr>
              <a:t>d</a:t>
            </a:r>
            <a:r>
              <a:rPr lang="sk-SK" noProof="0" err="1">
                <a:cs typeface="Lucida Sans Unicode"/>
              </a:rPr>
              <a:t>oplňujúce</a:t>
            </a:r>
            <a:r>
              <a:rPr lang="sk-SK" noProof="0">
                <a:cs typeface="Lucida Sans Unicode"/>
              </a:rPr>
              <a:t> údaje</a:t>
            </a:r>
          </a:p>
          <a:p>
            <a:pPr marL="356870" indent="-356870"/>
            <a:r>
              <a:rPr lang="sk-SK">
                <a:cs typeface="Lucida Sans Unicode"/>
              </a:rPr>
              <a:t>Knihy v ľubovoľnej forme</a:t>
            </a:r>
            <a:r>
              <a:rPr lang="sk-SK" noProof="0">
                <a:cs typeface="Lucida Sans Unicode"/>
              </a:rPr>
              <a:t> majú aj </a:t>
            </a:r>
            <a:r>
              <a:rPr lang="sk-SK" noProof="0" dirty="0">
                <a:solidFill>
                  <a:srgbClr val="FF0000"/>
                </a:solidFill>
                <a:cs typeface="Lucida Sans Unicode"/>
              </a:rPr>
              <a:t>rozdielne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správanie funkčných</a:t>
            </a:r>
            <a:r>
              <a:rPr lang="sk-SK" noProof="0" dirty="0">
                <a:solidFill>
                  <a:srgbClr val="FF0000"/>
                </a:solidFill>
                <a:cs typeface="Lucida Sans Unicode"/>
              </a:rPr>
              <a:t> schopností</a:t>
            </a:r>
            <a:r>
              <a:rPr lang="sk-SK" noProof="0" dirty="0">
                <a:cs typeface="Lucida Sans Unicode"/>
              </a:rPr>
              <a:t>:</a:t>
            </a:r>
          </a:p>
          <a:p>
            <a:pPr lvl="1"/>
            <a:r>
              <a:rPr lang="en-US" noProof="0" dirty="0">
                <a:cs typeface="Lucida Sans Unicode"/>
              </a:rPr>
              <a:t>v</a:t>
            </a:r>
            <a:r>
              <a:rPr lang="sk-SK" noProof="0" err="1">
                <a:cs typeface="Lucida Sans Unicode"/>
              </a:rPr>
              <a:t>ýpis</a:t>
            </a:r>
            <a:r>
              <a:rPr lang="sk-SK" noProof="0">
                <a:cs typeface="Lucida Sans Unicode"/>
              </a:rPr>
              <a:t> umiestnenia </a:t>
            </a:r>
            <a:r>
              <a:rPr lang="sk-SK">
                <a:cs typeface="Lucida Sans Unicode"/>
              </a:rPr>
              <a:t>knihy</a:t>
            </a:r>
            <a:endParaRPr lang="sk-SK" noProof="0"/>
          </a:p>
          <a:p>
            <a:pPr lvl="1"/>
            <a:r>
              <a:rPr lang="en-US" noProof="0" dirty="0"/>
              <a:t>s</a:t>
            </a:r>
            <a:r>
              <a:rPr lang="sk-SK" noProof="0" dirty="0"/>
              <a:t>pôsob uloženia do súboru a načítania z neho</a:t>
            </a:r>
          </a:p>
          <a:p>
            <a:pPr lvl="1"/>
            <a:r>
              <a:rPr lang="en-US" noProof="0" dirty="0">
                <a:cs typeface="Lucida Sans Unicode"/>
              </a:rPr>
              <a:t>p</a:t>
            </a:r>
            <a:r>
              <a:rPr lang="sk-SK" noProof="0" err="1">
                <a:cs typeface="Lucida Sans Unicode"/>
              </a:rPr>
              <a:t>oskytovanie</a:t>
            </a:r>
            <a:r>
              <a:rPr lang="sk-SK" noProof="0" dirty="0">
                <a:cs typeface="Lucida Sans Unicode"/>
              </a:rPr>
              <a:t> dodatočných informácií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7672"/>
            <a:ext cx="7933823" cy="530225"/>
          </a:xfrm>
        </p:spPr>
        <p:txBody>
          <a:bodyPr/>
          <a:lstStyle/>
          <a:p>
            <a:r>
              <a:rPr lang="sk-SK" noProof="0" dirty="0"/>
              <a:t>Veľa rozdielneho aj spoločného...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sz="2400">
                <a:cs typeface="Lucida Sans Unicode"/>
              </a:rPr>
              <a:t>Knihy</a:t>
            </a:r>
            <a:r>
              <a:rPr lang="sk-SK" sz="2400" noProof="0">
                <a:cs typeface="Lucida Sans Unicode"/>
              </a:rPr>
              <a:t> </a:t>
            </a:r>
            <a:r>
              <a:rPr lang="sk-SK" sz="2400">
                <a:cs typeface="Lucida Sans Unicode"/>
              </a:rPr>
              <a:t>v ľubovoľnej forme</a:t>
            </a:r>
            <a:r>
              <a:rPr lang="sk-SK" sz="2400" noProof="0">
                <a:cs typeface="Lucida Sans Unicode"/>
              </a:rPr>
              <a:t> majú ale aj </a:t>
            </a:r>
            <a:r>
              <a:rPr lang="sk-SK" sz="2400" noProof="0" dirty="0">
                <a:solidFill>
                  <a:srgbClr val="FF0000"/>
                </a:solidFill>
                <a:cs typeface="Lucida Sans Unicode"/>
              </a:rPr>
              <a:t>spoločné dáta</a:t>
            </a:r>
            <a:r>
              <a:rPr lang="sk-SK" sz="2400" noProof="0" dirty="0">
                <a:cs typeface="Lucida Sans Unicode"/>
              </a:rPr>
              <a:t>:</a:t>
            </a:r>
            <a:endParaRPr lang="sk-SK">
              <a:cs typeface="Lucida Sans Unicode"/>
            </a:endParaRPr>
          </a:p>
          <a:p>
            <a:pPr lvl="1"/>
            <a:r>
              <a:rPr lang="sk-SK" sz="2000" noProof="0">
                <a:cs typeface="Lucida Sans Unicode"/>
              </a:rPr>
              <a:t>názov </a:t>
            </a:r>
            <a:r>
              <a:rPr lang="sk-SK" sz="2000">
                <a:cs typeface="Lucida Sans Unicode"/>
              </a:rPr>
              <a:t>knihy</a:t>
            </a:r>
            <a:endParaRPr lang="sk-SK" sz="2000" noProof="0"/>
          </a:p>
          <a:p>
            <a:pPr lvl="1"/>
            <a:r>
              <a:rPr lang="sk-SK" sz="2000" noProof="0">
                <a:cs typeface="Lucida Sans Unicode"/>
              </a:rPr>
              <a:t>mená </a:t>
            </a:r>
            <a:r>
              <a:rPr lang="sk-SK" sz="2000">
                <a:cs typeface="Lucida Sans Unicode"/>
              </a:rPr>
              <a:t>autorov</a:t>
            </a:r>
            <a:endParaRPr lang="sk-SK" sz="2000" noProof="0"/>
          </a:p>
          <a:p>
            <a:pPr lvl="1"/>
            <a:r>
              <a:rPr lang="sk-SK" sz="2000">
                <a:cs typeface="Lucida Sans Unicode"/>
              </a:rPr>
              <a:t>rok vydania</a:t>
            </a:r>
            <a:endParaRPr lang="sk-SK"/>
          </a:p>
          <a:p>
            <a:pPr lvl="1"/>
            <a:r>
              <a:rPr lang="sk-SK" sz="2000">
                <a:cs typeface="Lucida Sans Unicode"/>
              </a:rPr>
              <a:t>žánre</a:t>
            </a:r>
            <a:endParaRPr lang="sk-SK" sz="2000" noProof="0"/>
          </a:p>
          <a:p>
            <a:pPr lvl="1"/>
            <a:r>
              <a:rPr lang="sk-SK" sz="2000" noProof="0">
                <a:cs typeface="Lucida Sans Unicode"/>
              </a:rPr>
              <a:t>hodnotenie kvality</a:t>
            </a:r>
            <a:r>
              <a:rPr lang="sk-SK" sz="2000">
                <a:cs typeface="Lucida Sans Unicode"/>
              </a:rPr>
              <a:t> knihy</a:t>
            </a:r>
            <a:r>
              <a:rPr lang="sk-SK" sz="2000" noProof="0">
                <a:cs typeface="Lucida Sans Unicode"/>
              </a:rPr>
              <a:t> na stupnici od nula do desať.</a:t>
            </a:r>
          </a:p>
          <a:p>
            <a:pPr marL="356870" indent="-356870"/>
            <a:r>
              <a:rPr lang="sk-SK" sz="2400">
                <a:cs typeface="Lucida Sans Unicode"/>
              </a:rPr>
              <a:t>Knihy v ľubovoľnej forme </a:t>
            </a:r>
            <a:r>
              <a:rPr lang="sk-SK" sz="2400" noProof="0">
                <a:cs typeface="Lucida Sans Unicode"/>
              </a:rPr>
              <a:t>majú aj </a:t>
            </a:r>
            <a:r>
              <a:rPr lang="sk-SK" sz="2400" noProof="0" dirty="0">
                <a:solidFill>
                  <a:srgbClr val="FF0000"/>
                </a:solidFill>
                <a:cs typeface="Lucida Sans Unicode"/>
              </a:rPr>
              <a:t>spoločnú funkcionalitu</a:t>
            </a:r>
            <a:r>
              <a:rPr lang="sk-SK" sz="2400" noProof="0" dirty="0">
                <a:cs typeface="Lucida Sans Unicode"/>
              </a:rPr>
              <a:t>:</a:t>
            </a:r>
          </a:p>
          <a:p>
            <a:pPr lvl="1"/>
            <a:r>
              <a:rPr lang="sk-SK" sz="2000" b="1" err="1">
                <a:solidFill>
                  <a:srgbClr val="800080"/>
                </a:solidFill>
                <a:latin typeface="Courier New"/>
                <a:cs typeface="Lucida Sans Unicode"/>
              </a:rPr>
              <a:t>String</a:t>
            </a:r>
            <a:r>
              <a:rPr lang="sk-SK" sz="2000" dirty="0">
                <a:solidFill>
                  <a:srgbClr val="000080"/>
                </a:solidFill>
                <a:latin typeface="Courier New"/>
                <a:cs typeface="Lucida Sans Unicode"/>
              </a:rPr>
              <a:t> </a:t>
            </a:r>
            <a:r>
              <a:rPr lang="sk-SK" sz="2000" err="1">
                <a:latin typeface="Courier New"/>
                <a:cs typeface="Lucida Sans Unicode"/>
              </a:rPr>
              <a:t>getTitle</a:t>
            </a:r>
            <a:r>
              <a:rPr lang="sk-SK" sz="2000" noProof="0" dirty="0">
                <a:latin typeface="Courier New"/>
                <a:cs typeface="Lucida Sans Unicode"/>
              </a:rPr>
              <a:t>()</a:t>
            </a:r>
          </a:p>
          <a:p>
            <a:pPr lvl="1"/>
            <a:r>
              <a:rPr lang="sk-SK" sz="2000" b="1" noProof="0" dirty="0">
                <a:solidFill>
                  <a:srgbClr val="800080"/>
                </a:solidFill>
                <a:latin typeface="Courier New"/>
                <a:cs typeface="Lucida Sans Unicode"/>
              </a:rPr>
              <a:t>boolean</a:t>
            </a:r>
            <a:r>
              <a:rPr lang="sk-SK" sz="2000" noProof="0" dirty="0">
                <a:solidFill>
                  <a:srgbClr val="000080"/>
                </a:solidFill>
                <a:latin typeface="Courier New"/>
                <a:cs typeface="Lucida Sans Unicode"/>
              </a:rPr>
              <a:t> </a:t>
            </a:r>
            <a:r>
              <a:rPr lang="sk-SK" sz="2000">
                <a:latin typeface="Courier New"/>
                <a:cs typeface="Lucida Sans Unicode"/>
              </a:rPr>
              <a:t>hasAuthor(String authorName)</a:t>
            </a:r>
            <a:endParaRPr lang="sk-SK" sz="2000" noProof="0">
              <a:latin typeface="Courier New"/>
              <a:cs typeface="Lucida Sans Unicode"/>
            </a:endParaRPr>
          </a:p>
          <a:p>
            <a:pPr lvl="1"/>
            <a:r>
              <a:rPr lang="sk-SK" sz="2000" noProof="0" err="1">
                <a:latin typeface="Courier New"/>
                <a:cs typeface="Lucida Sans Unicode"/>
              </a:rPr>
              <a:t>String</a:t>
            </a:r>
            <a:r>
              <a:rPr lang="sk-SK" sz="2000" noProof="0" dirty="0">
                <a:latin typeface="Courier New"/>
                <a:cs typeface="Lucida Sans Unicode"/>
              </a:rPr>
              <a:t> </a:t>
            </a:r>
            <a:r>
              <a:rPr lang="sk-SK" sz="2000" noProof="0" err="1">
                <a:latin typeface="Courier New"/>
                <a:cs typeface="Lucida Sans Unicode"/>
              </a:rPr>
              <a:t>toString</a:t>
            </a:r>
            <a:r>
              <a:rPr lang="sk-SK" sz="2000" noProof="0" dirty="0">
                <a:latin typeface="Courier New"/>
                <a:cs typeface="Lucida Sans Unicode"/>
              </a:rPr>
              <a:t>()</a:t>
            </a:r>
            <a:r>
              <a:rPr lang="sk-SK" sz="2000" noProof="0" dirty="0">
                <a:cs typeface="Lucida Sans Unicode"/>
              </a:rPr>
              <a:t> – vypisuje (zatiaľ) len spoločné dáta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DAB07C6A-2C4A-4C06-A479-C9FBF01E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3" y="2942240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0249F1-D092-4A88-8B84-40D103BF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triedy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2AE4BE79-7431-4BB8-A27D-3565F826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9" y="2971801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0361EBEC-A6DE-4027-BD6E-416BEDEAC84D}"/>
              </a:ext>
            </a:extLst>
          </p:cNvPr>
          <p:cNvSpPr/>
          <p:nvPr/>
        </p:nvSpPr>
        <p:spPr>
          <a:xfrm>
            <a:off x="3827888" y="3681182"/>
            <a:ext cx="857927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cs-CZ" sz="1600">
                <a:latin typeface="Consolas"/>
                <a:cs typeface="Arial"/>
              </a:rPr>
              <a:t>EBook</a:t>
            </a:r>
            <a:endParaRPr lang="en-US" sz="1600" dirty="0" err="1">
              <a:latin typeface="Consolas"/>
            </a:endParaRPr>
          </a:p>
        </p:txBody>
      </p:sp>
      <p:pic>
        <p:nvPicPr>
          <p:cNvPr id="13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BBA354A8-C650-4A1E-AF8B-12C07AA7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76" y="2971801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id="{474D090D-7379-45A2-A064-9600B6342DB3}"/>
              </a:ext>
            </a:extLst>
          </p:cNvPr>
          <p:cNvSpPr/>
          <p:nvPr/>
        </p:nvSpPr>
        <p:spPr>
          <a:xfrm>
            <a:off x="6870915" y="3681182"/>
            <a:ext cx="1194558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AudioBook</a:t>
            </a:r>
            <a:endParaRPr lang="sk-SK" sz="1600" dirty="0" err="1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FD0FF605-2E22-4648-868C-D7F2E013FB76}"/>
              </a:ext>
            </a:extLst>
          </p:cNvPr>
          <p:cNvSpPr/>
          <p:nvPr/>
        </p:nvSpPr>
        <p:spPr bwMode="auto">
          <a:xfrm>
            <a:off x="779888" y="4491239"/>
            <a:ext cx="1506112" cy="40011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0FD8EB2B-63AC-43DC-9A96-4557A5F6357E}"/>
              </a:ext>
            </a:extLst>
          </p:cNvPr>
          <p:cNvSpPr/>
          <p:nvPr/>
        </p:nvSpPr>
        <p:spPr bwMode="auto">
          <a:xfrm>
            <a:off x="3818944" y="4491239"/>
            <a:ext cx="1506112" cy="40011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608CAA7-429E-464B-897C-E814675EAE4A}"/>
              </a:ext>
            </a:extLst>
          </p:cNvPr>
          <p:cNvSpPr/>
          <p:nvPr/>
        </p:nvSpPr>
        <p:spPr bwMode="auto">
          <a:xfrm>
            <a:off x="6858000" y="4491239"/>
            <a:ext cx="1506112" cy="40011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0E85F5B2-AA92-40A2-963C-4A27CAD165A6}"/>
              </a:ext>
            </a:extLst>
          </p:cNvPr>
          <p:cNvSpPr/>
          <p:nvPr/>
        </p:nvSpPr>
        <p:spPr bwMode="auto">
          <a:xfrm>
            <a:off x="779888" y="5039313"/>
            <a:ext cx="1506112" cy="40011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D1EAF091-F54D-4641-807C-6331AC5CD747}"/>
              </a:ext>
            </a:extLst>
          </p:cNvPr>
          <p:cNvSpPr/>
          <p:nvPr/>
        </p:nvSpPr>
        <p:spPr bwMode="auto">
          <a:xfrm>
            <a:off x="3796507" y="5040548"/>
            <a:ext cx="1506112" cy="40011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002F6EE3-ABC9-4C41-8530-704C1B6F5494}"/>
              </a:ext>
            </a:extLst>
          </p:cNvPr>
          <p:cNvSpPr/>
          <p:nvPr/>
        </p:nvSpPr>
        <p:spPr bwMode="auto">
          <a:xfrm>
            <a:off x="6858000" y="5077836"/>
            <a:ext cx="1506112" cy="40011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31" name="Obdĺžnik 30">
            <a:extLst>
              <a:ext uri="{FF2B5EF4-FFF2-40B4-BE49-F238E27FC236}">
                <a16:creationId xmlns:a16="http://schemas.microsoft.com/office/drawing/2014/main" id="{F83CA794-05F1-48C6-B562-E7BBBEE67A64}"/>
              </a:ext>
            </a:extLst>
          </p:cNvPr>
          <p:cNvSpPr/>
          <p:nvPr/>
        </p:nvSpPr>
        <p:spPr>
          <a:xfrm>
            <a:off x="783172" y="3681182"/>
            <a:ext cx="1418978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cs-CZ" sz="1600">
                <a:latin typeface="Consolas"/>
                <a:cs typeface="Arial"/>
              </a:rPr>
              <a:t>PrintedBook</a:t>
            </a:r>
            <a:endParaRPr lang="en-US" sz="1600" dirty="0" err="1">
              <a:latin typeface="Consolas"/>
            </a:endParaRPr>
          </a:p>
        </p:txBody>
      </p:sp>
      <p:pic>
        <p:nvPicPr>
          <p:cNvPr id="3" name="Obrázok 8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E8BEADF5-60D3-494D-993F-B0999FC0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34" y="1248312"/>
            <a:ext cx="2743200" cy="1692191"/>
          </a:xfrm>
          <a:prstGeom prst="rect">
            <a:avLst/>
          </a:prstGeom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2A79B1B8-FAA7-4574-8A35-D46D8C28F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91" t="20818" b="11152"/>
          <a:stretch/>
        </p:blipFill>
        <p:spPr>
          <a:xfrm>
            <a:off x="6287740" y="1208671"/>
            <a:ext cx="2275807" cy="1619959"/>
          </a:xfrm>
          <a:prstGeom prst="rect">
            <a:avLst/>
          </a:prstGeom>
        </p:spPr>
      </p:pic>
      <p:pic>
        <p:nvPicPr>
          <p:cNvPr id="5" name="Obrázok 10" descr="Obrázok, na ktorom je svietnik&#10;&#10;Automaticky generovaný popis">
            <a:extLst>
              <a:ext uri="{FF2B5EF4-FFF2-40B4-BE49-F238E27FC236}">
                <a16:creationId xmlns:a16="http://schemas.microsoft.com/office/drawing/2014/main" id="{CCD14C84-DB98-4435-BD87-3BFBFD45C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65" y="1141747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59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Nočná mora: Duplicita kódu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noProof="0" dirty="0"/>
              <a:t>Duplicita kódu </a:t>
            </a:r>
            <a:r>
              <a:rPr lang="en-US" noProof="0" dirty="0" err="1"/>
              <a:t>je</a:t>
            </a:r>
            <a:r>
              <a:rPr lang="en-US" noProof="0" dirty="0"/>
              <a:t> </a:t>
            </a:r>
            <a:r>
              <a:rPr lang="en-US" b="1" noProof="0" dirty="0">
                <a:solidFill>
                  <a:srgbClr val="FF0000"/>
                </a:solidFill>
              </a:rPr>
              <a:t>ne</a:t>
            </a:r>
            <a:r>
              <a:rPr lang="sk-SK" b="1" noProof="0" dirty="0">
                <a:solidFill>
                  <a:srgbClr val="FF0000"/>
                </a:solidFill>
              </a:rPr>
              <a:t>žiadúca</a:t>
            </a:r>
            <a:r>
              <a:rPr lang="sk-SK" noProof="0" dirty="0"/>
              <a:t> z mnohých dôvodov:</a:t>
            </a:r>
          </a:p>
          <a:p>
            <a:pPr lvl="1"/>
            <a:r>
              <a:rPr lang="en-US" dirty="0"/>
              <a:t>c</a:t>
            </a:r>
            <a:r>
              <a:rPr lang="sk-SK" dirty="0" err="1"/>
              <a:t>hyby</a:t>
            </a:r>
            <a:endParaRPr lang="sk-SK" dirty="0"/>
          </a:p>
          <a:p>
            <a:pPr lvl="1"/>
            <a:r>
              <a:rPr lang="sk-SK" noProof="0" dirty="0"/>
              <a:t>údržba</a:t>
            </a:r>
          </a:p>
          <a:p>
            <a:pPr lvl="1"/>
            <a:r>
              <a:rPr lang="sk-SK" dirty="0"/>
              <a:t>optimalizácia</a:t>
            </a:r>
            <a:endParaRPr lang="sk-SK" noProof="0" dirty="0"/>
          </a:p>
          <a:p>
            <a:pPr lvl="1"/>
            <a:r>
              <a:rPr lang="sk-SK" dirty="0"/>
              <a:t>budúce zmeny</a:t>
            </a:r>
          </a:p>
          <a:p>
            <a:endParaRPr lang="en-US" noProof="0" dirty="0"/>
          </a:p>
          <a:p>
            <a:r>
              <a:rPr lang="sk-SK" noProof="0" dirty="0"/>
              <a:t>Riešenie:</a:t>
            </a:r>
          </a:p>
          <a:p>
            <a:pPr lvl="1"/>
            <a:r>
              <a:rPr lang="en-US" dirty="0"/>
              <a:t>m</a:t>
            </a:r>
            <a:r>
              <a:rPr lang="sk-SK" dirty="0" err="1"/>
              <a:t>etódy</a:t>
            </a:r>
            <a:endParaRPr lang="sk-SK" dirty="0"/>
          </a:p>
          <a:p>
            <a:pPr lvl="1"/>
            <a:r>
              <a:rPr lang="en-US" noProof="0" dirty="0"/>
              <a:t>t</a:t>
            </a:r>
            <a:r>
              <a:rPr lang="sk-SK" noProof="0" dirty="0" err="1"/>
              <a:t>riedy</a:t>
            </a:r>
            <a:endParaRPr lang="sk-SK" noProof="0" dirty="0"/>
          </a:p>
          <a:p>
            <a:pPr lvl="1"/>
            <a:r>
              <a:rPr lang="sk-SK" dirty="0"/>
              <a:t>„knižnice“ </a:t>
            </a:r>
            <a:endParaRPr lang="sk-SK" noProof="0" dirty="0"/>
          </a:p>
          <a:p>
            <a:pPr marL="625475" lvl="1" indent="0">
              <a:buNone/>
            </a:pPr>
            <a:endParaRPr lang="sk-SK" noProof="0" dirty="0"/>
          </a:p>
          <a:p>
            <a:pPr lvl="0"/>
            <a:endParaRPr lang="sk-SK" noProof="0" dirty="0"/>
          </a:p>
          <a:p>
            <a:endParaRPr lang="sk-SK" noProof="0" dirty="0"/>
          </a:p>
        </p:txBody>
      </p:sp>
      <p:pic>
        <p:nvPicPr>
          <p:cNvPr id="1026" name="Picture 2" descr="https://upload.wikimedia.org/wikipedia/commons/9/92/Duplicate_code.gif">
            <a:extLst>
              <a:ext uri="{FF2B5EF4-FFF2-40B4-BE49-F238E27FC236}">
                <a16:creationId xmlns:a16="http://schemas.microsoft.com/office/drawing/2014/main" id="{F7B24CCF-EEED-49AF-B57F-04F99902D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78" y="2255896"/>
            <a:ext cx="28860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ysigmund.com/wp-content/uploads/Fear-and-Anxiety-An-Age-by-Age-Guide-to-Fears-Why-and-What-to-Do.jpg">
            <a:extLst>
              <a:ext uri="{FF2B5EF4-FFF2-40B4-BE49-F238E27FC236}">
                <a16:creationId xmlns:a16="http://schemas.microsoft.com/office/drawing/2014/main" id="{6015CCDD-BC5E-45F6-9B14-4EC60BD60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0"/>
          <a:stretch/>
        </p:blipFill>
        <p:spPr bwMode="auto">
          <a:xfrm>
            <a:off x="4059173" y="5029200"/>
            <a:ext cx="461810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465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EC7FA298-4D24-4A74-876C-3B97BFE9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" y="2989522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0249F1-D092-4A88-8B84-40D103BF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triedy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2AE4BE79-7431-4BB8-A27D-3565F826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72" y="3069266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0361EBEC-A6DE-4027-BD6E-416BEDEAC84D}"/>
              </a:ext>
            </a:extLst>
          </p:cNvPr>
          <p:cNvSpPr/>
          <p:nvPr/>
        </p:nvSpPr>
        <p:spPr>
          <a:xfrm>
            <a:off x="3881311" y="3778647"/>
            <a:ext cx="857927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EBook</a:t>
            </a:r>
            <a:endParaRPr lang="sk-SK" sz="1600" dirty="0" err="1"/>
          </a:p>
        </p:txBody>
      </p:sp>
      <p:pic>
        <p:nvPicPr>
          <p:cNvPr id="13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BBA354A8-C650-4A1E-AF8B-12C07AA7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04" y="3078127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id="{474D090D-7379-45A2-A064-9600B6342DB3}"/>
              </a:ext>
            </a:extLst>
          </p:cNvPr>
          <p:cNvSpPr/>
          <p:nvPr/>
        </p:nvSpPr>
        <p:spPr>
          <a:xfrm>
            <a:off x="7012943" y="3787508"/>
            <a:ext cx="1194558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AudioBook</a:t>
            </a:r>
            <a:endParaRPr lang="sk-SK" sz="1600" dirty="0" err="1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FD0FF605-2E22-4648-868C-D7F2E013FB76}"/>
              </a:ext>
            </a:extLst>
          </p:cNvPr>
          <p:cNvSpPr/>
          <p:nvPr/>
        </p:nvSpPr>
        <p:spPr bwMode="auto">
          <a:xfrm>
            <a:off x="859892" y="4508960"/>
            <a:ext cx="1506112" cy="40011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0FD8EB2B-63AC-43DC-9A96-4557A5F6357E}"/>
              </a:ext>
            </a:extLst>
          </p:cNvPr>
          <p:cNvSpPr/>
          <p:nvPr/>
        </p:nvSpPr>
        <p:spPr bwMode="auto">
          <a:xfrm>
            <a:off x="3872367" y="4588704"/>
            <a:ext cx="1506112" cy="40011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608CAA7-429E-464B-897C-E814675EAE4A}"/>
              </a:ext>
            </a:extLst>
          </p:cNvPr>
          <p:cNvSpPr/>
          <p:nvPr/>
        </p:nvSpPr>
        <p:spPr bwMode="auto">
          <a:xfrm>
            <a:off x="7000028" y="4597565"/>
            <a:ext cx="1506112" cy="40011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0E85F5B2-AA92-40A2-963C-4A27CAD165A6}"/>
              </a:ext>
            </a:extLst>
          </p:cNvPr>
          <p:cNvSpPr/>
          <p:nvPr/>
        </p:nvSpPr>
        <p:spPr bwMode="auto">
          <a:xfrm>
            <a:off x="859892" y="5057034"/>
            <a:ext cx="1506112" cy="40011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D1EAF091-F54D-4641-807C-6331AC5CD747}"/>
              </a:ext>
            </a:extLst>
          </p:cNvPr>
          <p:cNvSpPr/>
          <p:nvPr/>
        </p:nvSpPr>
        <p:spPr bwMode="auto">
          <a:xfrm>
            <a:off x="3849930" y="5138013"/>
            <a:ext cx="1506112" cy="40011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002F6EE3-ABC9-4C41-8530-704C1B6F5494}"/>
              </a:ext>
            </a:extLst>
          </p:cNvPr>
          <p:cNvSpPr/>
          <p:nvPr/>
        </p:nvSpPr>
        <p:spPr bwMode="auto">
          <a:xfrm>
            <a:off x="7000028" y="5184162"/>
            <a:ext cx="1506112" cy="40011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pic>
        <p:nvPicPr>
          <p:cNvPr id="26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E5E71A3E-8060-49BA-B40F-829981B9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51" y="1345941"/>
            <a:ext cx="1462240" cy="15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dĺžnik 26">
            <a:extLst>
              <a:ext uri="{FF2B5EF4-FFF2-40B4-BE49-F238E27FC236}">
                <a16:creationId xmlns:a16="http://schemas.microsoft.com/office/drawing/2014/main" id="{3F95574A-18A5-49D0-9983-378DB62AC922}"/>
              </a:ext>
            </a:extLst>
          </p:cNvPr>
          <p:cNvSpPr/>
          <p:nvPr/>
        </p:nvSpPr>
        <p:spPr>
          <a:xfrm>
            <a:off x="4084515" y="1556140"/>
            <a:ext cx="90750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600" b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 </a:t>
            </a:r>
            <a:r>
              <a:rPr lang="cs-CZ" sz="1600">
                <a:solidFill>
                  <a:srgbClr val="000000"/>
                </a:solidFill>
                <a:latin typeface="Consolas"/>
                <a:cs typeface="Arial"/>
              </a:rPr>
              <a:t>Book</a:t>
            </a:r>
            <a:endParaRPr lang="en-US" sz="1600" dirty="0" err="1">
              <a:latin typeface="Consolas"/>
              <a:cs typeface="Arial"/>
            </a:endParaRP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7C549E13-6F15-4C98-A890-E235ED30AB88}"/>
              </a:ext>
            </a:extLst>
          </p:cNvPr>
          <p:cNvSpPr/>
          <p:nvPr/>
        </p:nvSpPr>
        <p:spPr bwMode="auto">
          <a:xfrm>
            <a:off x="4179909" y="2290114"/>
            <a:ext cx="837725" cy="22254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6D7D82BD-C53A-4BA3-AF86-483E94455CC2}"/>
              </a:ext>
            </a:extLst>
          </p:cNvPr>
          <p:cNvSpPr/>
          <p:nvPr/>
        </p:nvSpPr>
        <p:spPr>
          <a:xfrm>
            <a:off x="754788" y="3698903"/>
            <a:ext cx="1418978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 err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PrintedBook</a:t>
            </a:r>
            <a:endParaRPr lang="sk-SK" sz="1600" dirty="0" err="1">
              <a:solidFill>
                <a:srgbClr val="000000"/>
              </a:solidFill>
            </a:endParaRPr>
          </a:p>
        </p:txBody>
      </p:sp>
      <p:pic>
        <p:nvPicPr>
          <p:cNvPr id="3" name="Obrázok 8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0ABD5E56-CD0F-496A-9E4D-B7EE8660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87" y="5962080"/>
            <a:ext cx="1157177" cy="699820"/>
          </a:xfrm>
          <a:prstGeom prst="rect">
            <a:avLst/>
          </a:prstGeom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2D385AC5-B37C-48D8-A236-28E8C74F3B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91" t="20818" b="11152"/>
          <a:stretch/>
        </p:blipFill>
        <p:spPr>
          <a:xfrm>
            <a:off x="7280111" y="6028763"/>
            <a:ext cx="964459" cy="698471"/>
          </a:xfrm>
          <a:prstGeom prst="rect">
            <a:avLst/>
          </a:prstGeom>
        </p:spPr>
      </p:pic>
      <p:pic>
        <p:nvPicPr>
          <p:cNvPr id="5" name="Obrázok 10" descr="Obrázok, na ktorom je svietnik&#10;&#10;Automaticky generovaný popis">
            <a:extLst>
              <a:ext uri="{FF2B5EF4-FFF2-40B4-BE49-F238E27FC236}">
                <a16:creationId xmlns:a16="http://schemas.microsoft.com/office/drawing/2014/main" id="{5006C343-4C55-4629-BFBC-4E3F2280D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31" y="5890956"/>
            <a:ext cx="1157177" cy="7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084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EC7FA298-4D24-4A74-876C-3B97BFE9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1" y="2989522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0249F1-D092-4A88-8B84-40D103BF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Lucida Sans"/>
                <a:ea typeface="Verdana"/>
              </a:rPr>
              <a:t>Elimin</a:t>
            </a:r>
            <a:r>
              <a:rPr lang="sk-SK" sz="3200">
                <a:latin typeface="Lucida Sans"/>
                <a:ea typeface="Verdana"/>
              </a:rPr>
              <a:t>ácia duplicity rozšírením</a:t>
            </a:r>
            <a:endParaRPr lang="sk-SK" sz="3200" i="0">
              <a:latin typeface="Lucida Sans"/>
              <a:ea typeface="Verdana"/>
            </a:endParaRPr>
          </a:p>
          <a:p>
            <a:endParaRPr lang="en-US" i="0" dirty="0">
              <a:latin typeface="Lucida Sans"/>
              <a:ea typeface="Verdana"/>
            </a:endParaRPr>
          </a:p>
          <a:p>
            <a:endParaRPr lang="en-US" dirty="0"/>
          </a:p>
        </p:txBody>
      </p:sp>
      <p:pic>
        <p:nvPicPr>
          <p:cNvPr id="9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2AE4BE79-7431-4BB8-A27D-3565F826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72" y="3069266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0361EBEC-A6DE-4027-BD6E-416BEDEAC84D}"/>
              </a:ext>
            </a:extLst>
          </p:cNvPr>
          <p:cNvSpPr/>
          <p:nvPr/>
        </p:nvSpPr>
        <p:spPr>
          <a:xfrm>
            <a:off x="3881311" y="3778647"/>
            <a:ext cx="1483098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EBook</a:t>
            </a:r>
            <a:br>
              <a:rPr lang="en-US" sz="1600" dirty="0">
                <a:solidFill>
                  <a:srgbClr val="000000"/>
                </a:solidFill>
                <a:latin typeface="Consolas"/>
                <a:cs typeface="Arial"/>
              </a:rPr>
            </a:br>
            <a:r>
              <a:rPr lang="en-US" sz="1600" b="1">
                <a:solidFill>
                  <a:srgbClr val="7F0055"/>
                </a:solidFill>
                <a:latin typeface="Arial"/>
                <a:cs typeface="Arial"/>
              </a:rPr>
              <a:t>extends</a:t>
            </a:r>
            <a:r>
              <a:rPr lang="en-US" sz="1600">
                <a:latin typeface="Arial"/>
                <a:cs typeface="Arial"/>
              </a:rPr>
              <a:t> Book</a:t>
            </a:r>
            <a:endParaRPr lang="sk-SK" sz="1600" dirty="0" err="1"/>
          </a:p>
        </p:txBody>
      </p:sp>
      <p:pic>
        <p:nvPicPr>
          <p:cNvPr id="13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BBA354A8-C650-4A1E-AF8B-12C07AA7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04" y="3078127"/>
            <a:ext cx="262890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id="{474D090D-7379-45A2-A064-9600B6342DB3}"/>
              </a:ext>
            </a:extLst>
          </p:cNvPr>
          <p:cNvSpPr/>
          <p:nvPr/>
        </p:nvSpPr>
        <p:spPr>
          <a:xfrm>
            <a:off x="7012943" y="3787508"/>
            <a:ext cx="1483098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AudioBook</a:t>
            </a:r>
            <a:br>
              <a:rPr lang="en-US" sz="1600" dirty="0">
                <a:solidFill>
                  <a:srgbClr val="000000"/>
                </a:solidFill>
                <a:latin typeface="Consolas"/>
                <a:cs typeface="Arial"/>
              </a:rPr>
            </a:br>
            <a:r>
              <a:rPr lang="en-US" sz="1600" b="1">
                <a:solidFill>
                  <a:srgbClr val="7F0055"/>
                </a:solidFill>
                <a:latin typeface="Arial"/>
                <a:cs typeface="Arial"/>
              </a:rPr>
              <a:t>extends</a:t>
            </a:r>
            <a:r>
              <a:rPr lang="en-US" sz="1600">
                <a:latin typeface="Arial"/>
                <a:cs typeface="Arial"/>
              </a:rPr>
              <a:t> Book</a:t>
            </a:r>
            <a:endParaRPr lang="sk-SK" sz="1600" dirty="0" err="1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0E85F5B2-AA92-40A2-963C-4A27CAD165A6}"/>
              </a:ext>
            </a:extLst>
          </p:cNvPr>
          <p:cNvSpPr/>
          <p:nvPr/>
        </p:nvSpPr>
        <p:spPr bwMode="auto">
          <a:xfrm>
            <a:off x="859892" y="5057034"/>
            <a:ext cx="1506112" cy="40011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D1EAF091-F54D-4641-807C-6331AC5CD747}"/>
              </a:ext>
            </a:extLst>
          </p:cNvPr>
          <p:cNvSpPr/>
          <p:nvPr/>
        </p:nvSpPr>
        <p:spPr bwMode="auto">
          <a:xfrm>
            <a:off x="3849930" y="5138013"/>
            <a:ext cx="1506112" cy="40011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002F6EE3-ABC9-4C41-8530-704C1B6F5494}"/>
              </a:ext>
            </a:extLst>
          </p:cNvPr>
          <p:cNvSpPr/>
          <p:nvPr/>
        </p:nvSpPr>
        <p:spPr bwMode="auto">
          <a:xfrm>
            <a:off x="7000028" y="5184162"/>
            <a:ext cx="1506112" cy="40011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pic>
        <p:nvPicPr>
          <p:cNvPr id="26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E5E71A3E-8060-49BA-B40F-829981B9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51" y="1345941"/>
            <a:ext cx="1462240" cy="15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dĺžnik 26">
            <a:extLst>
              <a:ext uri="{FF2B5EF4-FFF2-40B4-BE49-F238E27FC236}">
                <a16:creationId xmlns:a16="http://schemas.microsoft.com/office/drawing/2014/main" id="{3F95574A-18A5-49D0-9983-378DB62AC922}"/>
              </a:ext>
            </a:extLst>
          </p:cNvPr>
          <p:cNvSpPr/>
          <p:nvPr/>
        </p:nvSpPr>
        <p:spPr>
          <a:xfrm>
            <a:off x="4084515" y="1556140"/>
            <a:ext cx="90750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600" b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 </a:t>
            </a:r>
            <a:r>
              <a:rPr lang="cs-CZ" sz="1600">
                <a:solidFill>
                  <a:srgbClr val="000000"/>
                </a:solidFill>
                <a:latin typeface="Consolas"/>
                <a:cs typeface="Arial"/>
              </a:rPr>
              <a:t>Book</a:t>
            </a:r>
            <a:endParaRPr lang="en-US" sz="1600" dirty="0" err="1">
              <a:latin typeface="Consolas"/>
              <a:cs typeface="Arial"/>
            </a:endParaRP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7C549E13-6F15-4C98-A890-E235ED30AB88}"/>
              </a:ext>
            </a:extLst>
          </p:cNvPr>
          <p:cNvSpPr/>
          <p:nvPr/>
        </p:nvSpPr>
        <p:spPr bwMode="auto">
          <a:xfrm>
            <a:off x="4179909" y="2290114"/>
            <a:ext cx="837725" cy="22254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6D7D82BD-C53A-4BA3-AF86-483E94455CC2}"/>
              </a:ext>
            </a:extLst>
          </p:cNvPr>
          <p:cNvSpPr/>
          <p:nvPr/>
        </p:nvSpPr>
        <p:spPr>
          <a:xfrm>
            <a:off x="754788" y="3698903"/>
            <a:ext cx="1483098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s-CZ" sz="1600" b="1">
                <a:solidFill>
                  <a:srgbClr val="7F0055"/>
                </a:solidFill>
                <a:latin typeface="Consolas"/>
                <a:cs typeface="Arial"/>
              </a:rPr>
              <a:t>class</a:t>
            </a:r>
            <a:r>
              <a:rPr lang="cs-CZ" sz="1600" dirty="0">
                <a:solidFill>
                  <a:srgbClr val="000000"/>
                </a:solidFill>
                <a:latin typeface="Consolas"/>
                <a:cs typeface="Arial"/>
              </a:rPr>
              <a:t> </a:t>
            </a:r>
            <a:br>
              <a:rPr lang="cs-CZ" sz="1600" dirty="0">
                <a:latin typeface="Consolas" panose="020B0609020204030204" pitchFamily="49" charset="0"/>
              </a:rPr>
            </a:br>
            <a:r>
              <a:rPr lang="en-US" sz="1600">
                <a:solidFill>
                  <a:srgbClr val="000000"/>
                </a:solidFill>
                <a:latin typeface="Consolas"/>
                <a:cs typeface="Arial"/>
              </a:rPr>
              <a:t>PrintedBook</a:t>
            </a:r>
            <a:br>
              <a:rPr lang="en-US" sz="1600" dirty="0">
                <a:solidFill>
                  <a:srgbClr val="000000"/>
                </a:solidFill>
                <a:latin typeface="Consolas"/>
                <a:cs typeface="Arial"/>
              </a:rPr>
            </a:br>
            <a:r>
              <a:rPr lang="en-US" sz="1600" b="1">
                <a:solidFill>
                  <a:srgbClr val="7F0055"/>
                </a:solidFill>
                <a:latin typeface="Arial"/>
                <a:cs typeface="Arial"/>
              </a:rPr>
              <a:t>extends</a:t>
            </a:r>
            <a:r>
              <a:rPr lang="en-US" sz="1600">
                <a:latin typeface="Arial"/>
                <a:cs typeface="Arial"/>
              </a:rPr>
              <a:t> Book</a:t>
            </a:r>
            <a:endParaRPr lang="sk-SK" sz="1600" dirty="0" err="1">
              <a:solidFill>
                <a:srgbClr val="000000"/>
              </a:solidFill>
            </a:endParaRPr>
          </a:p>
        </p:txBody>
      </p:sp>
      <p:pic>
        <p:nvPicPr>
          <p:cNvPr id="3" name="Obrázok 8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0ABD5E56-CD0F-496A-9E4D-B7EE8660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87" y="5962080"/>
            <a:ext cx="1157177" cy="699820"/>
          </a:xfrm>
          <a:prstGeom prst="rect">
            <a:avLst/>
          </a:prstGeom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2D385AC5-B37C-48D8-A236-28E8C74F3B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91" t="20818" b="11152"/>
          <a:stretch/>
        </p:blipFill>
        <p:spPr>
          <a:xfrm>
            <a:off x="7280111" y="6028763"/>
            <a:ext cx="964459" cy="698471"/>
          </a:xfrm>
          <a:prstGeom prst="rect">
            <a:avLst/>
          </a:prstGeom>
        </p:spPr>
      </p:pic>
      <p:pic>
        <p:nvPicPr>
          <p:cNvPr id="5" name="Obrázok 10" descr="Obrázok, na ktorom je svietnik&#10;&#10;Automaticky generovaný popis">
            <a:extLst>
              <a:ext uri="{FF2B5EF4-FFF2-40B4-BE49-F238E27FC236}">
                <a16:creationId xmlns:a16="http://schemas.microsoft.com/office/drawing/2014/main" id="{5006C343-4C55-4629-BFBC-4E3F2280D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31" y="5890956"/>
            <a:ext cx="1157177" cy="7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38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to trieda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2" y="1525588"/>
            <a:ext cx="5985167" cy="4802187"/>
          </a:xfrm>
        </p:spPr>
        <p:txBody>
          <a:bodyPr/>
          <a:lstStyle/>
          <a:p>
            <a:pPr eaLnBrk="1" hangingPunct="1"/>
            <a:r>
              <a:rPr lang="en-US" b="1" dirty="0" err="1"/>
              <a:t>Trieda</a:t>
            </a:r>
            <a:r>
              <a:rPr lang="en-US" dirty="0"/>
              <a:t> je 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vzor</a:t>
            </a:r>
            <a:r>
              <a:rPr lang="en-US" dirty="0"/>
              <a:t>), </a:t>
            </a:r>
            <a:r>
              <a:rPr lang="en-US" dirty="0" err="1"/>
              <a:t>ktor</a:t>
            </a:r>
            <a:r>
              <a:rPr lang="sk-SK" dirty="0"/>
              <a:t>ý </a:t>
            </a:r>
            <a:r>
              <a:rPr lang="sk-SK" b="1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aké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sk-SK" b="1" dirty="0" err="1">
                <a:solidFill>
                  <a:srgbClr val="FF0000"/>
                </a:solidFill>
              </a:rPr>
              <a:t>štančné</a:t>
            </a:r>
            <a:r>
              <a:rPr lang="sk-SK" b="1" dirty="0">
                <a:solidFill>
                  <a:srgbClr val="FF0000"/>
                </a:solidFill>
              </a:rPr>
              <a:t> premenné</a:t>
            </a:r>
            <a:r>
              <a:rPr lang="sk-SK" b="1" dirty="0">
                <a:solidFill>
                  <a:srgbClr val="2B3212"/>
                </a:solidFill>
              </a:rPr>
              <a:t> </a:t>
            </a:r>
            <a:r>
              <a:rPr lang="sk-SK" dirty="0">
                <a:solidFill>
                  <a:srgbClr val="2B3212"/>
                </a:solidFill>
              </a:rPr>
              <a:t>a</a:t>
            </a:r>
            <a:r>
              <a:rPr lang="sk-SK" dirty="0"/>
              <a:t> aké </a:t>
            </a:r>
            <a:r>
              <a:rPr lang="sk-SK" b="1" dirty="0">
                <a:solidFill>
                  <a:srgbClr val="FF0000"/>
                </a:solidFill>
              </a:rPr>
              <a:t>metódy</a:t>
            </a:r>
            <a:r>
              <a:rPr lang="sk-SK" dirty="0"/>
              <a:t> majú objekty danej triedy a čo sa udeje pri zavolaní týchto metód</a:t>
            </a:r>
          </a:p>
          <a:p>
            <a:pPr marL="0" indent="0" eaLnBrk="1" hangingPunct="1">
              <a:buNone/>
            </a:pP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4338" name="Picture 2" descr="http://www.progtalk.com/data/c734959e-2a96-4474-a760-34bcff257b11/788/4f2534bf-fb3a-4192-82e7-5712db41fee6_d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80" y="1302236"/>
            <a:ext cx="2196718" cy="2784573"/>
          </a:xfrm>
          <a:prstGeom prst="rect">
            <a:avLst/>
          </a:prstGeom>
          <a:noFill/>
        </p:spPr>
      </p:pic>
      <p:pic>
        <p:nvPicPr>
          <p:cNvPr id="14340" name="Picture 4" descr="http://www.xprt.net/~rcrowley/intercom/images/I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70" y="4119503"/>
            <a:ext cx="3292151" cy="2024673"/>
          </a:xfrm>
          <a:prstGeom prst="rect">
            <a:avLst/>
          </a:prstGeom>
          <a:noFill/>
        </p:spPr>
      </p:pic>
      <p:pic>
        <p:nvPicPr>
          <p:cNvPr id="14342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7861" y="5547178"/>
            <a:ext cx="1316458" cy="913623"/>
          </a:xfrm>
          <a:prstGeom prst="rect">
            <a:avLst/>
          </a:prstGeom>
          <a:noFill/>
        </p:spPr>
      </p:pic>
      <p:pic>
        <p:nvPicPr>
          <p:cNvPr id="8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734" y="5736900"/>
            <a:ext cx="1316458" cy="913623"/>
          </a:xfrm>
          <a:prstGeom prst="rect">
            <a:avLst/>
          </a:prstGeom>
          <a:noFill/>
        </p:spPr>
      </p:pic>
      <p:pic>
        <p:nvPicPr>
          <p:cNvPr id="9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5944377"/>
            <a:ext cx="1316458" cy="913623"/>
          </a:xfrm>
          <a:prstGeom prst="rect">
            <a:avLst/>
          </a:prstGeom>
          <a:noFill/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EDDA46C-A77B-48BA-B639-A42543C393FA}"/>
              </a:ext>
            </a:extLst>
          </p:cNvPr>
          <p:cNvGrpSpPr/>
          <p:nvPr/>
        </p:nvGrpSpPr>
        <p:grpSpPr>
          <a:xfrm>
            <a:off x="423767" y="3844696"/>
            <a:ext cx="2857500" cy="2857500"/>
            <a:chOff x="485774" y="2592113"/>
            <a:chExt cx="2857500" cy="2857500"/>
          </a:xfrm>
        </p:grpSpPr>
        <p:pic>
          <p:nvPicPr>
            <p:cNvPr id="17" name="Picture 2" descr="http://cliparts101.com/files/167/5620949393AE205A5C028A15BAD2B7E6/Architetto__Carta.png">
              <a:extLst>
                <a:ext uri="{FF2B5EF4-FFF2-40B4-BE49-F238E27FC236}">
                  <a16:creationId xmlns:a16="http://schemas.microsoft.com/office/drawing/2014/main" id="{DAA553D3-7C5E-4841-8636-C7294E37A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4" y="2592113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5EE8350A-561E-453A-A131-2589FF300F56}"/>
                </a:ext>
              </a:extLst>
            </p:cNvPr>
            <p:cNvSpPr txBox="1"/>
            <p:nvPr/>
          </p:nvSpPr>
          <p:spPr>
            <a:xfrm>
              <a:off x="1116869" y="3666920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latin typeface="Consolas" panose="020B0609020204030204" pitchFamily="49" charset="0"/>
                </a:rPr>
                <a:t>inštančné </a:t>
              </a:r>
              <a:br>
                <a:rPr lang="sk-SK" dirty="0">
                  <a:latin typeface="Consolas" panose="020B0609020204030204" pitchFamily="49" charset="0"/>
                </a:rPr>
              </a:br>
              <a:r>
                <a:rPr lang="sk-SK" dirty="0">
                  <a:latin typeface="Consolas" panose="020B0609020204030204" pitchFamily="49" charset="0"/>
                </a:rPr>
                <a:t>premenné</a:t>
              </a: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96DF233D-3E68-491D-B77F-6A0DF70E9ABD}"/>
                </a:ext>
              </a:extLst>
            </p:cNvPr>
            <p:cNvSpPr txBox="1"/>
            <p:nvPr/>
          </p:nvSpPr>
          <p:spPr>
            <a:xfrm>
              <a:off x="1116869" y="4600370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latin typeface="Consolas" panose="020B0609020204030204" pitchFamily="49" charset="0"/>
                </a:rPr>
                <a:t>metódy</a:t>
              </a:r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31AFF192-15E6-4399-93A4-DBC7EB91B200}"/>
                </a:ext>
              </a:extLst>
            </p:cNvPr>
            <p:cNvSpPr/>
            <p:nvPr/>
          </p:nvSpPr>
          <p:spPr>
            <a:xfrm>
              <a:off x="1116870" y="2817677"/>
              <a:ext cx="1172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err="1">
                  <a:solidFill>
                    <a:srgbClr val="7F0055"/>
                  </a:solidFill>
                  <a:latin typeface="Consolas" panose="020B0609020204030204" pitchFamily="49" charset="0"/>
                </a:rPr>
                <a:t>class</a:t>
              </a:r>
              <a: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b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cs-CZ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Turtle</a:t>
              </a:r>
              <a: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23658407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Dedičnosť = rozširovanie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noProof="0" dirty="0">
                <a:cs typeface="Lucida Sans Unicode"/>
              </a:rPr>
              <a:t>Vytvoríme si triedu </a:t>
            </a:r>
            <a:r>
              <a:rPr lang="sk-SK">
                <a:latin typeface="Consolas"/>
                <a:cs typeface="Lucida Sans Unicode"/>
              </a:rPr>
              <a:t>Book</a:t>
            </a:r>
            <a:r>
              <a:rPr lang="sk-SK" noProof="0">
                <a:cs typeface="Lucida Sans Unicode"/>
              </a:rPr>
              <a:t>, ktorá</a:t>
            </a:r>
            <a:endParaRPr lang="sk-SK">
              <a:cs typeface="Lucida Sans Unicode"/>
            </a:endParaRPr>
          </a:p>
          <a:p>
            <a:pPr lvl="1"/>
            <a:r>
              <a:rPr lang="sk-SK" noProof="0" dirty="0">
                <a:cs typeface="Lucida Sans Unicode"/>
              </a:rPr>
              <a:t>obsahuje </a:t>
            </a:r>
            <a:r>
              <a:rPr lang="sk-SK" noProof="0" dirty="0">
                <a:solidFill>
                  <a:srgbClr val="FF0000"/>
                </a:solidFill>
                <a:cs typeface="Lucida Sans Unicode"/>
              </a:rPr>
              <a:t>spoločné dáta a metódy</a:t>
            </a:r>
            <a:r>
              <a:rPr lang="sk-SK" noProof="0" dirty="0">
                <a:solidFill>
                  <a:srgbClr val="000080"/>
                </a:solidFill>
                <a:cs typeface="Lucida Sans Unicode"/>
              </a:rPr>
              <a:t> </a:t>
            </a:r>
            <a:r>
              <a:rPr lang="sk-SK" noProof="0">
                <a:cs typeface="Lucida Sans Unicode"/>
              </a:rPr>
              <a:t>pre všetky </a:t>
            </a:r>
            <a:r>
              <a:rPr lang="sk-SK">
                <a:cs typeface="Lucida Sans Unicode"/>
              </a:rPr>
              <a:t>knihy</a:t>
            </a:r>
            <a:r>
              <a:rPr lang="sk-SK" noProof="0">
                <a:cs typeface="Lucida Sans Unicode"/>
              </a:rPr>
              <a:t> bez ohľadu na </a:t>
            </a:r>
            <a:r>
              <a:rPr lang="sk-SK">
                <a:cs typeface="Lucida Sans Unicode"/>
              </a:rPr>
              <a:t>formu</a:t>
            </a:r>
            <a:r>
              <a:rPr lang="sk-SK" noProof="0">
                <a:cs typeface="Lucida Sans Unicode"/>
              </a:rPr>
              <a:t>, </a:t>
            </a:r>
            <a:r>
              <a:rPr lang="sk-SK">
                <a:cs typeface="Lucida Sans Unicode"/>
              </a:rPr>
              <a:t>v akej vystupuje</a:t>
            </a:r>
            <a:endParaRPr lang="sk-SK" noProof="0">
              <a:cs typeface="Lucida Sans Unicode"/>
            </a:endParaRPr>
          </a:p>
          <a:p>
            <a:pPr marL="356870" indent="-356870"/>
            <a:r>
              <a:rPr lang="sk-SK" noProof="0" dirty="0">
                <a:cs typeface="Lucida Sans Unicode"/>
              </a:rPr>
              <a:t>Od nej </a:t>
            </a:r>
            <a:r>
              <a:rPr lang="sk-SK" noProof="0" err="1">
                <a:cs typeface="Lucida Sans Unicode"/>
              </a:rPr>
              <a:t>oddedené</a:t>
            </a:r>
            <a:r>
              <a:rPr lang="sk-SK" noProof="0" dirty="0">
                <a:cs typeface="Lucida Sans Unicode"/>
              </a:rPr>
              <a:t> triedy, </a:t>
            </a:r>
            <a:r>
              <a:rPr lang="sk-SK" noProof="0" err="1">
                <a:cs typeface="Lucida Sans Unicode"/>
              </a:rPr>
              <a:t>t.j</a:t>
            </a:r>
            <a:r>
              <a:rPr lang="sk-SK" noProof="0" dirty="0">
                <a:cs typeface="Lucida Sans Unicode"/>
              </a:rPr>
              <a:t>. triedy, ktoré rozširujú vlastnosti triedy </a:t>
            </a:r>
            <a:r>
              <a:rPr lang="sk-SK">
                <a:latin typeface="Consolas"/>
                <a:cs typeface="Lucida Sans Unicode"/>
              </a:rPr>
              <a:t>Book </a:t>
            </a:r>
            <a:r>
              <a:rPr lang="sk-SK">
                <a:cs typeface="Lucida Sans Unicode"/>
              </a:rPr>
              <a:t>o</a:t>
            </a:r>
            <a:r>
              <a:rPr lang="sk-SK" noProof="0">
                <a:cs typeface="Lucida Sans Unicode"/>
              </a:rPr>
              <a:t>:</a:t>
            </a:r>
          </a:p>
          <a:p>
            <a:pPr lvl="1"/>
            <a:r>
              <a:rPr lang="sk-SK">
                <a:latin typeface="Consolas"/>
                <a:cs typeface="Lucida Sans Unicode"/>
              </a:rPr>
              <a:t>PrintedBook</a:t>
            </a:r>
            <a:endParaRPr lang="sk-SK" noProof="0" dirty="0" err="1">
              <a:latin typeface="Consolas" panose="020B0609020204030204" pitchFamily="49" charset="0"/>
            </a:endParaRPr>
          </a:p>
          <a:p>
            <a:pPr lvl="2"/>
            <a:r>
              <a:rPr lang="sk-SK" b="1">
                <a:cs typeface="Lucida Sans Unicode"/>
              </a:rPr>
              <a:t>shelfNumber</a:t>
            </a:r>
            <a:r>
              <a:rPr lang="sk-SK">
                <a:cs typeface="Lucida Sans Unicode"/>
              </a:rPr>
              <a:t>, pagesCount, format, cover</a:t>
            </a:r>
            <a:endParaRPr lang="sk-SK" dirty="0">
              <a:cs typeface="Lucida Sans Unicode"/>
            </a:endParaRPr>
          </a:p>
          <a:p>
            <a:pPr lvl="1"/>
            <a:r>
              <a:rPr lang="sk-SK">
                <a:latin typeface="Consolas"/>
                <a:cs typeface="Lucida Sans Unicode"/>
              </a:rPr>
              <a:t>EBook</a:t>
            </a:r>
          </a:p>
          <a:p>
            <a:pPr lvl="2"/>
            <a:r>
              <a:rPr lang="sk-SK" b="1">
                <a:latin typeface="Trebuchet MS"/>
                <a:cs typeface="Lucida Sans Unicode"/>
              </a:rPr>
              <a:t>link</a:t>
            </a:r>
            <a:r>
              <a:rPr lang="sk-SK">
                <a:latin typeface="Trebuchet MS"/>
                <a:cs typeface="Lucida Sans Unicode"/>
              </a:rPr>
              <a:t>, standardPagesCount</a:t>
            </a:r>
            <a:endParaRPr lang="sk-SK"/>
          </a:p>
          <a:p>
            <a:pPr lvl="1"/>
            <a:r>
              <a:rPr lang="sk-SK">
                <a:latin typeface="Consolas"/>
                <a:cs typeface="Lucida Sans Unicode"/>
              </a:rPr>
              <a:t>AudioBook</a:t>
            </a:r>
            <a:endParaRPr lang="sk-SK" noProof="0" dirty="0" err="1">
              <a:latin typeface="Consolas" panose="020B0609020204030204" pitchFamily="49" charset="0"/>
            </a:endParaRPr>
          </a:p>
          <a:p>
            <a:pPr lvl="2"/>
            <a:r>
              <a:rPr lang="sk-SK" b="1">
                <a:cs typeface="Lucida Sans Unicode"/>
              </a:rPr>
              <a:t>folder</a:t>
            </a:r>
            <a:r>
              <a:rPr lang="sk-SK">
                <a:cs typeface="Lucida Sans Unicode"/>
              </a:rPr>
              <a:t>, size, length, narrators</a:t>
            </a:r>
            <a:endParaRPr lang="sk-SK" noProof="0" dirty="0" err="1"/>
          </a:p>
          <a:p>
            <a:pPr marL="356870" indent="-356870"/>
            <a:endParaRPr lang="sk-SK" noProof="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"/>
                <a:ea typeface="Verdana"/>
                <a:cs typeface="Verdana"/>
              </a:rPr>
              <a:t>getLocation</a:t>
            </a:r>
            <a:endParaRPr lang="sk-SK" dirty="0" err="1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>
                <a:cs typeface="Lucida Sans Unicode"/>
              </a:rPr>
              <a:t>Každý</a:t>
            </a:r>
            <a:r>
              <a:rPr lang="sk-SK" noProof="0">
                <a:cs typeface="Lucida Sans Unicode"/>
              </a:rPr>
              <a:t> „</a:t>
            </a:r>
            <a:r>
              <a:rPr lang="sk-SK">
                <a:cs typeface="Lucida Sans Unicode"/>
              </a:rPr>
              <a:t>knižný</a:t>
            </a:r>
            <a:r>
              <a:rPr lang="sk-SK" noProof="0">
                <a:cs typeface="Lucida Sans Unicode"/>
              </a:rPr>
              <a:t>“ objekt vie povedať, kde sa </a:t>
            </a:r>
            <a:r>
              <a:rPr lang="sk-SK" noProof="0" dirty="0">
                <a:cs typeface="Lucida Sans Unicode"/>
              </a:rPr>
              <a:t>nachádza</a:t>
            </a:r>
            <a:endParaRPr lang="sk-SK">
              <a:cs typeface="Lucida Sans Unicode"/>
            </a:endParaRPr>
          </a:p>
          <a:p>
            <a:pPr lvl="1"/>
            <a:r>
              <a:rPr lang="sk-SK" noProof="0" err="1">
                <a:latin typeface="Courier New"/>
                <a:cs typeface="Lucida Sans Unicode"/>
              </a:rPr>
              <a:t>String</a:t>
            </a:r>
            <a:r>
              <a:rPr lang="sk-SK" noProof="0" dirty="0">
                <a:latin typeface="Courier New"/>
                <a:cs typeface="Lucida Sans Unicode"/>
              </a:rPr>
              <a:t> </a:t>
            </a:r>
            <a:r>
              <a:rPr lang="sk-SK" err="1">
                <a:latin typeface="Courier New"/>
                <a:cs typeface="Lucida Sans Unicode"/>
              </a:rPr>
              <a:t>getLocation</a:t>
            </a:r>
            <a:r>
              <a:rPr lang="sk-SK" noProof="0" dirty="0">
                <a:latin typeface="Courier New"/>
                <a:cs typeface="Lucida Sans Unicode"/>
              </a:rPr>
              <a:t>()</a:t>
            </a:r>
          </a:p>
          <a:p>
            <a:pPr marL="356870" lvl="0" indent="-356870"/>
            <a:r>
              <a:rPr lang="sk-SK" noProof="0" dirty="0"/>
              <a:t>Každý to povie po svojom (nejde o kópiu)</a:t>
            </a:r>
          </a:p>
          <a:p>
            <a:pPr lvl="1"/>
            <a:r>
              <a:rPr lang="sk-SK">
                <a:latin typeface="Courier New"/>
                <a:cs typeface="Lucida Sans Unicode"/>
              </a:rPr>
              <a:t>PrintedBook</a:t>
            </a:r>
            <a:endParaRPr lang="sk-SK" noProof="0" dirty="0" err="1">
              <a:latin typeface="Courier New" pitchFamily="49"/>
            </a:endParaRPr>
          </a:p>
          <a:p>
            <a:pPr lvl="2"/>
            <a:r>
              <a:rPr lang="sk-SK">
                <a:cs typeface="Lucida Sans Unicode"/>
              </a:rPr>
              <a:t>polica č. 15</a:t>
            </a:r>
            <a:endParaRPr lang="sk-SK" noProof="0"/>
          </a:p>
          <a:p>
            <a:pPr lvl="1"/>
            <a:r>
              <a:rPr lang="sk-SK">
                <a:latin typeface="Courier New"/>
                <a:cs typeface="Lucida Sans Unicode"/>
              </a:rPr>
              <a:t>Ebook</a:t>
            </a:r>
            <a:endParaRPr lang="sk-SK" dirty="0" err="1">
              <a:latin typeface="Courier New" pitchFamily="49"/>
            </a:endParaRPr>
          </a:p>
          <a:p>
            <a:pPr lvl="2"/>
            <a:r>
              <a:rPr lang="sk-SK" dirty="0">
                <a:ea typeface="+mn-lt"/>
                <a:cs typeface="+mn-lt"/>
              </a:rPr>
              <a:t>https://eknizky.sk/books/robinson-crusoe-2/</a:t>
            </a:r>
            <a:endParaRPr lang="sk-SK" noProof="0" dirty="0">
              <a:ea typeface="+mn-lt"/>
              <a:cs typeface="+mn-lt"/>
            </a:endParaRPr>
          </a:p>
          <a:p>
            <a:pPr lvl="1"/>
            <a:r>
              <a:rPr lang="sk-SK">
                <a:latin typeface="Courier New"/>
                <a:cs typeface="Courier New"/>
              </a:rPr>
              <a:t>AudioBook</a:t>
            </a:r>
            <a:endParaRPr lang="sk-SK" err="1">
              <a:ea typeface="+mn-lt"/>
              <a:cs typeface="+mn-lt"/>
            </a:endParaRPr>
          </a:p>
          <a:p>
            <a:pPr lvl="2"/>
            <a:r>
              <a:rPr lang="sk-SK" dirty="0">
                <a:ea typeface="+mn-lt"/>
                <a:cs typeface="+mn-lt"/>
              </a:rPr>
              <a:t>C://Users/PAZ/Documents/Books/FranklinGoesToSchool/</a:t>
            </a:r>
            <a:endParaRPr lang="en-US" dirty="0">
              <a:ea typeface="+mn-lt"/>
              <a:cs typeface="+mn-lt"/>
            </a:endParaRPr>
          </a:p>
          <a:p>
            <a:pPr lvl="1"/>
            <a:endParaRPr lang="sk-SK" noProof="0" dirty="0"/>
          </a:p>
          <a:p>
            <a:pPr marL="356870" indent="-356870"/>
            <a:endParaRPr lang="sk-SK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84FAE-8F19-421A-9E85-6504D0C1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</a:t>
            </a:r>
            <a:r>
              <a:rPr lang="sk-SK" dirty="0" err="1"/>
              <a:t>štruktory</a:t>
            </a:r>
            <a:r>
              <a:rPr lang="sk-SK" dirty="0"/>
              <a:t> a dedičnosť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98A67-04CC-439C-976F-5B29CE384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Prvý príkaz </a:t>
            </a:r>
            <a:r>
              <a:rPr lang="sk-SK" dirty="0"/>
              <a:t>konštruktora </a:t>
            </a:r>
            <a:r>
              <a:rPr lang="sk-SK" b="1" dirty="0">
                <a:solidFill>
                  <a:srgbClr val="FF0000"/>
                </a:solidFill>
              </a:rPr>
              <a:t>musí byť vždy </a:t>
            </a:r>
            <a:r>
              <a:rPr lang="sk-SK" dirty="0"/>
              <a:t>volanie </a:t>
            </a:r>
            <a:r>
              <a:rPr lang="sk-SK" b="1" dirty="0">
                <a:solidFill>
                  <a:srgbClr val="FF0000"/>
                </a:solidFill>
              </a:rPr>
              <a:t>konštruktora rodičovskej </a:t>
            </a:r>
            <a:r>
              <a:rPr lang="en-US" dirty="0"/>
              <a:t>(</a:t>
            </a:r>
            <a:r>
              <a:rPr lang="en-US" dirty="0" err="1"/>
              <a:t>roz</a:t>
            </a:r>
            <a:r>
              <a:rPr lang="sk-SK" dirty="0" err="1"/>
              <a:t>širovanej</a:t>
            </a:r>
            <a:r>
              <a:rPr lang="en-US" dirty="0"/>
              <a:t>)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in</a:t>
            </a:r>
            <a:r>
              <a:rPr lang="sk-SK" dirty="0" err="1"/>
              <a:t>ého</a:t>
            </a:r>
            <a:r>
              <a:rPr lang="sk-SK" dirty="0"/>
              <a:t> konštruktora vytváranej triedy.</a:t>
            </a:r>
          </a:p>
          <a:p>
            <a:r>
              <a:rPr lang="sk-SK" dirty="0"/>
              <a:t>Konštruktor rodičovskej triedy voláme cez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...parametre...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 </a:t>
            </a:r>
            <a:endParaRPr lang="sk-SK" dirty="0">
              <a:latin typeface="Consolas" panose="020B0609020204030204" pitchFamily="49" charset="0"/>
            </a:endParaRPr>
          </a:p>
          <a:p>
            <a:r>
              <a:rPr lang="sk-SK" dirty="0"/>
              <a:t>Java pre „lenivých“:</a:t>
            </a:r>
          </a:p>
          <a:p>
            <a:pPr lvl="1"/>
            <a:r>
              <a:rPr lang="sk-SK" dirty="0"/>
              <a:t>ak programátor pravidlo nedodrží, Java doplňuje do prvého riadku</a:t>
            </a:r>
            <a:r>
              <a:rPr lang="en-US" dirty="0"/>
              <a:t> </a:t>
            </a:r>
            <a:r>
              <a:rPr lang="en-US" dirty="0" err="1"/>
              <a:t>kon</a:t>
            </a:r>
            <a:r>
              <a:rPr lang="sk-SK" dirty="0" err="1"/>
              <a:t>štruktora</a:t>
            </a:r>
            <a:r>
              <a:rPr lang="sk-SK" dirty="0"/>
              <a:t>: </a:t>
            </a:r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(); 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1"/>
            <a:r>
              <a:rPr lang="sk-SK" dirty="0"/>
              <a:t>pozor: rodičovská trieda nemusí mať bezparametrový konštruktor → problém </a:t>
            </a:r>
            <a:r>
              <a:rPr lang="en-US" dirty="0"/>
              <a:t>(</a:t>
            </a:r>
            <a:r>
              <a:rPr lang="en-US" dirty="0" err="1"/>
              <a:t>chyba</a:t>
            </a:r>
            <a:r>
              <a:rPr lang="en-US" dirty="0"/>
              <a:t>) u</a:t>
            </a:r>
            <a:r>
              <a:rPr lang="sk-SK" dirty="0"/>
              <a:t>ž pri vytvorení triedy</a:t>
            </a:r>
            <a:endParaRPr lang="sk-SK" dirty="0">
              <a:latin typeface="Consolas" panose="020B0609020204030204" pitchFamily="49" charset="0"/>
            </a:endParaRP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8500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 bwMode="auto">
          <a:xfrm>
            <a:off x="730706" y="4571222"/>
            <a:ext cx="3467667" cy="142645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/>
              <a:t>Každá trieda </a:t>
            </a:r>
            <a:r>
              <a:rPr lang="sk-SK" b="1" dirty="0"/>
              <a:t>má aspoň jeden konštruktor</a:t>
            </a:r>
            <a:endParaRPr lang="sk-SK"/>
          </a:p>
          <a:p>
            <a:pPr marL="356870" indent="-356870"/>
            <a:r>
              <a:rPr lang="sk-SK" dirty="0">
                <a:solidFill>
                  <a:srgbClr val="FF0000"/>
                </a:solidFill>
              </a:rPr>
              <a:t>Ak nie je žiaden konštruktor napísaný programátorom</a:t>
            </a:r>
            <a:r>
              <a:rPr lang="sk-SK" dirty="0"/>
              <a:t>, doplní sa neviditeľný implicitný konštruktor: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 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	</a:t>
            </a: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</a:t>
            </a:r>
            <a:r>
              <a:rPr lang="sk-SK" b="1" dirty="0">
                <a:solidFill>
                  <a:srgbClr val="800080"/>
                </a:solidFill>
                <a:latin typeface="Consolas" panose="020B0609020204030204" pitchFamily="49" charset="0"/>
              </a:rPr>
              <a:t>super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(); 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Implicitný konštruktor</a:t>
            </a:r>
          </a:p>
        </p:txBody>
      </p:sp>
      <p:sp>
        <p:nvSpPr>
          <p:cNvPr id="6" name="Obdĺžniková bublina 5"/>
          <p:cNvSpPr/>
          <p:nvPr/>
        </p:nvSpPr>
        <p:spPr bwMode="auto">
          <a:xfrm>
            <a:off x="5441134" y="3874870"/>
            <a:ext cx="3241140" cy="1200329"/>
          </a:xfrm>
          <a:prstGeom prst="wedgeRectCallout">
            <a:avLst>
              <a:gd name="adj1" fmla="val -89957"/>
              <a:gd name="adj2" fmla="val 30203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150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Takto by vyzeral implicitný konštruktor keby ho bolo vidieť</a:t>
            </a:r>
          </a:p>
        </p:txBody>
      </p:sp>
    </p:spTree>
    <p:extLst>
      <p:ext uri="{BB962C8B-B14F-4D97-AF65-F5344CB8AC3E}">
        <p14:creationId xmlns:p14="http://schemas.microsoft.com/office/powerpoint/2010/main" val="58661423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7DC72-5F01-418B-A79D-19065BC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</a:rPr>
              <a:t>Minule...</a:t>
            </a:r>
            <a:endParaRPr lang="sk-SK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602380F-3F03-4D9C-84D0-DE51A97E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1757393"/>
            <a:ext cx="1485317" cy="4001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45E030D-3B0B-42F5-AF39-74BFAEC4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08" y="1510966"/>
            <a:ext cx="318076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Zoznam/správca kníh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64EF9DE-C627-4131-A623-C1E909F7E9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84730" y="5667375"/>
            <a:ext cx="1485318" cy="6954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5430AA7-A8BD-4805-AA06-6C6F2E74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48" y="6162722"/>
            <a:ext cx="104502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Kniha</a:t>
            </a:r>
            <a:endParaRPr lang="cs-CZ" dirty="0" err="1">
              <a:latin typeface="Trebuchet MS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9A49DF3-4AC1-4EF9-9810-C6DBEC3723B6}"/>
              </a:ext>
            </a:extLst>
          </p:cNvPr>
          <p:cNvSpPr/>
          <p:nvPr/>
        </p:nvSpPr>
        <p:spPr>
          <a:xfrm>
            <a:off x="5628692" y="5203705"/>
            <a:ext cx="258275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 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6EFA3C1-DF92-4A7C-B0AF-48F87F50858C}"/>
              </a:ext>
            </a:extLst>
          </p:cNvPr>
          <p:cNvSpPr/>
          <p:nvPr/>
        </p:nvSpPr>
        <p:spPr>
          <a:xfrm>
            <a:off x="5270048" y="2469983"/>
            <a:ext cx="300595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 Library</a:t>
            </a:r>
            <a:endParaRPr lang="sk-SK" dirty="0" err="1">
              <a:latin typeface="Consolas" panose="020B0609020204030204" pitchFamily="49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4294F6DD-65AC-4219-8E3F-8E3F9295B8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745" y="3075625"/>
            <a:ext cx="14080" cy="2044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31BA86A-B9C0-4E0E-B0DF-9A10200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530" y="3782375"/>
            <a:ext cx="4350909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Library </a:t>
            </a:r>
            <a:r>
              <a:rPr lang="sk-SK" b="1" dirty="0">
                <a:latin typeface="Trebuchet MS"/>
                <a:cs typeface="Arial"/>
              </a:rPr>
              <a:t>závisí od</a:t>
            </a:r>
            <a:r>
              <a:rPr lang="sk-SK" dirty="0">
                <a:latin typeface="Trebuchet MS"/>
                <a:cs typeface="Arial"/>
              </a:rPr>
              <a:t> triedy </a:t>
            </a:r>
            <a:r>
              <a:rPr lang="sk-SK" dirty="0" err="1">
                <a:latin typeface="Trebuchet MS"/>
                <a:cs typeface="Arial"/>
              </a:rPr>
              <a:t>Book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5768C17-9014-4E95-8983-961FC39863F4}"/>
              </a:ext>
            </a:extLst>
          </p:cNvPr>
          <p:cNvSpPr/>
          <p:nvPr/>
        </p:nvSpPr>
        <p:spPr>
          <a:xfrm>
            <a:off x="1333012" y="369753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Zmysel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života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E4B54291-A065-4718-84E9-16F895B7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77" b="877"/>
          <a:stretch/>
        </p:blipFill>
        <p:spPr bwMode="auto">
          <a:xfrm>
            <a:off x="561752" y="1519346"/>
            <a:ext cx="3452566" cy="18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30061CD9-CF06-42A6-9D75-F81E30901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5" r="9061" b="-324"/>
          <a:stretch/>
        </p:blipFill>
        <p:spPr>
          <a:xfrm>
            <a:off x="1233376" y="4210491"/>
            <a:ext cx="1944782" cy="23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5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7DC72-5F01-418B-A79D-19065BC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</a:rPr>
              <a:t>Dnes</a:t>
            </a:r>
            <a:endParaRPr lang="sk-SK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602380F-3F03-4D9C-84D0-DE51A97E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1757393"/>
            <a:ext cx="1485317" cy="4001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45E030D-3B0B-42F5-AF39-74BFAEC4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08" y="1510966"/>
            <a:ext cx="318076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dirty="0">
                <a:latin typeface="Trebuchet MS"/>
                <a:cs typeface="Arial"/>
              </a:rPr>
              <a:t>Zoznam/správca kníh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9A49DF3-4AC1-4EF9-9810-C6DBEC3723B6}"/>
              </a:ext>
            </a:extLst>
          </p:cNvPr>
          <p:cNvSpPr/>
          <p:nvPr/>
        </p:nvSpPr>
        <p:spPr>
          <a:xfrm>
            <a:off x="1783251" y="4060705"/>
            <a:ext cx="258275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 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D6EFA3C1-DF92-4A7C-B0AF-48F87F50858C}"/>
              </a:ext>
            </a:extLst>
          </p:cNvPr>
          <p:cNvSpPr/>
          <p:nvPr/>
        </p:nvSpPr>
        <p:spPr>
          <a:xfrm>
            <a:off x="5270048" y="2469983"/>
            <a:ext cx="300595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 dirty="0">
                <a:latin typeface="Consolas"/>
                <a:cs typeface="Arial"/>
              </a:rPr>
              <a:t> Library</a:t>
            </a:r>
            <a:endParaRPr lang="sk-SK" dirty="0" err="1">
              <a:latin typeface="Consolas" panose="020B0609020204030204" pitchFamily="49" charset="0"/>
            </a:endParaRPr>
          </a:p>
        </p:txBody>
      </p:sp>
      <p:pic>
        <p:nvPicPr>
          <p:cNvPr id="6" name="Picture 2" descr="Obrázok, na ktorom je text, kniha, polica, knižnica&#10;&#10;Automaticky generovaný popis">
            <a:extLst>
              <a:ext uri="{FF2B5EF4-FFF2-40B4-BE49-F238E27FC236}">
                <a16:creationId xmlns:a16="http://schemas.microsoft.com/office/drawing/2014/main" id="{E4B54291-A065-4718-84E9-16F895B7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77" b="877"/>
          <a:stretch/>
        </p:blipFill>
        <p:spPr bwMode="auto">
          <a:xfrm>
            <a:off x="561752" y="1519346"/>
            <a:ext cx="3452566" cy="18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30061CD9-CF06-42A6-9D75-F81E30901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5" r="9061" b="-324"/>
          <a:stretch/>
        </p:blipFill>
        <p:spPr>
          <a:xfrm>
            <a:off x="480236" y="3909235"/>
            <a:ext cx="1297969" cy="1573637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8F807B84-96D1-47BB-A697-D8DB7DAB9830}"/>
              </a:ext>
            </a:extLst>
          </p:cNvPr>
          <p:cNvSpPr txBox="1"/>
          <p:nvPr/>
        </p:nvSpPr>
        <p:spPr>
          <a:xfrm>
            <a:off x="5415997" y="2819396"/>
            <a:ext cx="290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čo a ako má uchovať</a:t>
            </a:r>
            <a:r>
              <a:rPr lang="en-US" b="1" dirty="0"/>
              <a:t>?</a:t>
            </a:r>
            <a:endParaRPr lang="sk-SK" b="1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B240826-276C-4D4B-9747-6508256072FE}"/>
              </a:ext>
            </a:extLst>
          </p:cNvPr>
          <p:cNvSpPr/>
          <p:nvPr/>
        </p:nvSpPr>
        <p:spPr>
          <a:xfrm>
            <a:off x="5905139" y="4540942"/>
            <a:ext cx="2723823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>
                <a:latin typeface="Consolas"/>
                <a:cs typeface="Arial"/>
              </a:rPr>
              <a:t> EBook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D5AAFBC5-A9DD-4A80-9D54-372C1841ED60}"/>
              </a:ext>
            </a:extLst>
          </p:cNvPr>
          <p:cNvSpPr/>
          <p:nvPr/>
        </p:nvSpPr>
        <p:spPr>
          <a:xfrm>
            <a:off x="1352632" y="5969249"/>
            <a:ext cx="357020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>
                <a:latin typeface="Consolas"/>
                <a:cs typeface="Arial"/>
              </a:rPr>
              <a:t> PrintedBook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71101F59-1FB9-4853-B5E4-380BD11F16A3}"/>
              </a:ext>
            </a:extLst>
          </p:cNvPr>
          <p:cNvSpPr/>
          <p:nvPr/>
        </p:nvSpPr>
        <p:spPr>
          <a:xfrm>
            <a:off x="5713753" y="5873556"/>
            <a:ext cx="3288080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Consolas"/>
                <a:cs typeface="Arial"/>
              </a:rPr>
              <a:t>public class</a:t>
            </a:r>
            <a:r>
              <a:rPr lang="en-US">
                <a:latin typeface="Consolas"/>
                <a:cs typeface="Arial"/>
              </a:rPr>
              <a:t> AudioBook</a:t>
            </a:r>
            <a:endParaRPr lang="sk-SK" dirty="0">
              <a:latin typeface="Consolas" panose="020B0609020204030204" pitchFamily="49" charset="0"/>
            </a:endParaRPr>
          </a:p>
        </p:txBody>
      </p:sp>
      <p:pic>
        <p:nvPicPr>
          <p:cNvPr id="23" name="Obrázok 8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5FE1E954-F89E-4C3E-BE4E-88DC77C49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724" y="3844429"/>
            <a:ext cx="1157177" cy="699820"/>
          </a:xfrm>
          <a:prstGeom prst="rect">
            <a:avLst/>
          </a:prstGeom>
        </p:spPr>
      </p:pic>
      <p:pic>
        <p:nvPicPr>
          <p:cNvPr id="25" name="Obrázok 9">
            <a:extLst>
              <a:ext uri="{FF2B5EF4-FFF2-40B4-BE49-F238E27FC236}">
                <a16:creationId xmlns:a16="http://schemas.microsoft.com/office/drawing/2014/main" id="{DF073B05-1E95-447C-8429-FCF8085185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91" t="20818" b="11152"/>
          <a:stretch/>
        </p:blipFill>
        <p:spPr>
          <a:xfrm>
            <a:off x="6907971" y="5266763"/>
            <a:ext cx="964459" cy="698471"/>
          </a:xfrm>
          <a:prstGeom prst="rect">
            <a:avLst/>
          </a:prstGeom>
        </p:spPr>
      </p:pic>
      <p:pic>
        <p:nvPicPr>
          <p:cNvPr id="27" name="Obrázok 10" descr="Obrázok, na ktorom je svietnik&#10;&#10;Automaticky generovaný popis">
            <a:extLst>
              <a:ext uri="{FF2B5EF4-FFF2-40B4-BE49-F238E27FC236}">
                <a16:creationId xmlns:a16="http://schemas.microsoft.com/office/drawing/2014/main" id="{037ED7B6-52DD-42A7-A00B-C75107106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8682" y="5270723"/>
            <a:ext cx="1157177" cy="7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1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4" grpId="0"/>
      <p:bldP spid="17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>
                <a:latin typeface="Lucida Sans"/>
                <a:ea typeface="Verdana"/>
              </a:rPr>
              <a:t>Renovujeme zoznam </a:t>
            </a:r>
            <a:r>
              <a:rPr lang="sk-SK">
                <a:latin typeface="Lucida Sans"/>
                <a:ea typeface="Verdana"/>
              </a:rPr>
              <a:t>kníh</a:t>
            </a:r>
            <a:endParaRPr lang="sk-SK" noProof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noProof="0" dirty="0"/>
              <a:t>Prvý nápad:</a:t>
            </a:r>
            <a:endParaRPr lang="sk-SK"/>
          </a:p>
          <a:p>
            <a:pPr lvl="1"/>
            <a:r>
              <a:rPr lang="sk-SK" noProof="0" dirty="0"/>
              <a:t>Máme 3 triedy, dáme 3 polia</a:t>
            </a:r>
          </a:p>
          <a:p>
            <a:pPr lvl="1">
              <a:buNone/>
            </a:pPr>
            <a:endParaRPr lang="sk-SK" noProof="0" dirty="0"/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b="1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</a:t>
            </a:r>
            <a:r>
              <a:rPr lang="sk-SK" sz="24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ublic class</a:t>
            </a:r>
            <a:r>
              <a:rPr lang="sk-SK" sz="24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sk-SK" sz="24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</a:t>
            </a:r>
            <a:r>
              <a:rPr lang="sk-SK" sz="24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400" b="1" noProof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private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PrintedBook</a:t>
            </a:r>
            <a:r>
              <a:rPr lang="sk-SK" sz="24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[]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printedBooks</a:t>
            </a:r>
            <a:r>
              <a:rPr lang="sk-SK" sz="24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</a:t>
            </a:r>
            <a:r>
              <a:rPr lang="sk-SK" sz="24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400" b="1" noProof="0" dirty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private</a:t>
            </a:r>
            <a:r>
              <a:rPr lang="sk-SK" sz="24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EBook</a:t>
            </a:r>
            <a:r>
              <a:rPr lang="sk-SK" sz="24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[]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eBooks</a:t>
            </a:r>
            <a:r>
              <a:rPr lang="sk-SK" sz="24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</a:t>
            </a:r>
            <a:r>
              <a:rPr lang="sk-SK" sz="24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400" b="1" noProof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private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AudioBook</a:t>
            </a:r>
            <a:r>
              <a:rPr lang="sk-SK" sz="24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[]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audioBooks</a:t>
            </a:r>
            <a:r>
              <a:rPr lang="sk-SK" sz="24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>
                <a:latin typeface="Lucida Sans"/>
                <a:ea typeface="Verdana"/>
              </a:rPr>
              <a:t>Renovujeme zoznam </a:t>
            </a:r>
            <a:r>
              <a:rPr lang="sk-SK">
                <a:latin typeface="Lucida Sans"/>
                <a:ea typeface="Verdana"/>
              </a:rPr>
              <a:t>kníh</a:t>
            </a:r>
            <a:endParaRPr lang="sk-SK" noProof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noProof="0" dirty="0"/>
              <a:t>Prvý nápad:</a:t>
            </a:r>
            <a:endParaRPr lang="sk-SK"/>
          </a:p>
          <a:p>
            <a:pPr lvl="1"/>
            <a:r>
              <a:rPr lang="sk-SK" noProof="0" dirty="0"/>
              <a:t>Ale potom máme všade 3 cykly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noProof="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class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vypisVsetko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i = 0; i &lt; 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printedBooks</a:t>
            </a:r>
            <a:r>
              <a:rPr lang="sk-SK" sz="2000" noProof="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.length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i++)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ea typeface="+mn-lt"/>
                <a:cs typeface="+mn-lt"/>
              </a:rPr>
              <a:t>printedBooks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[i].toString());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i = 0; i &lt; 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eBooks</a:t>
            </a:r>
            <a:r>
              <a:rPr lang="sk-SK" sz="2000" noProof="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.length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i++)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ea typeface="+mn-lt"/>
                <a:cs typeface="+mn-lt"/>
              </a:rPr>
              <a:t>eBooks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[i].toString());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i = 0; i &lt; 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audioBooks</a:t>
            </a:r>
            <a:r>
              <a:rPr lang="sk-SK" sz="2000" noProof="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.length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i++)</a:t>
            </a: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  </a:t>
            </a:r>
            <a:endParaRPr lang="sk-SK" sz="2000" noProof="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ea typeface="+mn-lt"/>
                <a:cs typeface="+mn-lt"/>
              </a:rPr>
              <a:t>audioBooks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[i].toString());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lvl="1"/>
            <a:endParaRPr lang="sk-SK" noProof="0" dirty="0"/>
          </a:p>
          <a:p>
            <a:pPr lvl="1"/>
            <a:endParaRPr lang="sk-SK" noProof="0" dirty="0">
              <a:latin typeface="Courier New" pitchFamily="49"/>
            </a:endParaRPr>
          </a:p>
          <a:p>
            <a:pPr marL="356870" indent="-356870"/>
            <a:endParaRPr lang="sk-SK" noProof="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120000" y="1620000"/>
            <a:ext cx="952200" cy="9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>
                <a:latin typeface="Lucida Sans"/>
                <a:ea typeface="Verdana"/>
              </a:rPr>
              <a:t>Renovujeme zoznam </a:t>
            </a:r>
            <a:r>
              <a:rPr lang="sk-SK">
                <a:latin typeface="Lucida Sans"/>
                <a:ea typeface="Verdana"/>
              </a:rPr>
              <a:t>kníh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6870" lvl="0" indent="-356870"/>
            <a:r>
              <a:rPr lang="sk-SK" noProof="0" dirty="0"/>
              <a:t>Filozofická úvaha:</a:t>
            </a:r>
            <a:endParaRPr lang="sk-SK"/>
          </a:p>
          <a:p>
            <a:pPr lvl="1"/>
            <a:r>
              <a:rPr lang="sk-SK">
                <a:latin typeface="Consolas"/>
                <a:cs typeface="Lucida Sans Unicode"/>
              </a:rPr>
              <a:t>PrintedBook je</a:t>
            </a:r>
            <a:r>
              <a:rPr lang="sk-SK" noProof="0">
                <a:latin typeface="Consolas"/>
                <a:cs typeface="Lucida Sans Unicode"/>
              </a:rPr>
              <a:t> </a:t>
            </a:r>
            <a:r>
              <a:rPr lang="sk-SK">
                <a:latin typeface="Consolas"/>
                <a:cs typeface="Lucida Sans Unicode"/>
              </a:rPr>
              <a:t>Book</a:t>
            </a:r>
            <a:endParaRPr lang="sk-SK" noProof="0">
              <a:latin typeface="Consolas"/>
              <a:cs typeface="Lucida Sans Unicode"/>
            </a:endParaRPr>
          </a:p>
          <a:p>
            <a:pPr lvl="1"/>
            <a:r>
              <a:rPr lang="sk-SK">
                <a:latin typeface="Consolas"/>
                <a:cs typeface="Lucida Sans Unicode"/>
              </a:rPr>
              <a:t>EBook </a:t>
            </a:r>
            <a:r>
              <a:rPr lang="sk-SK">
                <a:latin typeface="Trebuchet MS"/>
                <a:cs typeface="Lucida Sans Unicode"/>
              </a:rPr>
              <a:t>je </a:t>
            </a:r>
            <a:r>
              <a:rPr lang="sk-SK">
                <a:latin typeface="Consolas"/>
                <a:cs typeface="Lucida Sans Unicode"/>
              </a:rPr>
              <a:t>Book</a:t>
            </a:r>
            <a:endParaRPr lang="sk-SK" noProof="0">
              <a:latin typeface="Consolas"/>
              <a:cs typeface="Lucida Sans Unicode"/>
            </a:endParaRPr>
          </a:p>
          <a:p>
            <a:pPr lvl="1"/>
            <a:r>
              <a:rPr lang="sk-SK">
                <a:latin typeface="Consolas"/>
                <a:cs typeface="Lucida Sans Unicode"/>
              </a:rPr>
              <a:t>AudioBook</a:t>
            </a:r>
            <a:r>
              <a:rPr lang="sk-SK" noProof="0">
                <a:cs typeface="Lucida Sans Unicode"/>
              </a:rPr>
              <a:t> je </a:t>
            </a:r>
            <a:r>
              <a:rPr lang="sk-SK">
                <a:latin typeface="Consolas"/>
                <a:cs typeface="Lucida Sans Unicode"/>
              </a:rPr>
              <a:t>Book</a:t>
            </a:r>
            <a:endParaRPr lang="sk-SK" noProof="0">
              <a:latin typeface="Consolas"/>
              <a:cs typeface="Lucida Sans Unicode"/>
            </a:endParaRPr>
          </a:p>
          <a:p>
            <a:pPr marL="356870" indent="-356870"/>
            <a:endParaRPr lang="sk-SK" noProof="0" dirty="0"/>
          </a:p>
        </p:txBody>
      </p:sp>
      <p:pic>
        <p:nvPicPr>
          <p:cNvPr id="12290" name="Picture 2" descr="Mrs. Baia&amp;Classroom: June 2015">
            <a:extLst>
              <a:ext uri="{FF2B5EF4-FFF2-40B4-BE49-F238E27FC236}">
                <a16:creationId xmlns:a16="http://schemas.microsoft.com/office/drawing/2014/main" id="{4D0D1FD5-445B-49AB-B38A-7CF0BE8D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19" y="1537442"/>
            <a:ext cx="3691203" cy="50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/>
              <a:t>Premenné referenčného typu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Premenná </a:t>
            </a:r>
            <a:r>
              <a:rPr lang="sk-SK" sz="2400" dirty="0" err="1">
                <a:latin typeface="Consolas" panose="020B0609020204030204" pitchFamily="49" charset="0"/>
              </a:rPr>
              <a:t>franklin</a:t>
            </a:r>
            <a:r>
              <a:rPr lang="sk-SK" sz="2400" dirty="0"/>
              <a:t> môže </a:t>
            </a:r>
            <a:r>
              <a:rPr lang="sk-SK" sz="2400" dirty="0" err="1"/>
              <a:t>referencovať</a:t>
            </a:r>
            <a:r>
              <a:rPr lang="sk-SK" sz="2400" dirty="0"/>
              <a:t> len objekty triedy </a:t>
            </a:r>
            <a:r>
              <a:rPr lang="sk-SK" sz="2400" dirty="0" err="1">
                <a:latin typeface="Consolas" panose="020B0609020204030204" pitchFamily="49" charset="0"/>
              </a:rPr>
              <a:t>Turtle</a:t>
            </a:r>
            <a:r>
              <a:rPr lang="sk-SK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(</a:t>
            </a:r>
            <a:r>
              <a:rPr lang="sk-SK" sz="2400" dirty="0"/>
              <a:t>„uchovávať ich rodné čísla“</a:t>
            </a:r>
            <a:r>
              <a:rPr lang="en-US" sz="2400" dirty="0"/>
              <a:t>)</a:t>
            </a:r>
            <a:endParaRPr lang="sk-SK" sz="2400" dirty="0">
              <a:latin typeface="Consolas" panose="020B0609020204030204" pitchFamily="49" charset="0"/>
            </a:endParaRPr>
          </a:p>
          <a:p>
            <a:pPr eaLnBrk="1" hangingPunct="1"/>
            <a:r>
              <a:rPr lang="sk-SK" sz="2400" dirty="0"/>
              <a:t>Špeciálna hodnota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null</a:t>
            </a:r>
            <a:r>
              <a:rPr lang="sk-SK" sz="2400" dirty="0"/>
              <a:t> určujúca, že premenná neuchováva referenciu na objekt.</a:t>
            </a: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Referencie na objekty </a:t>
            </a:r>
            <a:r>
              <a:rPr lang="sk-SK" b="1" dirty="0">
                <a:latin typeface="Trebuchet MS" pitchFamily="34" charset="0"/>
              </a:rPr>
              <a:t>akej triedy</a:t>
            </a:r>
            <a:r>
              <a:rPr lang="sk-SK" dirty="0">
                <a:latin typeface="Trebuchet MS" pitchFamily="34" charset="0"/>
              </a:rPr>
              <a:t> môžu byť uložené v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114369" y="1730189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" name="Symbol zákazu 1">
            <a:extLst>
              <a:ext uri="{FF2B5EF4-FFF2-40B4-BE49-F238E27FC236}">
                <a16:creationId xmlns:a16="http://schemas.microsoft.com/office/drawing/2014/main" id="{0A947752-EA39-4B35-9FD7-C1C7BE355AD7}"/>
              </a:ext>
            </a:extLst>
          </p:cNvPr>
          <p:cNvSpPr/>
          <p:nvPr/>
        </p:nvSpPr>
        <p:spPr bwMode="auto">
          <a:xfrm>
            <a:off x="2457920" y="1508303"/>
            <a:ext cx="4228159" cy="4228159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7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293E6-39D4-4D4F-8570-8EB7D579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Rozširovanie tried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A361692-0AC6-4702-B8F4-66CF4B590843}"/>
              </a:ext>
            </a:extLst>
          </p:cNvPr>
          <p:cNvSpPr/>
          <p:nvPr/>
        </p:nvSpPr>
        <p:spPr>
          <a:xfrm>
            <a:off x="1809749" y="1408387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sk-SK" dirty="0">
              <a:latin typeface="Consolas" panose="020B0609020204030204" pitchFamily="49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8C41B8E-36F9-4DAC-BE3C-37CC2D267E24}"/>
              </a:ext>
            </a:extLst>
          </p:cNvPr>
          <p:cNvGrpSpPr/>
          <p:nvPr/>
        </p:nvGrpSpPr>
        <p:grpSpPr>
          <a:xfrm>
            <a:off x="485774" y="2592113"/>
            <a:ext cx="2857500" cy="2857500"/>
            <a:chOff x="485774" y="2592113"/>
            <a:chExt cx="2857500" cy="2857500"/>
          </a:xfrm>
        </p:grpSpPr>
        <p:pic>
          <p:nvPicPr>
            <p:cNvPr id="2050" name="Picture 2" descr="http://cliparts101.com/files/167/5620949393AE205A5C028A15BAD2B7E6/Architetto__Carta.png">
              <a:extLst>
                <a:ext uri="{FF2B5EF4-FFF2-40B4-BE49-F238E27FC236}">
                  <a16:creationId xmlns:a16="http://schemas.microsoft.com/office/drawing/2014/main" id="{90F9D805-D8C6-499A-B92F-4CA4B07FE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4" y="2592113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BlokTextu 3">
              <a:extLst>
                <a:ext uri="{FF2B5EF4-FFF2-40B4-BE49-F238E27FC236}">
                  <a16:creationId xmlns:a16="http://schemas.microsoft.com/office/drawing/2014/main" id="{36603A13-D67C-446D-A4DB-4028DFDB290D}"/>
                </a:ext>
              </a:extLst>
            </p:cNvPr>
            <p:cNvSpPr txBox="1"/>
            <p:nvPr/>
          </p:nvSpPr>
          <p:spPr>
            <a:xfrm>
              <a:off x="1116869" y="3666920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latin typeface="Consolas" panose="020B0609020204030204" pitchFamily="49" charset="0"/>
                </a:rPr>
                <a:t>inštančné </a:t>
              </a:r>
              <a:br>
                <a:rPr lang="sk-SK" dirty="0">
                  <a:latin typeface="Consolas" panose="020B0609020204030204" pitchFamily="49" charset="0"/>
                </a:rPr>
              </a:br>
              <a:r>
                <a:rPr lang="sk-SK" dirty="0">
                  <a:latin typeface="Consolas" panose="020B0609020204030204" pitchFamily="49" charset="0"/>
                </a:rPr>
                <a:t>premenné</a:t>
              </a:r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C6E6941B-8610-473B-99B2-997C834C0974}"/>
                </a:ext>
              </a:extLst>
            </p:cNvPr>
            <p:cNvSpPr txBox="1"/>
            <p:nvPr/>
          </p:nvSpPr>
          <p:spPr>
            <a:xfrm>
              <a:off x="1116869" y="4600370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latin typeface="Consolas" panose="020B0609020204030204" pitchFamily="49" charset="0"/>
                </a:rPr>
                <a:t>metódy</a:t>
              </a:r>
            </a:p>
          </p:txBody>
        </p:sp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F8DCBA6-823C-4C5E-81B9-018905F008F1}"/>
                </a:ext>
              </a:extLst>
            </p:cNvPr>
            <p:cNvSpPr/>
            <p:nvPr/>
          </p:nvSpPr>
          <p:spPr>
            <a:xfrm>
              <a:off x="1116870" y="2817677"/>
              <a:ext cx="1172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err="1">
                  <a:solidFill>
                    <a:srgbClr val="7F0055"/>
                  </a:solidFill>
                  <a:latin typeface="Consolas" panose="020B0609020204030204" pitchFamily="49" charset="0"/>
                </a:rPr>
                <a:t>class</a:t>
              </a:r>
              <a: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b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cs-CZ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Turtle</a:t>
              </a:r>
              <a: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endParaRPr lang="sk-SK" dirty="0"/>
            </a:p>
          </p:txBody>
        </p:sp>
      </p:grpSp>
      <p:pic>
        <p:nvPicPr>
          <p:cNvPr id="9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D78518DF-9A5F-46AC-BCC3-FBDA767D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69" y="2398987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842F162C-6137-4A0A-A0FB-E8E268D8DC4C}"/>
              </a:ext>
            </a:extLst>
          </p:cNvPr>
          <p:cNvSpPr txBox="1"/>
          <p:nvPr/>
        </p:nvSpPr>
        <p:spPr>
          <a:xfrm>
            <a:off x="4802886" y="5050166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Consolas" panose="020B0609020204030204" pitchFamily="49" charset="0"/>
              </a:rPr>
              <a:t>ďalšie inštančné </a:t>
            </a:r>
            <a:br>
              <a:rPr lang="sk-SK" dirty="0">
                <a:latin typeface="Consolas" panose="020B0609020204030204" pitchFamily="49" charset="0"/>
              </a:rPr>
            </a:br>
            <a:r>
              <a:rPr lang="sk-SK" dirty="0">
                <a:latin typeface="Consolas" panose="020B0609020204030204" pitchFamily="49" charset="0"/>
              </a:rPr>
              <a:t>premenné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B0CF0BF-AF51-47EA-AB47-09AD09ADEA04}"/>
              </a:ext>
            </a:extLst>
          </p:cNvPr>
          <p:cNvSpPr txBox="1"/>
          <p:nvPr/>
        </p:nvSpPr>
        <p:spPr>
          <a:xfrm>
            <a:off x="4803045" y="5781470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Consolas" panose="020B0609020204030204" pitchFamily="49" charset="0"/>
              </a:rPr>
              <a:t>ďalšie metódy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0F0B2523-0C51-4974-B69B-1EC7F67059D7}"/>
              </a:ext>
            </a:extLst>
          </p:cNvPr>
          <p:cNvSpPr/>
          <p:nvPr/>
        </p:nvSpPr>
        <p:spPr>
          <a:xfrm>
            <a:off x="4803045" y="2817677"/>
            <a:ext cx="1877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b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sk-SK" dirty="0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A6E554DE-72E9-4106-83E6-2C172384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02" y="3577536"/>
            <a:ext cx="1162786" cy="1452296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FCDB6A4C-5A67-4808-8C76-F83F7CD7BF72}"/>
              </a:ext>
            </a:extLst>
          </p:cNvPr>
          <p:cNvSpPr txBox="1"/>
          <p:nvPr/>
        </p:nvSpPr>
        <p:spPr>
          <a:xfrm>
            <a:off x="5441061" y="4183481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Consolas" panose="020B0609020204030204" pitchFamily="49" charset="0"/>
              </a:rPr>
              <a:t>inštančné </a:t>
            </a:r>
            <a:br>
              <a:rPr lang="sk-SK" sz="800" dirty="0">
                <a:latin typeface="Consolas" panose="020B0609020204030204" pitchFamily="49" charset="0"/>
              </a:rPr>
            </a:br>
            <a:r>
              <a:rPr lang="sk-SK" sz="800" dirty="0">
                <a:latin typeface="Consolas" panose="020B0609020204030204" pitchFamily="49" charset="0"/>
              </a:rPr>
              <a:t>premenné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403718A-6823-43FD-925B-2A9D35F53E85}"/>
              </a:ext>
            </a:extLst>
          </p:cNvPr>
          <p:cNvSpPr txBox="1"/>
          <p:nvPr/>
        </p:nvSpPr>
        <p:spPr>
          <a:xfrm>
            <a:off x="5441061" y="4538965"/>
            <a:ext cx="521297" cy="215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Consolas" panose="020B0609020204030204" pitchFamily="49" charset="0"/>
              </a:rPr>
              <a:t>metódy</a:t>
            </a: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928984C1-0430-4226-8B10-4EAC4588549A}"/>
              </a:ext>
            </a:extLst>
          </p:cNvPr>
          <p:cNvSpPr/>
          <p:nvPr/>
        </p:nvSpPr>
        <p:spPr>
          <a:xfrm>
            <a:off x="5441220" y="3821321"/>
            <a:ext cx="577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cs-CZ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br>
              <a:rPr lang="cs-CZ" sz="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cs-CZ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Turtle</a:t>
            </a:r>
            <a:r>
              <a:rPr lang="cs-CZ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sk-SK" sz="800" dirty="0"/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8234C3E2-FD6C-4FB1-811F-2E9402F489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90850" y="3821321"/>
            <a:ext cx="2227738" cy="4422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88546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/>
              <a:t>Premenné referenčného typu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Premenná </a:t>
            </a:r>
            <a:r>
              <a:rPr lang="sk-SK" sz="2400" dirty="0" err="1">
                <a:latin typeface="Consolas" panose="020B0609020204030204" pitchFamily="49" charset="0"/>
              </a:rPr>
              <a:t>franklin</a:t>
            </a:r>
            <a:r>
              <a:rPr lang="sk-SK" sz="2400" dirty="0"/>
              <a:t> môže </a:t>
            </a:r>
            <a:r>
              <a:rPr lang="sk-SK" sz="2400" dirty="0" err="1"/>
              <a:t>referencovať</a:t>
            </a:r>
            <a:r>
              <a:rPr lang="sk-SK" sz="2400" dirty="0"/>
              <a:t> len objekty triedy </a:t>
            </a:r>
            <a:r>
              <a:rPr lang="sk-SK" sz="2400" dirty="0" err="1">
                <a:latin typeface="Consolas" panose="020B0609020204030204" pitchFamily="49" charset="0"/>
              </a:rPr>
              <a:t>Turtle</a:t>
            </a:r>
            <a:r>
              <a:rPr lang="sk-SK" sz="2400" dirty="0">
                <a:latin typeface="Consolas" panose="020B0609020204030204" pitchFamily="49" charset="0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sk-SK" sz="2400" b="1" dirty="0">
                <a:solidFill>
                  <a:srgbClr val="FF0000"/>
                </a:solidFill>
              </a:rPr>
              <a:t> tried, ktoré rozširujú triedu </a:t>
            </a:r>
            <a:r>
              <a:rPr lang="sk-SK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Turtle</a:t>
            </a:r>
            <a:endParaRPr lang="sk-SK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Referencie na objekty </a:t>
            </a:r>
            <a:r>
              <a:rPr lang="sk-SK" b="1" dirty="0">
                <a:latin typeface="Trebuchet MS" pitchFamily="34" charset="0"/>
              </a:rPr>
              <a:t>akej triedy</a:t>
            </a:r>
            <a:r>
              <a:rPr lang="sk-SK" dirty="0">
                <a:latin typeface="Trebuchet MS" pitchFamily="34" charset="0"/>
              </a:rPr>
              <a:t> môžu byť uložené v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114369" y="1730189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7509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/>
              <a:t>Premenné referenčného typu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7B0F1A-70C8-4DF2-9F08-5EF45D7F4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86770"/>
            <a:ext cx="8574505" cy="5300326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sk-SK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franklin</a:t>
            </a:r>
            <a:r>
              <a:rPr lang="sk-SK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.step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</a:rPr>
              <a:t>(100);</a:t>
            </a:r>
          </a:p>
          <a:p>
            <a:pPr marL="0" indent="0">
              <a:buNone/>
            </a:pPr>
            <a:r>
              <a:rPr lang="sk-SK" sz="2400" strike="sngStrike" dirty="0" err="1">
                <a:solidFill>
                  <a:srgbClr val="6A3E3E"/>
                </a:solidFill>
                <a:latin typeface="Consolas" panose="020B0609020204030204" pitchFamily="49" charset="0"/>
              </a:rPr>
              <a:t>franklin</a:t>
            </a:r>
            <a:r>
              <a:rPr lang="sk-SK" sz="2400" strike="sngStrike" dirty="0" err="1">
                <a:solidFill>
                  <a:srgbClr val="000000"/>
                </a:solidFill>
                <a:latin typeface="Consolas" panose="020B0609020204030204" pitchFamily="49" charset="0"/>
              </a:rPr>
              <a:t>.smartMethod</a:t>
            </a:r>
            <a:r>
              <a:rPr lang="sk-SK" sz="2400" strike="sngStrik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2400" strike="sngStrik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strike="sngStrike" dirty="0">
                <a:solidFill>
                  <a:srgbClr val="000000"/>
                </a:solidFill>
                <a:latin typeface="Consolas" panose="020B0609020204030204" pitchFamily="49" charset="0"/>
              </a:rPr>
              <a:t>Smart</a:t>
            </a:r>
            <a:r>
              <a:rPr lang="sk-SK" sz="2400" strike="sngStrike" dirty="0" err="1">
                <a:solidFill>
                  <a:srgbClr val="000000"/>
                </a:solidFill>
                <a:latin typeface="Consolas" panose="020B0609020204030204" pitchFamily="49" charset="0"/>
              </a:rPr>
              <a:t>Turtle</a:t>
            </a:r>
            <a:r>
              <a:rPr lang="sk-SK" sz="2400" strike="sngStrik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strike="sngStrike" dirty="0" err="1">
                <a:solidFill>
                  <a:srgbClr val="6A3E3E"/>
                </a:solidFill>
                <a:latin typeface="Consolas" panose="020B0609020204030204" pitchFamily="49" charset="0"/>
              </a:rPr>
              <a:t>franklin</a:t>
            </a:r>
            <a:r>
              <a:rPr lang="sk-SK" sz="2400" strike="sngStrike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sz="2400" b="1" strike="sngStrike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sz="2400" b="1" strike="sngStrik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2400" strike="sngStrike" dirty="0" err="1">
                <a:solidFill>
                  <a:srgbClr val="000000"/>
                </a:solidFill>
                <a:latin typeface="Consolas" panose="020B0609020204030204" pitchFamily="49" charset="0"/>
              </a:rPr>
              <a:t>Turtle</a:t>
            </a:r>
            <a:r>
              <a:rPr lang="sk-SK" sz="2400" strike="sngStrik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7F52A59C-CEB8-4C10-8A18-05C0D45C76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07376" y="2753590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2D0F6196-00BD-495D-8907-C2322F21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638" y="3751179"/>
            <a:ext cx="4062577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Chyba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: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Cez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ú </a:t>
            </a:r>
            <a:r>
              <a:rPr lang="sk-SK" dirty="0" err="1">
                <a:latin typeface="Consolas" panose="020B0609020204030204" pitchFamily="49" charset="0"/>
              </a:rPr>
              <a:t>franklin</a:t>
            </a:r>
            <a:r>
              <a:rPr lang="sk-SK" dirty="0">
                <a:latin typeface="Trebuchet MS" pitchFamily="34" charset="0"/>
              </a:rPr>
              <a:t> môžem volať len metódy z triedy </a:t>
            </a:r>
            <a:r>
              <a:rPr lang="sk-SK" dirty="0" err="1">
                <a:latin typeface="Consolas" panose="020B0609020204030204" pitchFamily="49" charset="0"/>
              </a:rPr>
              <a:t>Turtle</a:t>
            </a:r>
            <a:r>
              <a:rPr lang="sk-SK" dirty="0">
                <a:latin typeface="Trebuchet MS" pitchFamily="34" charset="0"/>
              </a:rPr>
              <a:t>. Metódy definované v triede </a:t>
            </a:r>
            <a:r>
              <a:rPr lang="sk-SK" dirty="0" err="1">
                <a:latin typeface="Consolas" panose="020B0609020204030204" pitchFamily="49" charset="0"/>
              </a:rPr>
              <a:t>SmartTurtle</a:t>
            </a:r>
            <a:r>
              <a:rPr lang="sk-SK" dirty="0">
                <a:latin typeface="Trebuchet MS" pitchFamily="34" charset="0"/>
              </a:rPr>
              <a:t> sú nedostupné.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6512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>
                <a:latin typeface="Lucida Sans"/>
                <a:ea typeface="Verdana"/>
              </a:rPr>
              <a:t>Renovujeme zoznam </a:t>
            </a:r>
            <a:r>
              <a:rPr lang="sk-SK">
                <a:latin typeface="Lucida Sans"/>
                <a:ea typeface="Verdana"/>
              </a:rPr>
              <a:t>kníh</a:t>
            </a:r>
            <a:endParaRPr lang="sk-SK" noProof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err="1">
                <a:cs typeface="Lucida Sans Unicode"/>
              </a:rPr>
              <a:t>Referencie</a:t>
            </a:r>
            <a:r>
              <a:rPr lang="sk-SK" dirty="0">
                <a:cs typeface="Lucida Sans Unicode"/>
              </a:rPr>
              <a:t> typu</a:t>
            </a:r>
            <a:r>
              <a:rPr lang="en-US" dirty="0">
                <a:cs typeface="Lucida Sans Unicode"/>
              </a:rPr>
              <a:t> </a:t>
            </a:r>
            <a:r>
              <a:rPr lang="en-US">
                <a:latin typeface="Consolas"/>
                <a:cs typeface="Lucida Sans Unicode"/>
              </a:rPr>
              <a:t>Book </a:t>
            </a:r>
            <a:r>
              <a:rPr lang="en-US">
                <a:cs typeface="Lucida Sans Unicode"/>
              </a:rPr>
              <a:t>m</a:t>
            </a:r>
            <a:r>
              <a:rPr lang="sk-SK">
                <a:cs typeface="Lucida Sans Unicode"/>
              </a:rPr>
              <a:t>ôžu</a:t>
            </a:r>
            <a:r>
              <a:rPr lang="sk-SK" dirty="0">
                <a:cs typeface="Lucida Sans Unicode"/>
              </a:rPr>
              <a:t> uchovávať aj referencie na objekty tried </a:t>
            </a:r>
            <a:r>
              <a:rPr lang="sk-SK">
                <a:latin typeface="Consolas"/>
                <a:cs typeface="Lucida Sans Unicode"/>
              </a:rPr>
              <a:t>PrintedBook, EBook, AudioBook</a:t>
            </a:r>
          </a:p>
          <a:p>
            <a:pPr lvl="1"/>
            <a:r>
              <a:rPr lang="sk-SK" noProof="0">
                <a:cs typeface="Lucida Sans Unicode"/>
              </a:rPr>
              <a:t>vieme pristupovať k metódam z triedy </a:t>
            </a:r>
            <a:r>
              <a:rPr lang="sk-SK">
                <a:latin typeface="Trebuchet MS"/>
                <a:cs typeface="Lucida Sans Unicode"/>
              </a:rPr>
              <a:t>Book</a:t>
            </a:r>
            <a:endParaRPr lang="sk-SK" noProof="0">
              <a:latin typeface="Consolas" panose="020B0609020204030204" pitchFamily="49" charset="0"/>
            </a:endParaRPr>
          </a:p>
          <a:p>
            <a:pPr lvl="1"/>
            <a:r>
              <a:rPr lang="sk-SK" dirty="0">
                <a:cs typeface="Lucida Sans Unicode"/>
              </a:rPr>
              <a:t>nevieme pristupovať k metóde </a:t>
            </a:r>
            <a:r>
              <a:rPr lang="sk-SK" err="1">
                <a:latin typeface="Consolas"/>
                <a:cs typeface="Lucida Sans Unicode"/>
              </a:rPr>
              <a:t>getLocation</a:t>
            </a:r>
            <a:endParaRPr lang="en-US" noProof="0">
              <a:latin typeface="Consolas"/>
              <a:cs typeface="Lucida Sans Unicode"/>
            </a:endParaRPr>
          </a:p>
          <a:p>
            <a:pPr marL="356870" indent="-356870"/>
            <a:endParaRPr lang="sk-SK" noProof="0" dirty="0"/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b="1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</a:t>
            </a:r>
            <a:r>
              <a:rPr lang="sk-SK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sk-SK" sz="24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</a:t>
            </a:r>
            <a:r>
              <a:rPr lang="sk-SK" sz="2400" b="1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private</a:t>
            </a:r>
            <a:r>
              <a:rPr lang="sk-SK" sz="24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Book[]  books;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356870" indent="-356870"/>
            <a:endParaRPr lang="sk-SK" noProof="0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>
                <a:latin typeface="Lucida Sans"/>
                <a:ea typeface="Verdana"/>
              </a:rPr>
              <a:t>Renovujeme zoznam </a:t>
            </a:r>
            <a:r>
              <a:rPr lang="sk-SK">
                <a:latin typeface="Lucida Sans"/>
                <a:ea typeface="Verdana"/>
              </a:rPr>
              <a:t>kníh</a:t>
            </a:r>
            <a:endParaRPr lang="sk-SK" noProof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sz="2400" noProof="0" dirty="0"/>
              <a:t>Riešenie:</a:t>
            </a:r>
            <a:endParaRPr lang="sk-SK"/>
          </a:p>
          <a:p>
            <a:pPr lvl="1"/>
            <a:r>
              <a:rPr lang="sk-SK" sz="2000" noProof="0" dirty="0"/>
              <a:t>Máme síce 3 triedy, ale stačí nám 1 pole</a:t>
            </a:r>
          </a:p>
          <a:p>
            <a:pPr lvl="1"/>
            <a:r>
              <a:rPr lang="sk-SK" sz="2000" noProof="0" dirty="0"/>
              <a:t>Stačí nám všade iba 1 cyklus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noProof="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ublic class</a:t>
            </a:r>
            <a:r>
              <a:rPr lang="sk-SK" sz="2000" b="1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		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private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[]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		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			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i = 0; i &lt; 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books</a:t>
            </a:r>
            <a:r>
              <a:rPr lang="sk-SK" sz="2000" noProof="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.length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i++) </a:t>
            </a:r>
            <a:r>
              <a:rPr lang="en-US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{</a:t>
            </a:r>
            <a:endParaRPr lang="sk-SK" sz="2000" noProof="0" dirty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    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[i].toString());</a:t>
            </a:r>
            <a:endParaRPr lang="en-US" sz="2000" noProof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	}</a:t>
            </a:r>
            <a:endParaRPr lang="sk-SK" sz="2000" noProof="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</a:t>
            </a: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lvl="1">
              <a:buNone/>
            </a:pPr>
            <a:endParaRPr lang="sk-SK" sz="2000" noProof="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580691" y="2807712"/>
            <a:ext cx="934199" cy="94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Ale máme problém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noProof="0" dirty="0"/>
              <a:t>Problém:</a:t>
            </a:r>
            <a:endParaRPr lang="sk-SK"/>
          </a:p>
          <a:p>
            <a:pPr lvl="1"/>
            <a:r>
              <a:rPr lang="sk-SK" noProof="0">
                <a:cs typeface="Lucida Sans Unicode"/>
              </a:rPr>
              <a:t>Keď všetko je </a:t>
            </a:r>
            <a:r>
              <a:rPr lang="sk-SK">
                <a:cs typeface="Lucida Sans Unicode"/>
              </a:rPr>
              <a:t>kniha</a:t>
            </a:r>
            <a:r>
              <a:rPr lang="sk-SK" noProof="0">
                <a:cs typeface="Lucida Sans Unicode"/>
              </a:rPr>
              <a:t>, ako zistíme umiestnenie?</a:t>
            </a:r>
          </a:p>
          <a:p>
            <a:pPr lvl="1"/>
            <a:r>
              <a:rPr lang="sk-SK" noProof="0" dirty="0">
                <a:cs typeface="Lucida Sans Unicode"/>
              </a:rPr>
              <a:t>Nevieme predsa zavolať </a:t>
            </a:r>
            <a:r>
              <a:rPr lang="sk-SK" noProof="0" err="1">
                <a:latin typeface="Consolas"/>
                <a:cs typeface="Lucida Sans Unicode"/>
              </a:rPr>
              <a:t>getLocation</a:t>
            </a:r>
            <a:r>
              <a:rPr lang="sk-SK" noProof="0" dirty="0">
                <a:latin typeface="Consolas"/>
                <a:cs typeface="Lucida Sans Unicode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noProof="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class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		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printAll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			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i = 0; i &lt; 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books</a:t>
            </a:r>
            <a:r>
              <a:rPr lang="sk-SK" sz="2000" noProof="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.length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i++)</a:t>
            </a:r>
            <a:r>
              <a:rPr lang="en-US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  <a:endParaRPr lang="sk-SK" sz="2000" noProof="0" dirty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				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[i].toString());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				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[i].getLocation());</a:t>
            </a:r>
            <a:endParaRPr lang="en-US" sz="2000" noProof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	}</a:t>
            </a:r>
            <a:endParaRPr lang="sk-SK" sz="2000" noProof="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</a:t>
            </a: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lvl="1"/>
            <a:endParaRPr lang="sk-SK" noProof="0" dirty="0"/>
          </a:p>
        </p:txBody>
      </p:sp>
      <p:sp>
        <p:nvSpPr>
          <p:cNvPr id="4" name="Voľná forma 3"/>
          <p:cNvSpPr/>
          <p:nvPr/>
        </p:nvSpPr>
        <p:spPr>
          <a:xfrm>
            <a:off x="1980000" y="5463371"/>
            <a:ext cx="4140000" cy="1080000"/>
          </a:xfrm>
          <a:custGeom>
            <a:avLst>
              <a:gd name="f0" fmla="val 18933"/>
              <a:gd name="f1" fmla="val -1053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rebuchet MS"/>
                <a:ea typeface="DejaVu Sans" pitchFamily="2"/>
                <a:cs typeface="DejaVu Sans" pitchFamily="2"/>
              </a:rPr>
              <a:t>The method </a:t>
            </a:r>
            <a:r>
              <a:rPr lang="en-US" sz="2200" b="0" i="0" u="none" strike="noStrike" baseline="0" err="1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getLocation</a:t>
            </a: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rebuchet MS"/>
                <a:ea typeface="DejaVu Sans" pitchFamily="2"/>
                <a:cs typeface="DejaVu Sans" pitchFamily="2"/>
              </a:rPr>
              <a:t>()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rebuchet MS"/>
                <a:ea typeface="DejaVu Sans" pitchFamily="2"/>
                <a:cs typeface="DejaVu Sans" pitchFamily="2"/>
              </a:rPr>
              <a:t>is undefined for the type </a:t>
            </a:r>
            <a:r>
              <a:rPr lang="en-US" sz="22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</a:t>
            </a:r>
            <a:endParaRPr lang="en-US" sz="2200" b="0" i="0" u="none" strike="noStrike" baseline="0">
              <a:ln>
                <a:noFill/>
              </a:ln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ĺžnik 5"/>
          <p:cNvSpPr/>
          <p:nvPr/>
        </p:nvSpPr>
        <p:spPr bwMode="auto">
          <a:xfrm>
            <a:off x="1139237" y="4959739"/>
            <a:ext cx="7429030" cy="113168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ený obdĺžnik 4"/>
          <p:cNvSpPr/>
          <p:nvPr/>
        </p:nvSpPr>
        <p:spPr bwMode="auto">
          <a:xfrm>
            <a:off x="1140738" y="3811509"/>
            <a:ext cx="6083929" cy="113168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Identifikujeme</a:t>
            </a:r>
            <a:r>
              <a:rPr lang="en-US" dirty="0"/>
              <a:t> a </a:t>
            </a:r>
            <a:r>
              <a:rPr lang="en-US" dirty="0" err="1"/>
              <a:t>pretypujeme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sz="2400" noProof="0"/>
              <a:t>Operátor </a:t>
            </a:r>
            <a:r>
              <a:rPr lang="sk-SK" sz="2400" b="1" noProof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instanceof</a:t>
            </a:r>
            <a:r>
              <a:rPr lang="sk-SK" sz="2400" noProof="0"/>
              <a:t>:</a:t>
            </a:r>
            <a:endParaRPr lang="sk-SK"/>
          </a:p>
          <a:p>
            <a:pPr lvl="1"/>
            <a:r>
              <a:rPr lang="sk-SK" sz="2000" noProof="0"/>
              <a:t>Vieme porovnať triedu objektu referencovaného z premennej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1800" b="1" noProof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b="1" noProof="0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Library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noProof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...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sk-SK" sz="1800" b="1" noProof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void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printAll()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sk-SK" sz="1800" b="1" noProof="0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for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(</a:t>
            </a:r>
            <a:r>
              <a:rPr lang="sk-SK" sz="1800" b="1" noProof="0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int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i = 0; i &lt; </a:t>
            </a:r>
            <a:r>
              <a:rPr lang="sk-SK" sz="1800">
                <a:solidFill>
                  <a:srgbClr val="000080"/>
                </a:solidFill>
                <a:latin typeface="Courier New"/>
                <a:ea typeface="DejaVu Sans" pitchFamily="2"/>
                <a:cs typeface="DejaVu Sans" pitchFamily="2"/>
              </a:rPr>
              <a:t>books</a:t>
            </a:r>
            <a:r>
              <a:rPr lang="sk-SK" sz="1800" noProof="0">
                <a:solidFill>
                  <a:srgbClr val="000080"/>
                </a:solidFill>
                <a:latin typeface="Courier New"/>
                <a:ea typeface="DejaVu Sans" pitchFamily="2"/>
                <a:cs typeface="DejaVu Sans" pitchFamily="2"/>
              </a:rPr>
              <a:t>.length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; i++)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  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System.out.println(</a:t>
            </a:r>
            <a:r>
              <a:rPr lang="sk-SK" sz="1800">
                <a:solidFill>
                  <a:srgbClr val="000080"/>
                </a:solidFill>
                <a:latin typeface="Courier New"/>
                <a:ea typeface="DejaVu Sans" pitchFamily="2"/>
                <a:cs typeface="DejaVu Sans" pitchFamily="2"/>
              </a:rPr>
              <a:t>books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[i].toString());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  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sk-SK" sz="1800" b="1" noProof="0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if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(</a:t>
            </a: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books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[i] </a:t>
            </a:r>
            <a:r>
              <a:rPr lang="sk-SK" sz="1800" b="1" noProof="0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instanceof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PrintedBook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     </a:t>
            </a:r>
            <a:r>
              <a:rPr lang="sk-SK" sz="1800" dirty="0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PrintedBook</a:t>
            </a:r>
            <a:r>
              <a:rPr lang="sk-SK" sz="1800" noProof="0" dirty="0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sk-SK" sz="1800" dirty="0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pBook 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= (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PrintedBook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) 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books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[i];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    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System.out.println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(</a:t>
            </a:r>
            <a:r>
              <a:rPr lang="sk-SK" sz="1800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pBook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.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getLocation());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noProof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  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sk-SK" sz="1800" b="1" noProof="0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if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(</a:t>
            </a: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books</a:t>
            </a:r>
            <a:r>
              <a:rPr lang="sk-SK" sz="1800" noProof="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[i] </a:t>
            </a:r>
            <a:r>
              <a:rPr lang="sk-SK" sz="1800" b="1" noProof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instanceof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AudioBook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     </a:t>
            </a:r>
            <a:r>
              <a:rPr lang="sk-SK" sz="1800" dirty="0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AudioBook aBook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= (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AudioBook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) </a:t>
            </a: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books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[i];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      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System.out.println(</a:t>
            </a:r>
            <a:r>
              <a:rPr lang="sk-SK" sz="1800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aBook</a:t>
            </a:r>
            <a:r>
              <a:rPr lang="sk-SK" sz="1800" noProof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.getLocation());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noProof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}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noProof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      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noProof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noProof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lvl="1"/>
            <a:endParaRPr lang="sk-SK" sz="2000" noProof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>
                <a:latin typeface="Lucida Sans"/>
                <a:ea typeface="Verdana"/>
              </a:rPr>
              <a:t>Renovujeme zoznam </a:t>
            </a:r>
            <a:r>
              <a:rPr lang="sk-SK">
                <a:latin typeface="Lucida Sans"/>
                <a:ea typeface="Verdana"/>
              </a:rPr>
              <a:t>kníh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6870" indent="-356870"/>
            <a:r>
              <a:rPr lang="en-US" noProof="0">
                <a:cs typeface="Lucida Sans Unicode"/>
              </a:rPr>
              <a:t>Ka</a:t>
            </a:r>
            <a:r>
              <a:rPr lang="sk-SK">
                <a:cs typeface="Lucida Sans Unicode"/>
              </a:rPr>
              <a:t>ždá kniha má</a:t>
            </a:r>
            <a:r>
              <a:rPr lang="sk-SK" noProof="0">
                <a:cs typeface="Lucida Sans Unicode"/>
              </a:rPr>
              <a:t> nejaké umiestenie</a:t>
            </a:r>
            <a:endParaRPr lang="sk-SK"/>
          </a:p>
          <a:p>
            <a:pPr lvl="1"/>
            <a:r>
              <a:rPr lang="en-US" dirty="0">
                <a:cs typeface="Lucida Sans Unicode"/>
              </a:rPr>
              <a:t>p</a:t>
            </a:r>
            <a:r>
              <a:rPr lang="sk-SK" err="1">
                <a:cs typeface="Lucida Sans Unicode"/>
              </a:rPr>
              <a:t>ridáme</a:t>
            </a:r>
            <a:r>
              <a:rPr lang="sk-SK" dirty="0">
                <a:cs typeface="Lucida Sans Unicode"/>
              </a:rPr>
              <a:t> metódu </a:t>
            </a:r>
            <a:r>
              <a:rPr lang="sk-SK" err="1">
                <a:latin typeface="Consolas"/>
                <a:cs typeface="Lucida Sans Unicode"/>
              </a:rPr>
              <a:t>getLocation</a:t>
            </a:r>
            <a:r>
              <a:rPr lang="sk-SK" dirty="0">
                <a:cs typeface="Lucida Sans Unicode"/>
              </a:rPr>
              <a:t> do triedy</a:t>
            </a:r>
            <a:r>
              <a:rPr lang="en-US">
                <a:cs typeface="Lucida Sans Unicode"/>
              </a:rPr>
              <a:t> Book</a:t>
            </a:r>
            <a:r>
              <a:rPr lang="en-US" dirty="0">
                <a:cs typeface="Lucida Sans Unicode"/>
              </a:rPr>
              <a:t>?</a:t>
            </a:r>
          </a:p>
          <a:p>
            <a:pPr marL="356870" indent="-356870"/>
            <a:r>
              <a:rPr lang="en-US">
                <a:latin typeface="Consolas"/>
                <a:cs typeface="Lucida Sans Unicode"/>
              </a:rPr>
              <a:t>PrintedBook</a:t>
            </a:r>
            <a:r>
              <a:rPr lang="en-US" noProof="0">
                <a:cs typeface="Lucida Sans Unicode"/>
              </a:rPr>
              <a:t>, </a:t>
            </a:r>
            <a:r>
              <a:rPr lang="en-US">
                <a:latin typeface="Consolas"/>
                <a:cs typeface="Lucida Sans Unicode"/>
              </a:rPr>
              <a:t>EBook</a:t>
            </a:r>
            <a:r>
              <a:rPr lang="en-US" noProof="0">
                <a:cs typeface="Lucida Sans Unicode"/>
              </a:rPr>
              <a:t>, </a:t>
            </a:r>
            <a:r>
              <a:rPr lang="en-US">
                <a:latin typeface="Consolas"/>
                <a:cs typeface="Lucida Sans Unicode"/>
              </a:rPr>
              <a:t>AudioBook</a:t>
            </a:r>
            <a:r>
              <a:rPr lang="en-US" dirty="0">
                <a:latin typeface="Trebuchet MS"/>
                <a:cs typeface="Lucida Sans Unicode"/>
              </a:rPr>
              <a:t> </a:t>
            </a:r>
            <a:r>
              <a:rPr lang="en-US">
                <a:cs typeface="Lucida Sans Unicode"/>
              </a:rPr>
              <a:t>v</a:t>
            </a:r>
            <a:r>
              <a:rPr lang="en-US" noProof="0">
                <a:cs typeface="Lucida Sans Unicode"/>
              </a:rPr>
              <a:t> r</a:t>
            </a:r>
            <a:r>
              <a:rPr lang="sk-SK" noProof="0" err="1">
                <a:cs typeface="Lucida Sans Unicode"/>
              </a:rPr>
              <a:t>ámci</a:t>
            </a:r>
            <a:r>
              <a:rPr lang="sk-SK" noProof="0" dirty="0">
                <a:cs typeface="Lucida Sans Unicode"/>
              </a:rPr>
              <a:t> </a:t>
            </a:r>
            <a:r>
              <a:rPr lang="sk-SK" noProof="0">
                <a:cs typeface="Lucida Sans Unicode"/>
              </a:rPr>
              <a:t>metódy </a:t>
            </a:r>
            <a:r>
              <a:rPr lang="sk-SK" noProof="0" err="1">
                <a:latin typeface="Consolas"/>
                <a:cs typeface="Lucida Sans Unicode"/>
              </a:rPr>
              <a:t>getLocation</a:t>
            </a:r>
            <a:r>
              <a:rPr lang="sk-SK" noProof="0">
                <a:cs typeface="Lucida Sans Unicode"/>
              </a:rPr>
              <a:t> spravia úplne inú vec</a:t>
            </a:r>
            <a:r>
              <a:rPr lang="en-US" noProof="0" dirty="0">
                <a:cs typeface="Lucida Sans Unicode"/>
              </a:rPr>
              <a:t> </a:t>
            </a:r>
            <a:r>
              <a:rPr lang="sk-SK" noProof="0">
                <a:cs typeface="Lucida Sans Unicode"/>
              </a:rPr>
              <a:t>a s </a:t>
            </a:r>
            <a:r>
              <a:rPr lang="en-US" noProof="0">
                <a:cs typeface="Lucida Sans Unicode"/>
              </a:rPr>
              <a:t>in</a:t>
            </a:r>
            <a:r>
              <a:rPr lang="sk-SK" noProof="0" err="1">
                <a:cs typeface="Lucida Sans Unicode"/>
              </a:rPr>
              <a:t>ými</a:t>
            </a:r>
            <a:r>
              <a:rPr lang="sk-SK" noProof="0" dirty="0">
                <a:cs typeface="Lucida Sans Unicode"/>
              </a:rPr>
              <a:t> dátami</a:t>
            </a:r>
          </a:p>
          <a:p>
            <a:pPr lvl="1"/>
            <a:r>
              <a:rPr lang="sk-SK" noProof="0" dirty="0">
                <a:cs typeface="Lucida Sans Unicode"/>
              </a:rPr>
              <a:t>...o ktorých tvorca triedy </a:t>
            </a:r>
            <a:r>
              <a:rPr lang="sk-SK">
                <a:latin typeface="Consolas"/>
                <a:cs typeface="Lucida Sans Unicode"/>
              </a:rPr>
              <a:t>Book </a:t>
            </a:r>
            <a:r>
              <a:rPr lang="sk-SK">
                <a:latin typeface="Trebuchet MS"/>
                <a:cs typeface="Lucida Sans Unicode"/>
              </a:rPr>
              <a:t>nemá</a:t>
            </a:r>
            <a:br>
              <a:rPr lang="sk-SK" dirty="0"/>
            </a:br>
            <a:r>
              <a:rPr lang="sk-SK">
                <a:cs typeface="Lucida Sans Unicode"/>
              </a:rPr>
              <a:t>poňatia...</a:t>
            </a:r>
            <a:endParaRPr lang="sk-SK" noProof="0">
              <a:cs typeface="Lucida Sans Unicode"/>
            </a:endParaRPr>
          </a:p>
          <a:p>
            <a:pPr marL="356870" indent="-356870"/>
            <a:endParaRPr lang="sk-SK" noProof="0" dirty="0"/>
          </a:p>
        </p:txBody>
      </p:sp>
      <p:pic>
        <p:nvPicPr>
          <p:cNvPr id="12290" name="Picture 2" descr="Mrs. Baia&amp;Classroom: June 2015">
            <a:extLst>
              <a:ext uri="{FF2B5EF4-FFF2-40B4-BE49-F238E27FC236}">
                <a16:creationId xmlns:a16="http://schemas.microsoft.com/office/drawing/2014/main" id="{4D0D1FD5-445B-49AB-B38A-7CF0BE8D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2" y="3749611"/>
            <a:ext cx="2200616" cy="30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4811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293E6-39D4-4D4F-8570-8EB7D579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Prekr</a:t>
            </a:r>
            <a:r>
              <a:rPr lang="sk-SK" dirty="0" err="1"/>
              <a:t>ývanie</a:t>
            </a:r>
            <a:r>
              <a:rPr lang="sk-SK" dirty="0"/>
              <a:t> metód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A361692-0AC6-4702-B8F4-66CF4B590843}"/>
              </a:ext>
            </a:extLst>
          </p:cNvPr>
          <p:cNvSpPr/>
          <p:nvPr/>
        </p:nvSpPr>
        <p:spPr>
          <a:xfrm>
            <a:off x="1809749" y="1408387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sk-SK" dirty="0">
              <a:latin typeface="Consolas" panose="020B0609020204030204" pitchFamily="49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8C41B8E-36F9-4DAC-BE3C-37CC2D267E24}"/>
              </a:ext>
            </a:extLst>
          </p:cNvPr>
          <p:cNvGrpSpPr/>
          <p:nvPr/>
        </p:nvGrpSpPr>
        <p:grpSpPr>
          <a:xfrm>
            <a:off x="485774" y="2592113"/>
            <a:ext cx="2857500" cy="2857500"/>
            <a:chOff x="485774" y="2592113"/>
            <a:chExt cx="2857500" cy="2857500"/>
          </a:xfrm>
        </p:grpSpPr>
        <p:pic>
          <p:nvPicPr>
            <p:cNvPr id="2050" name="Picture 2" descr="http://cliparts101.com/files/167/5620949393AE205A5C028A15BAD2B7E6/Architetto__Carta.png">
              <a:extLst>
                <a:ext uri="{FF2B5EF4-FFF2-40B4-BE49-F238E27FC236}">
                  <a16:creationId xmlns:a16="http://schemas.microsoft.com/office/drawing/2014/main" id="{90F9D805-D8C6-499A-B92F-4CA4B07FE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4" y="2592113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BlokTextu 3">
              <a:extLst>
                <a:ext uri="{FF2B5EF4-FFF2-40B4-BE49-F238E27FC236}">
                  <a16:creationId xmlns:a16="http://schemas.microsoft.com/office/drawing/2014/main" id="{36603A13-D67C-446D-A4DB-4028DFDB290D}"/>
                </a:ext>
              </a:extLst>
            </p:cNvPr>
            <p:cNvSpPr txBox="1"/>
            <p:nvPr/>
          </p:nvSpPr>
          <p:spPr>
            <a:xfrm>
              <a:off x="1116869" y="3666920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latin typeface="Consolas" panose="020B0609020204030204" pitchFamily="49" charset="0"/>
                </a:rPr>
                <a:t>inštančné </a:t>
              </a:r>
              <a:br>
                <a:rPr lang="sk-SK" dirty="0">
                  <a:latin typeface="Consolas" panose="020B0609020204030204" pitchFamily="49" charset="0"/>
                </a:rPr>
              </a:br>
              <a:r>
                <a:rPr lang="sk-SK" dirty="0">
                  <a:latin typeface="Consolas" panose="020B0609020204030204" pitchFamily="49" charset="0"/>
                </a:rPr>
                <a:t>premenné</a:t>
              </a:r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C6E6941B-8610-473B-99B2-997C834C0974}"/>
                </a:ext>
              </a:extLst>
            </p:cNvPr>
            <p:cNvSpPr txBox="1"/>
            <p:nvPr/>
          </p:nvSpPr>
          <p:spPr>
            <a:xfrm>
              <a:off x="1116869" y="4600370"/>
              <a:ext cx="1172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metodaA</a:t>
              </a:r>
              <a:br>
                <a:rPr lang="sk-SK" dirty="0">
                  <a:latin typeface="Consolas" panose="020B0609020204030204" pitchFamily="49" charset="0"/>
                </a:rPr>
              </a:br>
              <a:r>
                <a:rPr lang="sk-SK" dirty="0" err="1">
                  <a:latin typeface="Consolas" panose="020B0609020204030204" pitchFamily="49" charset="0"/>
                </a:rPr>
                <a:t>metodaB</a:t>
              </a:r>
              <a:endParaRPr lang="sk-SK" dirty="0">
                <a:latin typeface="Consolas" panose="020B0609020204030204" pitchFamily="49" charset="0"/>
              </a:endParaRPr>
            </a:p>
          </p:txBody>
        </p:sp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F8DCBA6-823C-4C5E-81B9-018905F008F1}"/>
                </a:ext>
              </a:extLst>
            </p:cNvPr>
            <p:cNvSpPr/>
            <p:nvPr/>
          </p:nvSpPr>
          <p:spPr>
            <a:xfrm>
              <a:off x="1116870" y="2817677"/>
              <a:ext cx="1172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err="1">
                  <a:solidFill>
                    <a:srgbClr val="7F0055"/>
                  </a:solidFill>
                  <a:latin typeface="Consolas" panose="020B0609020204030204" pitchFamily="49" charset="0"/>
                </a:rPr>
                <a:t>class</a:t>
              </a:r>
              <a: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b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cs-CZ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Turtle</a:t>
              </a:r>
              <a:r>
                <a:rPr lang="cs-CZ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endParaRPr lang="sk-SK" dirty="0"/>
            </a:p>
          </p:txBody>
        </p:sp>
      </p:grpSp>
      <p:pic>
        <p:nvPicPr>
          <p:cNvPr id="9" name="Picture 2" descr="http://cliparts101.com/files/167/5620949393AE205A5C028A15BAD2B7E6/Architetto__Carta.png">
            <a:extLst>
              <a:ext uri="{FF2B5EF4-FFF2-40B4-BE49-F238E27FC236}">
                <a16:creationId xmlns:a16="http://schemas.microsoft.com/office/drawing/2014/main" id="{D78518DF-9A5F-46AC-BCC3-FBDA767D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69" y="2398987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842F162C-6137-4A0A-A0FB-E8E268D8DC4C}"/>
              </a:ext>
            </a:extLst>
          </p:cNvPr>
          <p:cNvSpPr txBox="1"/>
          <p:nvPr/>
        </p:nvSpPr>
        <p:spPr>
          <a:xfrm>
            <a:off x="4802886" y="5050166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+ </a:t>
            </a:r>
            <a:r>
              <a:rPr lang="sk-SK" dirty="0">
                <a:latin typeface="Consolas" panose="020B0609020204030204" pitchFamily="49" charset="0"/>
              </a:rPr>
              <a:t>inštančné </a:t>
            </a:r>
            <a:br>
              <a:rPr lang="sk-SK" dirty="0">
                <a:latin typeface="Consolas" panose="020B0609020204030204" pitchFamily="49" charset="0"/>
              </a:rPr>
            </a:br>
            <a:r>
              <a:rPr lang="sk-SK" dirty="0">
                <a:latin typeface="Consolas" panose="020B0609020204030204" pitchFamily="49" charset="0"/>
              </a:rPr>
              <a:t>premenné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B0CF0BF-AF51-47EA-AB47-09AD09ADEA04}"/>
              </a:ext>
            </a:extLst>
          </p:cNvPr>
          <p:cNvSpPr txBox="1"/>
          <p:nvPr/>
        </p:nvSpPr>
        <p:spPr>
          <a:xfrm>
            <a:off x="4802886" y="5654274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+ </a:t>
            </a:r>
            <a:r>
              <a:rPr lang="sk-SK" dirty="0">
                <a:latin typeface="Consolas" panose="020B0609020204030204" pitchFamily="49" charset="0"/>
              </a:rPr>
              <a:t>metódy</a:t>
            </a:r>
            <a:br>
              <a:rPr lang="sk-SK" dirty="0">
                <a:latin typeface="Consolas" panose="020B0609020204030204" pitchFamily="49" charset="0"/>
              </a:rPr>
            </a:br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metodaA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0F0B2523-0C51-4974-B69B-1EC7F67059D7}"/>
              </a:ext>
            </a:extLst>
          </p:cNvPr>
          <p:cNvSpPr/>
          <p:nvPr/>
        </p:nvSpPr>
        <p:spPr>
          <a:xfrm>
            <a:off x="4803045" y="2817677"/>
            <a:ext cx="1877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b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cs-CZ" dirty="0" err="1">
                <a:solidFill>
                  <a:srgbClr val="000000"/>
                </a:solidFill>
                <a:latin typeface="Consolas" panose="020B0609020204030204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sk-SK" dirty="0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A6E554DE-72E9-4106-83E6-2C172384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02" y="3577536"/>
            <a:ext cx="1162786" cy="1452296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FCDB6A4C-5A67-4808-8C76-F83F7CD7BF72}"/>
              </a:ext>
            </a:extLst>
          </p:cNvPr>
          <p:cNvSpPr txBox="1"/>
          <p:nvPr/>
        </p:nvSpPr>
        <p:spPr>
          <a:xfrm>
            <a:off x="5441061" y="4183481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Consolas" panose="020B0609020204030204" pitchFamily="49" charset="0"/>
              </a:rPr>
              <a:t>inštančné </a:t>
            </a:r>
            <a:br>
              <a:rPr lang="sk-SK" sz="800" dirty="0">
                <a:latin typeface="Consolas" panose="020B0609020204030204" pitchFamily="49" charset="0"/>
              </a:rPr>
            </a:br>
            <a:r>
              <a:rPr lang="sk-SK" sz="800" dirty="0">
                <a:latin typeface="Consolas" panose="020B0609020204030204" pitchFamily="49" charset="0"/>
              </a:rPr>
              <a:t>premenné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403718A-6823-43FD-925B-2A9D35F53E85}"/>
              </a:ext>
            </a:extLst>
          </p:cNvPr>
          <p:cNvSpPr txBox="1"/>
          <p:nvPr/>
        </p:nvSpPr>
        <p:spPr>
          <a:xfrm>
            <a:off x="5441061" y="4538965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err="1">
                <a:solidFill>
                  <a:srgbClr val="FF0000"/>
                </a:solidFill>
                <a:latin typeface="Consolas" panose="020B0609020204030204" pitchFamily="49" charset="0"/>
              </a:rPr>
              <a:t>metodaA</a:t>
            </a:r>
            <a:br>
              <a:rPr lang="sk-SK" sz="800" dirty="0">
                <a:latin typeface="Consolas" panose="020B0609020204030204" pitchFamily="49" charset="0"/>
              </a:rPr>
            </a:br>
            <a:r>
              <a:rPr lang="sk-SK" sz="800" dirty="0" err="1">
                <a:latin typeface="Consolas" panose="020B0609020204030204" pitchFamily="49" charset="0"/>
              </a:rPr>
              <a:t>metodaB</a:t>
            </a:r>
            <a:endParaRPr lang="sk-SK" sz="800" dirty="0">
              <a:latin typeface="Consolas" panose="020B0609020204030204" pitchFamily="49" charset="0"/>
            </a:endParaRP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928984C1-0430-4226-8B10-4EAC4588549A}"/>
              </a:ext>
            </a:extLst>
          </p:cNvPr>
          <p:cNvSpPr/>
          <p:nvPr/>
        </p:nvSpPr>
        <p:spPr>
          <a:xfrm>
            <a:off x="5441220" y="3821321"/>
            <a:ext cx="577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cs-CZ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br>
              <a:rPr lang="cs-CZ" sz="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cs-CZ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Turtle</a:t>
            </a:r>
            <a:r>
              <a:rPr lang="cs-CZ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sk-SK" sz="800" dirty="0"/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8234C3E2-FD6C-4FB1-811F-2E9402F489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90850" y="3821321"/>
            <a:ext cx="2227738" cy="4422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323260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B4393-6F25-4018-9D65-266DF842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Prekrývanie metód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353257-D273-47E4-BD41-717D1FE33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Tvorca triedy môže </a:t>
            </a:r>
            <a:r>
              <a:rPr lang="sk-SK" b="1" dirty="0">
                <a:solidFill>
                  <a:srgbClr val="FF0000"/>
                </a:solidFill>
              </a:rPr>
              <a:t>prekryť</a:t>
            </a:r>
            <a:r>
              <a:rPr lang="sk-SK" dirty="0"/>
              <a:t> implementáciu </a:t>
            </a:r>
            <a:r>
              <a:rPr lang="sk-SK" b="1" dirty="0">
                <a:solidFill>
                  <a:srgbClr val="FF0000"/>
                </a:solidFill>
              </a:rPr>
              <a:t>metódy zdedenej </a:t>
            </a:r>
            <a:r>
              <a:rPr lang="sk-SK" dirty="0"/>
              <a:t>z rodičovskej triedy</a:t>
            </a:r>
          </a:p>
          <a:p>
            <a:pPr lvl="1"/>
            <a:r>
              <a:rPr lang="sk-SK" dirty="0"/>
              <a:t>čo dedím, musím mať</a:t>
            </a:r>
          </a:p>
          <a:p>
            <a:pPr lvl="1"/>
            <a:r>
              <a:rPr lang="sk-SK" dirty="0"/>
              <a:t>aj keď dedím metódu, môžem ju „preprogramovať“ </a:t>
            </a:r>
            <a:endParaRPr lang="en-US" dirty="0"/>
          </a:p>
          <a:p>
            <a:pPr lvl="1"/>
            <a:r>
              <a:rPr lang="en-US" dirty="0" err="1"/>
              <a:t>prekrytie</a:t>
            </a:r>
            <a:r>
              <a:rPr lang="en-US" dirty="0"/>
              <a:t> = </a:t>
            </a:r>
            <a:r>
              <a:rPr lang="sk-SK" dirty="0"/>
              <a:t>ak </a:t>
            </a:r>
            <a:r>
              <a:rPr lang="en-US" dirty="0" err="1"/>
              <a:t>ktoko</a:t>
            </a:r>
            <a:r>
              <a:rPr lang="sk-SK" dirty="0" err="1"/>
              <a:t>ľvek</a:t>
            </a:r>
            <a:r>
              <a:rPr lang="sk-SK" dirty="0"/>
              <a:t> zavolá metódu </a:t>
            </a:r>
            <a:r>
              <a:rPr lang="en-US" dirty="0"/>
              <a:t>(</a:t>
            </a:r>
            <a:r>
              <a:rPr lang="en-US" dirty="0" err="1"/>
              <a:t>cez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sk-SK" dirty="0" err="1"/>
              <a:t>úkoľvek</a:t>
            </a:r>
            <a:r>
              <a:rPr lang="sk-SK" dirty="0"/>
              <a:t> premennú referenčného typu</a:t>
            </a:r>
            <a:r>
              <a:rPr lang="en-US" dirty="0"/>
              <a:t>) </a:t>
            </a:r>
            <a:r>
              <a:rPr lang="en-US" dirty="0" err="1"/>
              <a:t>vykon</a:t>
            </a:r>
            <a:r>
              <a:rPr lang="sk-SK" dirty="0"/>
              <a:t>á sa preprogramovaná implementácia metódy</a:t>
            </a:r>
          </a:p>
          <a:p>
            <a:endParaRPr lang="en-US" dirty="0"/>
          </a:p>
          <a:p>
            <a:r>
              <a:rPr lang="sk-SK" dirty="0"/>
              <a:t>Prekrytie</a:t>
            </a:r>
            <a:r>
              <a:rPr lang="en-US" dirty="0"/>
              <a:t> = </a:t>
            </a:r>
            <a:r>
              <a:rPr lang="en-US" dirty="0">
                <a:latin typeface="Consolas" panose="020B0609020204030204" pitchFamily="49" charset="0"/>
              </a:rPr>
              <a:t>override</a:t>
            </a: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719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Polymorfizmus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400" noProof="0" dirty="0"/>
              <a:t>Polymorfizmus (</a:t>
            </a:r>
            <a:r>
              <a:rPr lang="sk-SK" sz="2400" noProof="0" dirty="0" err="1"/>
              <a:t>viactvarovosť</a:t>
            </a:r>
            <a:r>
              <a:rPr lang="sk-SK" sz="2400" noProof="0" dirty="0"/>
              <a:t>)</a:t>
            </a:r>
          </a:p>
          <a:p>
            <a:pPr lvl="1"/>
            <a:r>
              <a:rPr lang="sk-SK" sz="2000" noProof="0" dirty="0"/>
              <a:t>Na objekte vieme volať metódy definované v jeho triede, alebo v jej predkoch</a:t>
            </a:r>
          </a:p>
          <a:p>
            <a:pPr lvl="1"/>
            <a:r>
              <a:rPr lang="sk-SK" sz="2000" noProof="0" dirty="0"/>
              <a:t>Ak </a:t>
            </a:r>
            <a:r>
              <a:rPr lang="sk-SK" sz="2000" noProof="0" dirty="0" err="1"/>
              <a:t>trieda-potomok</a:t>
            </a:r>
            <a:r>
              <a:rPr lang="sk-SK" sz="2000" noProof="0" dirty="0"/>
              <a:t> definuje </a:t>
            </a:r>
            <a:r>
              <a:rPr lang="sk-SK" sz="2000" noProof="0" dirty="0">
                <a:solidFill>
                  <a:srgbClr val="FF0000"/>
                </a:solidFill>
              </a:rPr>
              <a:t>rovnakú metódu </a:t>
            </a:r>
            <a:r>
              <a:rPr lang="sk-SK" sz="2000" noProof="0" dirty="0"/>
              <a:t>ako </a:t>
            </a:r>
            <a:r>
              <a:rPr lang="sk-SK" sz="2000" noProof="0" dirty="0" err="1"/>
              <a:t>trieda-predok</a:t>
            </a:r>
            <a:r>
              <a:rPr lang="sk-SK" sz="2000" noProof="0" dirty="0"/>
              <a:t> nastáva </a:t>
            </a:r>
            <a:r>
              <a:rPr lang="sk-SK" sz="2000" noProof="0" dirty="0">
                <a:solidFill>
                  <a:srgbClr val="0070C0"/>
                </a:solidFill>
              </a:rPr>
              <a:t>prekrytie metódy</a:t>
            </a:r>
          </a:p>
          <a:p>
            <a:pPr lvl="2"/>
            <a:r>
              <a:rPr lang="sk-SK" sz="1800" noProof="0" dirty="0"/>
              <a:t>Metódu predka z objektu „nevidno“ – použije sa „nová“ metóda potomka</a:t>
            </a:r>
          </a:p>
          <a:p>
            <a:pPr lvl="2"/>
            <a:r>
              <a:rPr lang="sk-SK" sz="1800" noProof="0" dirty="0"/>
              <a:t>Rovnaká metóda = rovnaká signatúra metódy (rovnaký názov a rovnaký počet, poradie a typy parametrov)</a:t>
            </a:r>
          </a:p>
          <a:p>
            <a:pPr lvl="0"/>
            <a:r>
              <a:rPr lang="sk-SK" sz="2400" noProof="0" dirty="0"/>
              <a:t>Tento mechanizmus je nezávislý od typu </a:t>
            </a:r>
            <a:r>
              <a:rPr lang="sk-SK" sz="2400" noProof="0" dirty="0" err="1"/>
              <a:t>referencujúcej</a:t>
            </a:r>
            <a:r>
              <a:rPr lang="sk-SK" sz="2400" noProof="0" dirty="0"/>
              <a:t> premennej</a:t>
            </a:r>
          </a:p>
          <a:p>
            <a:pPr lvl="1"/>
            <a:r>
              <a:rPr lang="sk-SK" sz="2000" noProof="0" dirty="0"/>
              <a:t>Objekt vie to, akej triedy je</a:t>
            </a:r>
            <a:r>
              <a:rPr lang="en-US" sz="2000" noProof="0" dirty="0"/>
              <a:t>,</a:t>
            </a:r>
            <a:r>
              <a:rPr lang="sk-SK" sz="2000" noProof="0" dirty="0"/>
              <a:t> a nie to</a:t>
            </a:r>
            <a:r>
              <a:rPr lang="en-US" sz="2000" noProof="0" dirty="0"/>
              <a:t>,</a:t>
            </a:r>
            <a:r>
              <a:rPr lang="sk-SK" sz="2000" noProof="0" dirty="0"/>
              <a:t> akého typu je premenná</a:t>
            </a:r>
            <a:r>
              <a:rPr lang="en-US" sz="2000" noProof="0" dirty="0"/>
              <a:t>,</a:t>
            </a:r>
            <a:r>
              <a:rPr lang="sk-SK" sz="2000" noProof="0" dirty="0"/>
              <a:t> ktorá ma uloženú referenciu naňho</a:t>
            </a:r>
          </a:p>
          <a:p>
            <a:pPr lvl="1"/>
            <a:r>
              <a:rPr lang="sk-SK" sz="2000" noProof="0" dirty="0"/>
              <a:t>Typ premennej určuje, čo vieme na </a:t>
            </a:r>
            <a:r>
              <a:rPr lang="sk-SK" sz="2000" noProof="0" dirty="0" err="1"/>
              <a:t>referencovaných</a:t>
            </a:r>
            <a:r>
              <a:rPr lang="sk-SK" sz="2000" noProof="0" dirty="0"/>
              <a:t> objektoch volať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/>
              <a:t>Premenné referenčného typu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Premenná </a:t>
            </a:r>
            <a:r>
              <a:rPr lang="sk-SK" sz="2400" dirty="0" err="1">
                <a:latin typeface="Consolas" panose="020B0609020204030204" pitchFamily="49" charset="0"/>
              </a:rPr>
              <a:t>franklin</a:t>
            </a:r>
            <a:r>
              <a:rPr lang="sk-SK" sz="2400" dirty="0"/>
              <a:t> môže </a:t>
            </a:r>
            <a:r>
              <a:rPr lang="sk-SK" sz="2400" dirty="0" err="1"/>
              <a:t>referencovať</a:t>
            </a:r>
            <a:r>
              <a:rPr lang="sk-SK" sz="2400" dirty="0"/>
              <a:t> len objekty triedy </a:t>
            </a:r>
            <a:r>
              <a:rPr lang="sk-SK" sz="2400" dirty="0" err="1">
                <a:latin typeface="Consolas" panose="020B0609020204030204" pitchFamily="49" charset="0"/>
              </a:rPr>
              <a:t>Turtle</a:t>
            </a:r>
            <a:r>
              <a:rPr lang="sk-SK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(</a:t>
            </a:r>
            <a:r>
              <a:rPr lang="sk-SK" sz="2400" dirty="0"/>
              <a:t>„uchovávať ich rodné čísla“</a:t>
            </a:r>
            <a:r>
              <a:rPr lang="en-US" sz="2400" dirty="0"/>
              <a:t>)</a:t>
            </a:r>
            <a:endParaRPr lang="sk-SK" sz="2400" dirty="0">
              <a:latin typeface="Consolas" panose="020B0609020204030204" pitchFamily="49" charset="0"/>
            </a:endParaRPr>
          </a:p>
          <a:p>
            <a:pPr eaLnBrk="1" hangingPunct="1"/>
            <a:r>
              <a:rPr lang="sk-SK" sz="2400" dirty="0"/>
              <a:t>Špeciálna hodnota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null</a:t>
            </a:r>
            <a:r>
              <a:rPr lang="sk-SK" sz="2400" dirty="0"/>
              <a:t> určujúca, že premenná neuchováva referenciu na objekt.</a:t>
            </a: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Referencie na objekty </a:t>
            </a:r>
            <a:r>
              <a:rPr lang="sk-SK" b="1" dirty="0">
                <a:latin typeface="Trebuchet MS" pitchFamily="34" charset="0"/>
              </a:rPr>
              <a:t>akej triedy</a:t>
            </a:r>
            <a:r>
              <a:rPr lang="sk-SK" dirty="0">
                <a:latin typeface="Trebuchet MS" pitchFamily="34" charset="0"/>
              </a:rPr>
              <a:t> môžu byť </a:t>
            </a:r>
            <a:r>
              <a:rPr lang="en-US" dirty="0" err="1">
                <a:latin typeface="Trebuchet MS" pitchFamily="34" charset="0"/>
              </a:rPr>
              <a:t>ulo</a:t>
            </a:r>
            <a:r>
              <a:rPr lang="sk-SK" dirty="0" err="1">
                <a:latin typeface="Trebuchet MS" pitchFamily="34" charset="0"/>
              </a:rPr>
              <a:t>žené</a:t>
            </a:r>
            <a:r>
              <a:rPr lang="sk-SK" dirty="0">
                <a:latin typeface="Trebuchet MS" pitchFamily="34" charset="0"/>
              </a:rPr>
              <a:t> v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114369" y="1730189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803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Polymorfizmus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sz="2400" noProof="0" dirty="0">
                <a:cs typeface="Lucida Sans Unicode"/>
              </a:rPr>
              <a:t>Dopíšeme metódu </a:t>
            </a:r>
            <a:r>
              <a:rPr lang="sk-SK" sz="2400" noProof="0" err="1">
                <a:latin typeface="Consolas"/>
                <a:cs typeface="Lucida Sans Unicode"/>
              </a:rPr>
              <a:t>getLocation</a:t>
            </a:r>
            <a:r>
              <a:rPr lang="sk-SK" sz="2400" noProof="0" dirty="0">
                <a:latin typeface="Courier New"/>
                <a:cs typeface="Lucida Sans Unicode"/>
              </a:rPr>
              <a:t>()</a:t>
            </a:r>
            <a:r>
              <a:rPr lang="sk-SK" sz="2400" noProof="0" dirty="0">
                <a:cs typeface="Lucida Sans Unicode"/>
              </a:rPr>
              <a:t> aj do triedy </a:t>
            </a:r>
            <a:r>
              <a:rPr lang="sk-SK" sz="2400">
                <a:latin typeface="Consolas"/>
                <a:cs typeface="Lucida Sans Unicode"/>
              </a:rPr>
              <a:t>Book</a:t>
            </a:r>
            <a:r>
              <a:rPr lang="sk-SK" sz="2400" noProof="0">
                <a:cs typeface="Lucida Sans Unicode"/>
              </a:rPr>
              <a:t>.</a:t>
            </a:r>
            <a:endParaRPr lang="sk-SK">
              <a:cs typeface="Lucida Sans Unicode"/>
            </a:endParaRPr>
          </a:p>
          <a:p>
            <a:pPr lvl="1"/>
            <a:r>
              <a:rPr lang="sk-SK" sz="2000" noProof="0" dirty="0">
                <a:cs typeface="Lucida Sans Unicode"/>
              </a:rPr>
              <a:t>Premenné typu </a:t>
            </a:r>
            <a:r>
              <a:rPr lang="sk-SK" sz="2000">
                <a:latin typeface="Consolas"/>
                <a:cs typeface="Lucida Sans Unicode"/>
              </a:rPr>
              <a:t>Book </a:t>
            </a:r>
            <a:r>
              <a:rPr lang="sk-SK" sz="2000">
                <a:latin typeface="Trebuchet MS"/>
                <a:cs typeface="Lucida Sans Unicode"/>
              </a:rPr>
              <a:t>už</a:t>
            </a:r>
            <a:r>
              <a:rPr lang="sk-SK" sz="2000" noProof="0">
                <a:cs typeface="Lucida Sans Unicode"/>
              </a:rPr>
              <a:t> vedia takúto metódu zavolať</a:t>
            </a:r>
          </a:p>
          <a:p>
            <a:pPr lvl="1"/>
            <a:r>
              <a:rPr lang="sk-SK" sz="2000" noProof="0">
                <a:cs typeface="Lucida Sans Unicode"/>
              </a:rPr>
              <a:t>Túto metódu však objekty tried </a:t>
            </a:r>
            <a:r>
              <a:rPr lang="sk-SK" sz="2000">
                <a:latin typeface="Consolas"/>
                <a:cs typeface="Lucida Sans Unicode"/>
              </a:rPr>
              <a:t>PrintedBook, EBook, AudioBook</a:t>
            </a:r>
            <a:r>
              <a:rPr lang="sk-SK" sz="2000" noProof="0">
                <a:cs typeface="Lucida Sans Unicode"/>
              </a:rPr>
              <a:t> nebudú používať, lebo použijú svoje metódy </a:t>
            </a:r>
            <a:r>
              <a:rPr lang="sk-SK" sz="2000" noProof="0" err="1">
                <a:latin typeface="Consolas"/>
                <a:cs typeface="Lucida Sans Unicode"/>
              </a:rPr>
              <a:t>getLocation</a:t>
            </a:r>
            <a:r>
              <a:rPr lang="sk-SK" sz="2000" noProof="0" dirty="0">
                <a:latin typeface="Courier New"/>
                <a:cs typeface="Lucida Sans Unicode"/>
              </a:rPr>
              <a:t>()</a:t>
            </a:r>
            <a:r>
              <a:rPr lang="sk-SK" sz="2000" noProof="0" dirty="0">
                <a:cs typeface="Lucida Sans Unicode"/>
              </a:rPr>
              <a:t>, ktorými túto metódu prekryjú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000" b="1" noProof="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class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Book 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String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getLocation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return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noProof="0" dirty="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”Location unknown.”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Polymorfizmus filmov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noProof="0" dirty="0">
                <a:cs typeface="Lucida Sans Unicode"/>
              </a:rPr>
              <a:t>Každý objekt si zavolá </a:t>
            </a:r>
            <a:r>
              <a:rPr lang="sk-SK" noProof="0" err="1">
                <a:latin typeface="Consolas"/>
                <a:cs typeface="Courier New"/>
              </a:rPr>
              <a:t>getLocation</a:t>
            </a:r>
            <a:r>
              <a:rPr lang="sk-SK" noProof="0" dirty="0">
                <a:latin typeface="Courier New"/>
                <a:cs typeface="Courier New"/>
              </a:rPr>
              <a:t>()</a:t>
            </a:r>
            <a:r>
              <a:rPr lang="sk-SK" noProof="0" dirty="0">
                <a:cs typeface="Lucida Sans Unicode"/>
              </a:rPr>
              <a:t> zo svojej triedy</a:t>
            </a:r>
            <a:endParaRPr lang="sk-SK">
              <a:cs typeface="Lucida Sans Unicode"/>
            </a:endParaRPr>
          </a:p>
          <a:p>
            <a:pPr marL="356870" lvl="0" indent="-356870">
              <a:buNone/>
            </a:pPr>
            <a:endParaRPr lang="sk-SK" noProof="0" dirty="0"/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class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Library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		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0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void</a:t>
            </a:r>
            <a:r>
              <a:rPr lang="sk-SK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printAll()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			</a:t>
            </a:r>
            <a:r>
              <a:rPr lang="sk-SK" sz="2000" b="1" noProof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for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(</a:t>
            </a:r>
            <a:r>
              <a:rPr lang="sk-SK" sz="2000" b="1" noProof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int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i = 0; i &lt; </a:t>
            </a:r>
            <a:r>
              <a:rPr lang="sk-SK" sz="2000">
                <a:solidFill>
                  <a:srgbClr val="000080"/>
                </a:solidFill>
                <a:ea typeface="+mn-lt"/>
                <a:cs typeface="+mn-lt"/>
              </a:rPr>
              <a:t>books</a:t>
            </a:r>
            <a:r>
              <a:rPr lang="sk-SK" sz="2000" noProof="0">
                <a:solidFill>
                  <a:srgbClr val="000080"/>
                </a:solidFill>
                <a:latin typeface="Consolas"/>
                <a:ea typeface="DejaVu Sans" pitchFamily="2"/>
                <a:cs typeface="DejaVu Sans" pitchFamily="2"/>
              </a:rPr>
              <a:t>.length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; i++) </a:t>
            </a:r>
            <a:r>
              <a:rPr lang="en-US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{</a:t>
            </a:r>
            <a:endParaRPr lang="sk-SK" sz="2000" noProof="0" dirty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				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ea typeface="+mn-lt"/>
                <a:cs typeface="+mn-lt"/>
              </a:rPr>
              <a:t>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</a:t>
            </a:r>
            <a:r>
              <a:rPr lang="en-US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toString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				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System.out.println(</a:t>
            </a:r>
            <a:r>
              <a:rPr lang="sk-SK" sz="2000">
                <a:solidFill>
                  <a:srgbClr val="000080"/>
                </a:solidFill>
                <a:ea typeface="+mn-lt"/>
                <a:cs typeface="+mn-lt"/>
              </a:rPr>
              <a:t>books</a:t>
            </a:r>
            <a:r>
              <a:rPr lang="sk-SK" sz="20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[i].getLocation());</a:t>
            </a:r>
            <a:endParaRPr lang="en-US" sz="2000" noProof="0" dirty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	}</a:t>
            </a:r>
            <a:endParaRPr lang="sk-SK" sz="2000" noProof="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</a:t>
            </a: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pPr marL="356870" indent="-356870"/>
            <a:endParaRPr lang="sk-SK" sz="2000" noProof="0" dirty="0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2E9805A-88B5-484D-BD0B-2BAEB36B8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5929" y="4736124"/>
            <a:ext cx="81579" cy="8449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6441A7F-E335-49F2-90CD-25B40467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667" y="5391346"/>
            <a:ext cx="3742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Polymorfizmus: </a:t>
            </a:r>
            <a:r>
              <a:rPr lang="sk-SK" dirty="0">
                <a:latin typeface="Trebuchet MS" pitchFamily="34" charset="0"/>
              </a:rPr>
              <a:t>Vykoná sa implementácia zodpovedajúca triede, ktorej ten objekt je inštanciou.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Problém vyriešený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noProof="0" dirty="0"/>
              <a:t>Ak by sme sa chceli predsa len dostať k pôvodnej metóde rodiča použijeme v metóde dieťaťa volanie cez </a:t>
            </a:r>
            <a:r>
              <a:rPr lang="sk-SK" b="1" noProof="0" dirty="0">
                <a:solidFill>
                  <a:srgbClr val="800080"/>
                </a:solidFill>
                <a:latin typeface="Consolas" panose="020B0609020204030204" pitchFamily="49" charset="0"/>
              </a:rPr>
              <a:t>super</a:t>
            </a:r>
            <a:endParaRPr lang="sk-SK"/>
          </a:p>
          <a:p>
            <a:pPr marL="356870" lvl="0" indent="-356870">
              <a:buNone/>
            </a:pPr>
            <a:endParaRPr lang="sk-SK" b="1" noProof="0" dirty="0">
              <a:solidFill>
                <a:srgbClr val="800080"/>
              </a:solidFill>
              <a:latin typeface="Courier New" pitchFamily="49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2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2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200" b="1" noProof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class</a:t>
            </a:r>
            <a:r>
              <a:rPr lang="sk-SK" sz="22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AudioBook</a:t>
            </a:r>
            <a:r>
              <a:rPr lang="sk-SK" sz="22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356870" lvl="0" indent="-35687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2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2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sk-SK" sz="22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2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</a:t>
            </a:r>
            <a:r>
              <a:rPr lang="sk-SK" sz="22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200" noProof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String</a:t>
            </a:r>
            <a:r>
              <a:rPr lang="sk-SK" sz="22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20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getBookLocation</a:t>
            </a:r>
            <a:r>
              <a:rPr lang="sk-SK" sz="2200" noProof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 {</a:t>
            </a: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20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   </a:t>
            </a:r>
            <a:r>
              <a:rPr lang="sk-SK" sz="22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2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return</a:t>
            </a:r>
            <a:r>
              <a:rPr lang="sk-SK" sz="22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200" noProof="0">
                <a:solidFill>
                  <a:srgbClr val="0000FF"/>
                </a:solidFill>
                <a:latin typeface="Consolas"/>
                <a:ea typeface="DejaVu Sans" pitchFamily="2"/>
                <a:cs typeface="DejaVu Sans" pitchFamily="2"/>
              </a:rPr>
              <a:t>“</a:t>
            </a:r>
            <a:r>
              <a:rPr lang="sk-SK" sz="2200">
                <a:solidFill>
                  <a:srgbClr val="0000FF"/>
                </a:solidFill>
                <a:latin typeface="Consolas"/>
                <a:ea typeface="DejaVu Sans" pitchFamily="2"/>
                <a:cs typeface="DejaVu Sans" pitchFamily="2"/>
              </a:rPr>
              <a:t>book</a:t>
            </a:r>
            <a:r>
              <a:rPr lang="sk-SK" sz="2200" noProof="0">
                <a:solidFill>
                  <a:srgbClr val="0000FF"/>
                </a:solidFill>
                <a:latin typeface="Consolas"/>
                <a:ea typeface="DejaVu Sans" pitchFamily="2"/>
                <a:cs typeface="DejaVu Sans" pitchFamily="2"/>
              </a:rPr>
              <a:t> location:" </a:t>
            </a:r>
            <a:r>
              <a:rPr lang="sk-SK" sz="22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+</a:t>
            </a:r>
            <a:r>
              <a:rPr lang="sk-SK" sz="2200" b="1" noProof="0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sk-SK" sz="2200" b="1" noProof="0" err="1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super</a:t>
            </a:r>
            <a:r>
              <a:rPr lang="sk-SK" sz="2200" noProof="0" err="1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.getLocation</a:t>
            </a:r>
            <a:r>
              <a:rPr lang="sk-SK" sz="2200" noProof="0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();</a:t>
            </a:r>
          </a:p>
          <a:p>
            <a:pPr marL="356870" lvl="0" indent="-35687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2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356870" lvl="0" indent="-35687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2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...</a:t>
            </a:r>
          </a:p>
          <a:p>
            <a:pPr marL="356870" lvl="0" indent="-35687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200" noProof="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C45A-1F3D-4741-A4FE-432B1FB9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Anotácie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42EF-D04C-484D-961B-AEFFC9DE6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Informácia pre kompilátor </a:t>
            </a:r>
            <a:r>
              <a:rPr lang="sk-SK" i="1" dirty="0">
                <a:cs typeface="Lucida Sans Unicode"/>
              </a:rPr>
              <a:t>(.</a:t>
            </a:r>
            <a:r>
              <a:rPr lang="sk-SK" i="1" err="1">
                <a:cs typeface="Lucida Sans Unicode"/>
              </a:rPr>
              <a:t>java</a:t>
            </a:r>
            <a:r>
              <a:rPr lang="sk-SK" i="1" dirty="0">
                <a:cs typeface="Lucida Sans Unicode"/>
              </a:rPr>
              <a:t> -&gt; .</a:t>
            </a:r>
            <a:r>
              <a:rPr lang="sk-SK" i="1" err="1">
                <a:cs typeface="Lucida Sans Unicode"/>
              </a:rPr>
              <a:t>class</a:t>
            </a:r>
            <a:r>
              <a:rPr lang="sk-SK" i="1" dirty="0">
                <a:cs typeface="Lucida Sans Unicode"/>
              </a:rPr>
              <a:t>)</a:t>
            </a:r>
          </a:p>
          <a:p>
            <a:pPr marL="356870" indent="-356870"/>
            <a:r>
              <a:rPr lang="sk-SK" dirty="0">
                <a:cs typeface="Lucida Sans Unicode"/>
              </a:rPr>
              <a:t>@</a:t>
            </a:r>
            <a:r>
              <a:rPr lang="sk-SK" err="1">
                <a:cs typeface="Lucida Sans Unicode"/>
              </a:rPr>
              <a:t>Override</a:t>
            </a:r>
            <a:endParaRPr lang="sk-SK">
              <a:cs typeface="Lucida Sans Unicode"/>
            </a:endParaRPr>
          </a:p>
          <a:p>
            <a:pPr lvl="1"/>
            <a:r>
              <a:rPr lang="sk-SK" dirty="0">
                <a:cs typeface="Lucida Sans Unicode"/>
              </a:rPr>
              <a:t>Upozorní kompilátor, že ide o prekrývanie metódy - '</a:t>
            </a:r>
            <a:r>
              <a:rPr lang="sk-SK" err="1">
                <a:cs typeface="Lucida Sans Unicode"/>
              </a:rPr>
              <a:t>eclipse</a:t>
            </a:r>
            <a:r>
              <a:rPr lang="sk-SK" dirty="0">
                <a:cs typeface="Lucida Sans Unicode"/>
              </a:rPr>
              <a:t>' kontroluje, či zodpovedá signatúra metódy</a:t>
            </a:r>
          </a:p>
          <a:p>
            <a:pPr lvl="1"/>
            <a:endParaRPr lang="sk-SK" dirty="0">
              <a:cs typeface="Lucida Sans Unicode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solidFill>
                  <a:srgbClr val="800080"/>
                </a:solidFill>
                <a:latin typeface="Consolas"/>
                <a:cs typeface="Lucida Sans Unicode"/>
              </a:rPr>
              <a:t>public class</a:t>
            </a:r>
            <a:r>
              <a:rPr lang="sk-SK" sz="1800">
                <a:latin typeface="Consolas"/>
                <a:cs typeface="Lucida Sans Unicode"/>
              </a:rPr>
              <a:t> EBook {</a:t>
            </a:r>
            <a:endParaRPr lang="en-US" sz="1800">
              <a:ea typeface="+mn-lt"/>
              <a:cs typeface="+mn-lt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Consolas"/>
                <a:cs typeface="Lucida Sans Unicode"/>
              </a:rPr>
              <a:t>  </a:t>
            </a:r>
            <a:r>
              <a:rPr lang="sk-SK" sz="1800" b="1">
                <a:solidFill>
                  <a:srgbClr val="800080"/>
                </a:solidFill>
                <a:latin typeface="Consolas"/>
                <a:cs typeface="Lucida Sans Unicode"/>
              </a:rPr>
              <a:t>private </a:t>
            </a:r>
            <a:r>
              <a:rPr lang="sk-SK" sz="1800">
                <a:solidFill>
                  <a:srgbClr val="000000"/>
                </a:solidFill>
                <a:latin typeface="Consolas"/>
                <a:cs typeface="Lucida Sans Unicode"/>
              </a:rPr>
              <a:t>String </a:t>
            </a:r>
            <a:r>
              <a:rPr lang="sk-SK" sz="1800">
                <a:latin typeface="Consolas"/>
                <a:cs typeface="Lucida Sans Unicode"/>
              </a:rPr>
              <a:t>link;</a:t>
            </a:r>
            <a:endParaRPr lang="sk-SK"/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Consolas"/>
                <a:cs typeface="Lucida Sans Unicode"/>
              </a:rPr>
              <a:t>...</a:t>
            </a:r>
            <a:endParaRPr lang="en-US" sz="1800">
              <a:ea typeface="+mn-lt"/>
              <a:cs typeface="+mn-lt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/>
                <a:cs typeface="Lucida Sans Unicode"/>
              </a:rPr>
              <a:t>  </a:t>
            </a:r>
            <a:r>
              <a:rPr lang="sk-SK" sz="1800" dirty="0">
                <a:solidFill>
                  <a:schemeClr val="bg2">
                    <a:lumMod val="75000"/>
                  </a:schemeClr>
                </a:solidFill>
                <a:latin typeface="Consolas"/>
                <a:cs typeface="Lucida Sans Unicode"/>
              </a:rPr>
              <a:t>@</a:t>
            </a:r>
            <a:r>
              <a:rPr lang="sk-SK" sz="1800" err="1">
                <a:solidFill>
                  <a:schemeClr val="bg2">
                    <a:lumMod val="75000"/>
                  </a:schemeClr>
                </a:solidFill>
                <a:latin typeface="Consolas"/>
                <a:cs typeface="Lucida Sans Unicode"/>
              </a:rPr>
              <a:t>Override</a:t>
            </a:r>
            <a:endParaRPr lang="sk-SK">
              <a:solidFill>
                <a:schemeClr val="bg2">
                  <a:lumMod val="75000"/>
                </a:schemeClr>
              </a:solidFill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Consolas"/>
                <a:cs typeface="Lucida Sans Unicode"/>
              </a:rPr>
              <a:t>  </a:t>
            </a:r>
            <a:r>
              <a:rPr lang="sk-SK" sz="1800" b="1" err="1">
                <a:solidFill>
                  <a:srgbClr val="800080"/>
                </a:solidFill>
                <a:latin typeface="Consolas"/>
                <a:cs typeface="Lucida Sans Unicode"/>
              </a:rPr>
              <a:t>public</a:t>
            </a:r>
            <a:r>
              <a:rPr lang="sk-SK" sz="1800" b="1" dirty="0">
                <a:solidFill>
                  <a:srgbClr val="800080"/>
                </a:solidFill>
                <a:latin typeface="Consolas"/>
                <a:cs typeface="Lucida Sans Unicode"/>
              </a:rPr>
              <a:t> </a:t>
            </a:r>
            <a:r>
              <a:rPr lang="sk-SK" sz="1800" err="1">
                <a:latin typeface="Consolas"/>
                <a:cs typeface="Lucida Sans Unicode"/>
              </a:rPr>
              <a:t>String</a:t>
            </a:r>
            <a:r>
              <a:rPr lang="sk-SK" sz="1800" dirty="0">
                <a:latin typeface="Consolas"/>
                <a:cs typeface="Lucida Sans Unicode"/>
              </a:rPr>
              <a:t> </a:t>
            </a:r>
            <a:r>
              <a:rPr lang="sk-SK" sz="1800" err="1">
                <a:latin typeface="Consolas"/>
                <a:cs typeface="Lucida Sans Unicode"/>
              </a:rPr>
              <a:t>getLocation</a:t>
            </a:r>
            <a:r>
              <a:rPr lang="sk-SK" sz="1800" dirty="0">
                <a:latin typeface="Consolas"/>
                <a:cs typeface="Lucida Sans Unicode"/>
              </a:rPr>
              <a:t>() {</a:t>
            </a:r>
            <a:endParaRPr lang="en-US" sz="1800" dirty="0">
              <a:ea typeface="+mn-lt"/>
              <a:cs typeface="+mn-lt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Consolas"/>
                <a:cs typeface="Lucida Sans Unicode"/>
              </a:rPr>
              <a:t>     </a:t>
            </a:r>
            <a:r>
              <a:rPr lang="sk-SK" sz="1800" b="1">
                <a:solidFill>
                  <a:srgbClr val="800080"/>
                </a:solidFill>
                <a:latin typeface="Consolas"/>
                <a:cs typeface="Lucida Sans Unicode"/>
              </a:rPr>
              <a:t>return this</a:t>
            </a:r>
            <a:r>
              <a:rPr lang="sk-SK" sz="1800">
                <a:solidFill>
                  <a:srgbClr val="000000"/>
                </a:solidFill>
                <a:latin typeface="Consolas"/>
                <a:cs typeface="Lucida Sans Unicode"/>
              </a:rPr>
              <a:t>.link;</a:t>
            </a:r>
            <a:endParaRPr lang="en-US" sz="1800">
              <a:ea typeface="+mn-lt"/>
              <a:cs typeface="+mn-lt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Consolas"/>
                <a:cs typeface="Lucida Sans Unicode"/>
              </a:rPr>
              <a:t>  }</a:t>
            </a:r>
            <a:endParaRPr lang="en-US" sz="1800">
              <a:ea typeface="+mn-lt"/>
              <a:cs typeface="+mn-lt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Consolas"/>
                <a:cs typeface="Lucida Sans Unicode"/>
              </a:rPr>
              <a:t>...</a:t>
            </a:r>
            <a:endParaRPr lang="en-US" sz="1800">
              <a:ea typeface="+mn-lt"/>
              <a:cs typeface="+mn-lt"/>
            </a:endParaRPr>
          </a:p>
          <a:p>
            <a:pPr marL="356870" indent="-35687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Consolas"/>
                <a:cs typeface="Lucida Sans Unicode"/>
              </a:rPr>
              <a:t>}</a:t>
            </a:r>
            <a:endParaRPr lang="en-US" sz="1800">
              <a:ea typeface="+mn-lt"/>
              <a:cs typeface="+mn-lt"/>
            </a:endParaRPr>
          </a:p>
          <a:p>
            <a:pPr marL="625475" lvl="1" indent="0">
              <a:buNone/>
            </a:pPr>
            <a:endParaRPr lang="sk-SK" sz="1600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5275925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667" y="287672"/>
            <a:ext cx="7899955" cy="530225"/>
          </a:xfrm>
        </p:spPr>
        <p:txBody>
          <a:bodyPr/>
          <a:lstStyle/>
          <a:p>
            <a:r>
              <a:rPr lang="sk-SK" sz="3200" noProof="0" dirty="0"/>
              <a:t>Polymorfizmus najhrubšieho zrna :)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noProof="0" dirty="0">
                <a:cs typeface="Lucida Sans Unicode"/>
              </a:rPr>
              <a:t>Čo keby sme chceli, aby </a:t>
            </a:r>
            <a:r>
              <a:rPr lang="sk-SK" noProof="0" err="1">
                <a:latin typeface="Consolas"/>
                <a:cs typeface="Lucida Sans Unicode"/>
              </a:rPr>
              <a:t>toString</a:t>
            </a:r>
            <a:r>
              <a:rPr lang="sk-SK" noProof="0" dirty="0">
                <a:latin typeface="Courier New"/>
                <a:cs typeface="Lucida Sans Unicode"/>
              </a:rPr>
              <a:t>()</a:t>
            </a:r>
            <a:r>
              <a:rPr lang="sk-SK" noProof="0" dirty="0">
                <a:cs typeface="Lucida Sans Unicode"/>
              </a:rPr>
              <a:t> vrátil aj umiestnenie?</a:t>
            </a:r>
            <a:endParaRPr lang="sk-SK">
              <a:cs typeface="Lucida Sans Unicode"/>
            </a:endParaRPr>
          </a:p>
          <a:p>
            <a:pPr lvl="1"/>
            <a:r>
              <a:rPr lang="sk-SK" noProof="0" dirty="0">
                <a:cs typeface="Lucida Sans Unicode"/>
              </a:rPr>
              <a:t>Ale veď </a:t>
            </a:r>
            <a:r>
              <a:rPr lang="sk-SK" noProof="0" err="1">
                <a:latin typeface="Consolas"/>
                <a:cs typeface="Lucida Sans Unicode"/>
              </a:rPr>
              <a:t>toString</a:t>
            </a:r>
            <a:r>
              <a:rPr lang="sk-SK" noProof="0" dirty="0">
                <a:latin typeface="Courier New"/>
                <a:cs typeface="Lucida Sans Unicode"/>
              </a:rPr>
              <a:t>()</a:t>
            </a:r>
            <a:r>
              <a:rPr lang="sk-SK" noProof="0">
                <a:cs typeface="Lucida Sans Unicode"/>
              </a:rPr>
              <a:t> je v triede </a:t>
            </a:r>
            <a:r>
              <a:rPr lang="sk-SK">
                <a:latin typeface="Consolas"/>
                <a:cs typeface="Lucida Sans Unicode"/>
              </a:rPr>
              <a:t>Book</a:t>
            </a:r>
            <a:r>
              <a:rPr lang="sk-SK" noProof="0" dirty="0">
                <a:cs typeface="Lucida Sans Unicode"/>
              </a:rPr>
              <a:t> a nevidí na </a:t>
            </a:r>
            <a:r>
              <a:rPr lang="sk-SK" noProof="0">
                <a:cs typeface="Lucida Sans Unicode"/>
              </a:rPr>
              <a:t>inštančné premenné tried </a:t>
            </a:r>
            <a:r>
              <a:rPr lang="sk-SK">
                <a:latin typeface="Consolas"/>
                <a:cs typeface="Lucida Sans Unicode"/>
              </a:rPr>
              <a:t>PrintedBook, EBook, AudioBook</a:t>
            </a:r>
            <a:endParaRPr lang="sk-SK" noProof="0">
              <a:latin typeface="Consolas"/>
              <a:cs typeface="Lucida Sans Unicode"/>
            </a:endParaRPr>
          </a:p>
          <a:p>
            <a:pPr lvl="1"/>
            <a:r>
              <a:rPr lang="sk-SK" noProof="0" dirty="0">
                <a:cs typeface="Lucida Sans Unicode"/>
              </a:rPr>
              <a:t>Zavoláme </a:t>
            </a:r>
            <a:r>
              <a:rPr lang="sk-SK" noProof="0" err="1">
                <a:latin typeface="Consolas"/>
                <a:cs typeface="Lucida Sans Unicode"/>
              </a:rPr>
              <a:t>getLocation</a:t>
            </a:r>
            <a:r>
              <a:rPr lang="sk-SK" noProof="0" dirty="0">
                <a:latin typeface="Courier New"/>
                <a:cs typeface="Lucida Sans Unicode"/>
              </a:rPr>
              <a:t>()</a:t>
            </a:r>
            <a:r>
              <a:rPr lang="sk-SK" noProof="0" dirty="0">
                <a:cs typeface="Lucida Sans Unicode"/>
              </a:rPr>
              <a:t> v metóde </a:t>
            </a:r>
            <a:r>
              <a:rPr lang="sk-SK" noProof="0" err="1">
                <a:latin typeface="Consolas"/>
                <a:cs typeface="Lucida Sans Unicode"/>
              </a:rPr>
              <a:t>toString</a:t>
            </a:r>
            <a:r>
              <a:rPr lang="sk-SK" noProof="0" dirty="0">
                <a:latin typeface="Courier New"/>
                <a:cs typeface="Lucida Sans Unicode"/>
              </a:rPr>
              <a:t>()</a:t>
            </a:r>
            <a:r>
              <a:rPr lang="sk-SK" noProof="0" dirty="0">
                <a:cs typeface="Lucida Sans Unicode"/>
              </a:rPr>
              <a:t> v </a:t>
            </a:r>
            <a:r>
              <a:rPr lang="sk-SK" noProof="0">
                <a:cs typeface="Lucida Sans Unicode"/>
              </a:rPr>
              <a:t>triede </a:t>
            </a:r>
            <a:r>
              <a:rPr lang="sk-SK">
                <a:latin typeface="Consolas"/>
                <a:cs typeface="Lucida Sans Unicode"/>
              </a:rPr>
              <a:t>Book</a:t>
            </a:r>
            <a:endParaRPr lang="sk-SK" noProof="0" dirty="0">
              <a:latin typeface="Consolas" panose="020B0609020204030204" pitchFamily="49" charset="0"/>
            </a:endParaRPr>
          </a:p>
          <a:p>
            <a:pPr lvl="2"/>
            <a:r>
              <a:rPr lang="sk-SK" noProof="0" dirty="0">
                <a:cs typeface="Lucida Sans Unicode"/>
              </a:rPr>
              <a:t>voláme </a:t>
            </a:r>
            <a:r>
              <a:rPr lang="sk-SK" noProof="0" err="1">
                <a:latin typeface="Consolas"/>
                <a:cs typeface="Lucida Sans Unicode"/>
              </a:rPr>
              <a:t>toString</a:t>
            </a:r>
            <a:r>
              <a:rPr lang="sk-SK" noProof="0" dirty="0">
                <a:latin typeface="Courier New"/>
                <a:cs typeface="Lucida Sans Unicode"/>
              </a:rPr>
              <a:t>()</a:t>
            </a:r>
            <a:r>
              <a:rPr lang="sk-SK" noProof="0" dirty="0">
                <a:cs typeface="Lucida Sans Unicode"/>
              </a:rPr>
              <a:t> </a:t>
            </a:r>
            <a:r>
              <a:rPr lang="sk-SK" noProof="0" dirty="0">
                <a:solidFill>
                  <a:srgbClr val="FF0000"/>
                </a:solidFill>
                <a:cs typeface="Lucida Sans Unicode"/>
              </a:rPr>
              <a:t>na objekte </a:t>
            </a:r>
            <a:r>
              <a:rPr lang="sk-SK" noProof="0" dirty="0">
                <a:cs typeface="Lucida Sans Unicode"/>
              </a:rPr>
              <a:t>triedy potomka</a:t>
            </a:r>
          </a:p>
          <a:p>
            <a:pPr lvl="2"/>
            <a:r>
              <a:rPr lang="sk-SK" noProof="0" dirty="0">
                <a:cs typeface="Lucida Sans Unicode"/>
              </a:rPr>
              <a:t>objekt si teda zavolá svoju prekrytú metódu </a:t>
            </a:r>
            <a:r>
              <a:rPr lang="sk-SK" noProof="0" err="1">
                <a:latin typeface="Consolas"/>
                <a:cs typeface="Lucida Sans Unicode"/>
              </a:rPr>
              <a:t>getLocation</a:t>
            </a:r>
            <a:r>
              <a:rPr lang="sk-SK" noProof="0" dirty="0">
                <a:latin typeface="Courier New"/>
                <a:cs typeface="Lucida Sans Unicode"/>
              </a:rPr>
              <a:t>()</a:t>
            </a:r>
          </a:p>
          <a:p>
            <a:pPr marL="356870" indent="-356870"/>
            <a:endParaRPr lang="sk-SK" noProof="0" dirty="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B584C-FD13-4D36-812F-D236DB49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Polymorfizmus</a:t>
            </a:r>
            <a:r>
              <a:rPr lang="en-US" dirty="0"/>
              <a:t> – </a:t>
            </a:r>
            <a:r>
              <a:rPr lang="en-US" dirty="0" err="1"/>
              <a:t>novinka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5D6218-4486-489C-9907-E33E53B2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šacie</a:t>
            </a:r>
            <a:r>
              <a:rPr lang="sk-SK" dirty="0"/>
              <a:t> udalosti v </a:t>
            </a:r>
            <a:r>
              <a:rPr lang="sk-SK" dirty="0" err="1"/>
              <a:t>JPAZe</a:t>
            </a:r>
            <a:r>
              <a:rPr lang="sk-SK" dirty="0"/>
              <a:t>:</a:t>
            </a:r>
          </a:p>
          <a:p>
            <a:pPr lvl="1"/>
            <a:r>
              <a:rPr lang="sk-SK" dirty="0" err="1">
                <a:latin typeface="Consolas" panose="020B0609020204030204" pitchFamily="49" charset="0"/>
              </a:rPr>
              <a:t>onMousePressed</a:t>
            </a:r>
            <a:r>
              <a:rPr lang="sk-SK" dirty="0"/>
              <a:t> – len obyčajné </a:t>
            </a:r>
            <a:r>
              <a:rPr lang="sk-SK" b="1" dirty="0">
                <a:solidFill>
                  <a:srgbClr val="FF0000"/>
                </a:solidFill>
              </a:rPr>
              <a:t>prekrytie</a:t>
            </a:r>
            <a:r>
              <a:rPr lang="sk-SK" dirty="0"/>
              <a:t> metódy z triedy </a:t>
            </a:r>
            <a:r>
              <a:rPr lang="sk-SK" dirty="0" err="1">
                <a:latin typeface="Consolas" panose="020B0609020204030204" pitchFamily="49" charset="0"/>
              </a:rPr>
              <a:t>WinPane</a:t>
            </a:r>
            <a:r>
              <a:rPr lang="sk-SK" dirty="0"/>
              <a:t>, kde sme dali vlastnú implementáciu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/>
              <a:t> v</a:t>
            </a:r>
            <a:r>
              <a:rPr lang="sk-SK" dirty="0" err="1"/>
              <a:t>ďaka</a:t>
            </a:r>
            <a:r>
              <a:rPr lang="sk-SK" dirty="0"/>
              <a:t> polymorfizmu sa zavolal náš obslužný kód</a:t>
            </a:r>
          </a:p>
          <a:p>
            <a:r>
              <a:rPr lang="sk-SK" dirty="0"/>
              <a:t>Záhadný </a:t>
            </a:r>
            <a:r>
              <a:rPr lang="sk-SK" dirty="0" err="1">
                <a:latin typeface="Consolas" panose="020B0609020204030204" pitchFamily="49" charset="0"/>
              </a:rPr>
              <a:t>toString</a:t>
            </a:r>
            <a:r>
              <a:rPr lang="en-US" dirty="0"/>
              <a:t> a </a:t>
            </a:r>
            <a:r>
              <a:rPr lang="en-US" dirty="0" err="1">
                <a:latin typeface="Consolas" panose="020B0609020204030204" pitchFamily="49" charset="0"/>
              </a:rPr>
              <a:t>System.out.println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m</a:t>
            </a:r>
            <a:r>
              <a:rPr lang="en-US" dirty="0"/>
              <a:t>et</a:t>
            </a:r>
            <a:r>
              <a:rPr lang="sk-SK" dirty="0"/>
              <a:t>óda </a:t>
            </a:r>
            <a:r>
              <a:rPr lang="sk-SK" dirty="0" err="1"/>
              <a:t>toString</a:t>
            </a:r>
            <a:r>
              <a:rPr lang="sk-SK" dirty="0"/>
              <a:t> pochádza z triedy </a:t>
            </a:r>
            <a:r>
              <a:rPr lang="sk-SK" dirty="0" err="1"/>
              <a:t>Object</a:t>
            </a:r>
            <a:r>
              <a:rPr lang="sk-SK" dirty="0"/>
              <a:t> </a:t>
            </a:r>
          </a:p>
          <a:p>
            <a:pPr lvl="2"/>
            <a:r>
              <a:rPr lang="sk-SK" dirty="0"/>
              <a:t>má ju každý objekt</a:t>
            </a: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jej prekrytím </a:t>
            </a:r>
            <a:r>
              <a:rPr lang="sk-SK" dirty="0"/>
              <a:t>implementujeme ako má vyzerať </a:t>
            </a:r>
            <a:r>
              <a:rPr lang="sk-SK" dirty="0" err="1"/>
              <a:t>reťazcová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textov</a:t>
            </a:r>
            <a:r>
              <a:rPr lang="sk-SK" dirty="0"/>
              <a:t>á</a:t>
            </a:r>
            <a:r>
              <a:rPr lang="en-US" dirty="0"/>
              <a:t>)</a:t>
            </a:r>
            <a:r>
              <a:rPr lang="sk-SK" dirty="0"/>
              <a:t> reprezentácia objekt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danej</a:t>
            </a:r>
            <a:r>
              <a:rPr lang="en-US" dirty="0"/>
              <a:t> </a:t>
            </a:r>
            <a:r>
              <a:rPr lang="en-US" dirty="0" err="1"/>
              <a:t>triedy</a:t>
            </a:r>
            <a:endParaRPr lang="sk-SK" dirty="0"/>
          </a:p>
          <a:p>
            <a:pPr lvl="1"/>
            <a:r>
              <a:rPr lang="sk-SK" dirty="0"/>
              <a:t>metódu </a:t>
            </a:r>
            <a:r>
              <a:rPr lang="sk-SK" dirty="0" err="1">
                <a:latin typeface="Consolas" panose="020B0609020204030204" pitchFamily="49" charset="0"/>
              </a:rPr>
              <a:t>toString</a:t>
            </a:r>
            <a:r>
              <a:rPr lang="sk-SK" dirty="0"/>
              <a:t> využíva </a:t>
            </a:r>
            <a:r>
              <a:rPr lang="sk-SK" dirty="0" err="1">
                <a:latin typeface="Consolas" panose="020B0609020204030204" pitchFamily="49" charset="0"/>
              </a:rPr>
              <a:t>System.out.println</a:t>
            </a:r>
            <a:r>
              <a:rPr lang="sk-SK" dirty="0"/>
              <a:t>, ale aj Java, keď pri zlepovaní reťazcov potrebuje referenciu prerobiť na reťazec</a:t>
            </a:r>
          </a:p>
        </p:txBody>
      </p:sp>
    </p:spTree>
    <p:extLst>
      <p:ext uri="{BB962C8B-B14F-4D97-AF65-F5344CB8AC3E}">
        <p14:creationId xmlns:p14="http://schemas.microsoft.com/office/powerpoint/2010/main" val="81841698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839960" y="255240"/>
            <a:ext cx="6904080" cy="744840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k-SK" noProof="0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28320" y="1525320"/>
            <a:ext cx="8529480" cy="4802040"/>
          </a:xfrm>
        </p:spPr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sk-SK" sz="4000" b="1" noProof="0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sk-SK" sz="4000" b="1" noProof="0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r>
              <a:rPr lang="sk-SK" sz="4000" b="1" noProof="0" dirty="0">
                <a:solidFill>
                  <a:srgbClr val="FF0000"/>
                </a:solidFill>
              </a:rPr>
              <a:t>Ďakujem za pozornosť 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6680" y="4433760"/>
            <a:ext cx="1380959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Nočná mora: Duplicita kódu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noProof="0" dirty="0"/>
              <a:t>Duplicita kódu </a:t>
            </a:r>
            <a:r>
              <a:rPr lang="en-US" noProof="0" dirty="0" err="1"/>
              <a:t>je</a:t>
            </a:r>
            <a:r>
              <a:rPr lang="en-US" noProof="0" dirty="0"/>
              <a:t> </a:t>
            </a:r>
            <a:r>
              <a:rPr lang="en-US" b="1" noProof="0" dirty="0">
                <a:solidFill>
                  <a:srgbClr val="FF0000"/>
                </a:solidFill>
              </a:rPr>
              <a:t>ne</a:t>
            </a:r>
            <a:r>
              <a:rPr lang="sk-SK" b="1" noProof="0" dirty="0">
                <a:solidFill>
                  <a:srgbClr val="FF0000"/>
                </a:solidFill>
              </a:rPr>
              <a:t>žiadúca</a:t>
            </a:r>
            <a:r>
              <a:rPr lang="sk-SK" noProof="0" dirty="0"/>
              <a:t> z mnohých dôvodov:</a:t>
            </a:r>
          </a:p>
          <a:p>
            <a:pPr lvl="1"/>
            <a:r>
              <a:rPr lang="en-US" dirty="0"/>
              <a:t>c</a:t>
            </a:r>
            <a:r>
              <a:rPr lang="sk-SK" dirty="0" err="1"/>
              <a:t>hyby</a:t>
            </a:r>
            <a:endParaRPr lang="sk-SK" dirty="0"/>
          </a:p>
          <a:p>
            <a:pPr lvl="1"/>
            <a:r>
              <a:rPr lang="sk-SK" noProof="0" dirty="0"/>
              <a:t>údržba</a:t>
            </a:r>
          </a:p>
          <a:p>
            <a:pPr lvl="1"/>
            <a:r>
              <a:rPr lang="sk-SK" dirty="0"/>
              <a:t>optimalizácia</a:t>
            </a:r>
            <a:endParaRPr lang="sk-SK" noProof="0" dirty="0"/>
          </a:p>
          <a:p>
            <a:pPr lvl="1"/>
            <a:r>
              <a:rPr lang="sk-SK" dirty="0"/>
              <a:t>budúce zmeny</a:t>
            </a:r>
          </a:p>
          <a:p>
            <a:endParaRPr lang="en-US" noProof="0" dirty="0"/>
          </a:p>
          <a:p>
            <a:r>
              <a:rPr lang="sk-SK" noProof="0" dirty="0"/>
              <a:t>Riešenie:</a:t>
            </a:r>
          </a:p>
          <a:p>
            <a:pPr lvl="1"/>
            <a:r>
              <a:rPr lang="en-US" dirty="0"/>
              <a:t>m</a:t>
            </a:r>
            <a:r>
              <a:rPr lang="sk-SK" dirty="0" err="1"/>
              <a:t>etódy</a:t>
            </a:r>
            <a:endParaRPr lang="sk-SK" dirty="0"/>
          </a:p>
          <a:p>
            <a:pPr lvl="1"/>
            <a:r>
              <a:rPr lang="en-US" noProof="0" dirty="0"/>
              <a:t>t</a:t>
            </a:r>
            <a:r>
              <a:rPr lang="sk-SK" noProof="0" dirty="0" err="1"/>
              <a:t>riedy</a:t>
            </a:r>
            <a:endParaRPr lang="sk-SK" noProof="0" dirty="0"/>
          </a:p>
          <a:p>
            <a:pPr lvl="1"/>
            <a:r>
              <a:rPr lang="sk-SK" dirty="0"/>
              <a:t>„knižnice“ </a:t>
            </a:r>
            <a:endParaRPr lang="sk-SK" noProof="0" dirty="0"/>
          </a:p>
          <a:p>
            <a:pPr marL="625475" lvl="1" indent="0">
              <a:buNone/>
            </a:pPr>
            <a:endParaRPr lang="sk-SK" noProof="0" dirty="0"/>
          </a:p>
          <a:p>
            <a:pPr lvl="0"/>
            <a:endParaRPr lang="sk-SK" noProof="0" dirty="0"/>
          </a:p>
          <a:p>
            <a:endParaRPr lang="sk-SK" noProof="0" dirty="0"/>
          </a:p>
        </p:txBody>
      </p:sp>
      <p:pic>
        <p:nvPicPr>
          <p:cNvPr id="1026" name="Picture 2" descr="https://upload.wikimedia.org/wikipedia/commons/9/92/Duplicate_code.gif">
            <a:extLst>
              <a:ext uri="{FF2B5EF4-FFF2-40B4-BE49-F238E27FC236}">
                <a16:creationId xmlns:a16="http://schemas.microsoft.com/office/drawing/2014/main" id="{F7B24CCF-EEED-49AF-B57F-04F99902D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78" y="2255896"/>
            <a:ext cx="28860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ysigmund.com/wp-content/uploads/Fear-and-Anxiety-An-Age-by-Age-Guide-to-Fears-Why-and-What-to-Do.jpg">
            <a:extLst>
              <a:ext uri="{FF2B5EF4-FFF2-40B4-BE49-F238E27FC236}">
                <a16:creationId xmlns:a16="http://schemas.microsoft.com/office/drawing/2014/main" id="{6015CCDD-BC5E-45F6-9B14-4EC60BD60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0"/>
          <a:stretch/>
        </p:blipFill>
        <p:spPr bwMode="auto">
          <a:xfrm>
            <a:off x="4059173" y="5029200"/>
            <a:ext cx="461810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701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Zadanie (z minula)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sz="2400" dirty="0">
                <a:cs typeface="Lucida Sans Unicode"/>
              </a:rPr>
              <a:t>Cieľ: </a:t>
            </a:r>
            <a:r>
              <a:rPr lang="en-US" sz="2400" dirty="0" err="1">
                <a:cs typeface="Lucida Sans Unicode"/>
              </a:rPr>
              <a:t>pohodln</a:t>
            </a:r>
            <a:r>
              <a:rPr lang="sk-SK" sz="2400" dirty="0">
                <a:cs typeface="Lucida Sans Unicode"/>
              </a:rPr>
              <a:t>á </a:t>
            </a:r>
            <a:r>
              <a:rPr lang="en-US" sz="2400" dirty="0" err="1">
                <a:cs typeface="Lucida Sans Unicode"/>
              </a:rPr>
              <a:t>správa</a:t>
            </a:r>
            <a:r>
              <a:rPr lang="en-US" sz="2400" dirty="0">
                <a:cs typeface="Lucida Sans Unicode"/>
              </a:rPr>
              <a:t> </a:t>
            </a:r>
            <a:r>
              <a:rPr lang="en-US" sz="2400" dirty="0" err="1">
                <a:cs typeface="Lucida Sans Unicode"/>
              </a:rPr>
              <a:t>knižnice</a:t>
            </a:r>
            <a:r>
              <a:rPr lang="en-US" sz="2400" dirty="0">
                <a:cs typeface="Lucida Sans Unicode"/>
              </a:rPr>
              <a:t>, resp. </a:t>
            </a:r>
            <a:r>
              <a:rPr lang="en-US" sz="2400" dirty="0" err="1">
                <a:cs typeface="Lucida Sans Unicode"/>
              </a:rPr>
              <a:t>zbierky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kníh</a:t>
            </a:r>
            <a:r>
              <a:rPr lang="en-US" sz="2400" dirty="0">
                <a:cs typeface="Lucida Sans Unicode"/>
              </a:rPr>
              <a:t>.</a:t>
            </a:r>
            <a:endParaRPr lang="sk-SK" dirty="0"/>
          </a:p>
          <a:p>
            <a:pPr marL="356870" lvl="0" indent="-356870"/>
            <a:r>
              <a:rPr lang="sk-SK" sz="2400" dirty="0"/>
              <a:t>V</a:t>
            </a:r>
            <a:r>
              <a:rPr lang="en-US" sz="2400" dirty="0" err="1"/>
              <a:t>yžad</a:t>
            </a:r>
            <a:r>
              <a:rPr lang="sk-SK" sz="2400" dirty="0" err="1"/>
              <a:t>ovaná</a:t>
            </a:r>
            <a:r>
              <a:rPr lang="sk-SK" sz="2400" dirty="0"/>
              <a:t> </a:t>
            </a:r>
            <a:r>
              <a:rPr lang="sk-SK" sz="2400" b="1" dirty="0">
                <a:solidFill>
                  <a:srgbClr val="FF0000"/>
                </a:solidFill>
              </a:rPr>
              <a:t>funkcionalita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>
                <a:cs typeface="Lucida Sans Unicode"/>
              </a:rPr>
              <a:t>vieme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vložiť</a:t>
            </a:r>
            <a:r>
              <a:rPr lang="en-US" sz="2000" dirty="0">
                <a:cs typeface="Lucida Sans Unicode"/>
              </a:rPr>
              <a:t> </a:t>
            </a:r>
            <a:r>
              <a:rPr lang="sk-SK" sz="2000" dirty="0" err="1">
                <a:cs typeface="Lucida Sans Unicode"/>
              </a:rPr>
              <a:t>info</a:t>
            </a:r>
            <a:r>
              <a:rPr lang="sk-SK" sz="2000" dirty="0">
                <a:cs typeface="Lucida Sans Unicode"/>
              </a:rPr>
              <a:t> o novej knihe</a:t>
            </a:r>
            <a:endParaRPr lang="en-US" sz="2000" dirty="0"/>
          </a:p>
          <a:p>
            <a:pPr lvl="1"/>
            <a:r>
              <a:rPr lang="sk-SK" sz="2000" dirty="0">
                <a:cs typeface="Lucida Sans Unicode"/>
              </a:rPr>
              <a:t>odstrániť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knihu</a:t>
            </a:r>
            <a:r>
              <a:rPr lang="en-US" sz="2000" dirty="0">
                <a:cs typeface="Lucida Sans Unicode"/>
              </a:rPr>
              <a:t> zo </a:t>
            </a:r>
            <a:r>
              <a:rPr lang="en-US" sz="2000" dirty="0" err="1">
                <a:cs typeface="Lucida Sans Unicode"/>
              </a:rPr>
              <a:t>zbierky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názvy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všetkých</a:t>
            </a:r>
            <a:r>
              <a:rPr lang="en-US" sz="2000" dirty="0">
                <a:cs typeface="Lucida Sans Unicode"/>
              </a:rPr>
              <a:t> </a:t>
            </a:r>
            <a:r>
              <a:rPr lang="en-US" sz="2000" dirty="0" err="1">
                <a:cs typeface="Lucida Sans Unicode"/>
              </a:rPr>
              <a:t>kníh</a:t>
            </a:r>
            <a:r>
              <a:rPr lang="en-US" sz="2000" dirty="0">
                <a:cs typeface="Lucida Sans Unicode"/>
              </a:rPr>
              <a:t> v </a:t>
            </a:r>
            <a:r>
              <a:rPr lang="en-US" sz="2000" dirty="0" err="1">
                <a:cs typeface="Lucida Sans Unicode"/>
              </a:rPr>
              <a:t>knižnici</a:t>
            </a:r>
            <a:endParaRPr lang="en-US" sz="2000" dirty="0" err="1"/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boli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vydané</a:t>
            </a:r>
            <a:r>
              <a:rPr lang="en-US" sz="2000" dirty="0">
                <a:cs typeface="Lucida Sans Unicode"/>
              </a:rPr>
              <a:t> v </a:t>
            </a:r>
            <a:r>
              <a:rPr lang="en-US" sz="2000" dirty="0" err="1">
                <a:cs typeface="Lucida Sans Unicode"/>
              </a:rPr>
              <a:t>konkrétnom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roku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napísal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konkrétny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autor</a:t>
            </a:r>
            <a:endParaRPr lang="en-US" sz="2000" dirty="0">
              <a:cs typeface="Lucida Sans Unicode"/>
            </a:endParaRPr>
          </a:p>
          <a:p>
            <a:pPr lvl="1"/>
            <a:r>
              <a:rPr lang="en-US" sz="2000" dirty="0" err="1">
                <a:cs typeface="Lucida Sans Unicode"/>
              </a:rPr>
              <a:t>vypísať</a:t>
            </a:r>
            <a:r>
              <a:rPr lang="en-US" sz="2000" dirty="0">
                <a:cs typeface="Lucida Sans Unicode"/>
              </a:rPr>
              <a:t> tie </a:t>
            </a:r>
            <a:r>
              <a:rPr lang="en-US" sz="2000" dirty="0" err="1">
                <a:cs typeface="Lucida Sans Unicode"/>
              </a:rPr>
              <a:t>knihy</a:t>
            </a:r>
            <a:r>
              <a:rPr lang="en-US" sz="2000" dirty="0">
                <a:cs typeface="Lucida Sans Unicode"/>
              </a:rPr>
              <a:t>, </a:t>
            </a:r>
            <a:r>
              <a:rPr lang="en-US" sz="2000" dirty="0" err="1">
                <a:cs typeface="Lucida Sans Unicode"/>
              </a:rPr>
              <a:t>ktoré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majú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podľa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nášho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hodnotenia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aspoň</a:t>
            </a:r>
            <a:r>
              <a:rPr lang="en-US" sz="2000" dirty="0">
                <a:cs typeface="Lucida Sans Unicode"/>
              </a:rPr>
              <a:t> 8 </a:t>
            </a:r>
            <a:r>
              <a:rPr lang="en-US" sz="2000" dirty="0" err="1">
                <a:cs typeface="Lucida Sans Unicode"/>
              </a:rPr>
              <a:t>bodov</a:t>
            </a:r>
            <a:r>
              <a:rPr lang="en-US" sz="2000" dirty="0">
                <a:cs typeface="Lucida Sans Unicode"/>
              </a:rPr>
              <a:t> (</a:t>
            </a:r>
            <a:r>
              <a:rPr lang="en-US" sz="2000" dirty="0" err="1">
                <a:cs typeface="Lucida Sans Unicode"/>
              </a:rPr>
              <a:t>na</a:t>
            </a:r>
            <a:r>
              <a:rPr lang="en-US" sz="2000" dirty="0">
                <a:cs typeface="Lucida Sans Unicode"/>
              </a:rPr>
              <a:t> </a:t>
            </a:r>
            <a:r>
              <a:rPr lang="en-US" sz="2000" dirty="0" err="1">
                <a:cs typeface="Lucida Sans Unicode"/>
              </a:rPr>
              <a:t>stupnici</a:t>
            </a:r>
            <a:r>
              <a:rPr lang="en-US" sz="2000" dirty="0">
                <a:cs typeface="Lucida Sans Unicode"/>
              </a:rPr>
              <a:t> 0-10)</a:t>
            </a:r>
          </a:p>
          <a:p>
            <a:pPr lvl="1"/>
            <a:r>
              <a:rPr lang="en-US" sz="2000" dirty="0">
                <a:cs typeface="Lucida Sans Unicode"/>
              </a:rPr>
              <a:t>...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5533" y="1598141"/>
            <a:ext cx="3015153" cy="1944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6289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"/>
                <a:ea typeface="Verdana"/>
              </a:rPr>
              <a:t>Zadanie</a:t>
            </a:r>
            <a:r>
              <a:rPr lang="en-US" dirty="0">
                <a:latin typeface="Lucida Sans"/>
                <a:ea typeface="Verdana"/>
              </a:rPr>
              <a:t> (z </a:t>
            </a:r>
            <a:r>
              <a:rPr lang="en-US" dirty="0" err="1">
                <a:latin typeface="Lucida Sans"/>
                <a:ea typeface="Verdana"/>
              </a:rPr>
              <a:t>minula</a:t>
            </a:r>
            <a:r>
              <a:rPr lang="en-US" dirty="0">
                <a:latin typeface="Lucida Sans"/>
                <a:ea typeface="Verdana"/>
              </a:rPr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endParaRPr lang="en-US" dirty="0"/>
          </a:p>
          <a:p>
            <a:pPr marL="356870" lvl="0" indent="-356870"/>
            <a:r>
              <a:rPr lang="en-US" dirty="0">
                <a:cs typeface="Lucida Sans Unicode"/>
              </a:rPr>
              <a:t>D</a:t>
            </a:r>
            <a:r>
              <a:rPr lang="sk-SK" dirty="0" err="1">
                <a:cs typeface="Lucida Sans Unicode"/>
              </a:rPr>
              <a:t>ôležité</a:t>
            </a:r>
            <a:r>
              <a:rPr lang="sk-SK" dirty="0">
                <a:cs typeface="Lucida Sans Unicode"/>
              </a:rPr>
              <a:t> informácie o každej knihe</a:t>
            </a:r>
            <a:r>
              <a:rPr lang="en-US" dirty="0">
                <a:cs typeface="Lucida Sans Unicode"/>
              </a:rPr>
              <a:t>:</a:t>
            </a:r>
          </a:p>
          <a:p>
            <a:pPr lvl="1"/>
            <a:r>
              <a:rPr lang="en-US" dirty="0" err="1">
                <a:cs typeface="Lucida Sans Unicode"/>
              </a:rPr>
              <a:t>názov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knihy</a:t>
            </a:r>
            <a:endParaRPr lang="en-US" dirty="0">
              <a:cs typeface="Lucida Sans Unicode"/>
            </a:endParaRPr>
          </a:p>
          <a:p>
            <a:pPr lvl="1"/>
            <a:r>
              <a:rPr lang="en-US" dirty="0" err="1">
                <a:cs typeface="Lucida Sans Unicode"/>
              </a:rPr>
              <a:t>mená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autorov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rok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vydania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knihy</a:t>
            </a:r>
            <a:endParaRPr lang="en-US" dirty="0" err="1">
              <a:cs typeface="Lucida Sans Unicode"/>
            </a:endParaRPr>
          </a:p>
          <a:p>
            <a:pPr lvl="1"/>
            <a:r>
              <a:rPr lang="en-US" err="1">
                <a:cs typeface="Lucida Sans Unicode"/>
              </a:rPr>
              <a:t>žáner</a:t>
            </a:r>
            <a:r>
              <a:rPr lang="en-US" dirty="0">
                <a:cs typeface="Lucida Sans Unicode"/>
              </a:rPr>
              <a:t>/</a:t>
            </a:r>
            <a:r>
              <a:rPr lang="en-US" err="1">
                <a:cs typeface="Lucida Sans Unicode"/>
              </a:rPr>
              <a:t>tématika</a:t>
            </a:r>
            <a:r>
              <a:rPr lang="en-US" dirty="0">
                <a:cs typeface="Lucida Sans Unicode"/>
              </a:rPr>
              <a:t> do </a:t>
            </a:r>
            <a:r>
              <a:rPr lang="en-US">
                <a:cs typeface="Lucida Sans Unicode"/>
              </a:rPr>
              <a:t>ktorých spadá</a:t>
            </a:r>
            <a:endParaRPr lang="sk-SK">
              <a:cs typeface="Lucida Sans Unicode"/>
            </a:endParaRPr>
          </a:p>
          <a:p>
            <a:pPr lvl="2"/>
            <a:r>
              <a:rPr lang="en-US" dirty="0" err="1">
                <a:cs typeface="Lucida Sans Unicode"/>
              </a:rPr>
              <a:t>kniha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môže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mať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viac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žánrov</a:t>
            </a:r>
            <a:r>
              <a:rPr lang="en-US" dirty="0">
                <a:cs typeface="Lucida Sans Unicode"/>
              </a:rPr>
              <a:t> (</a:t>
            </a:r>
            <a:r>
              <a:rPr lang="en-US" dirty="0" err="1">
                <a:cs typeface="Lucida Sans Unicode"/>
              </a:rPr>
              <a:t>napr</a:t>
            </a:r>
            <a:r>
              <a:rPr lang="en-US" dirty="0">
                <a:cs typeface="Lucida Sans Unicode"/>
              </a:rPr>
              <a:t>. "western a </a:t>
            </a:r>
            <a:r>
              <a:rPr lang="en-US" dirty="0" err="1">
                <a:cs typeface="Lucida Sans Unicode"/>
              </a:rPr>
              <a:t>dobrodružný</a:t>
            </a:r>
            <a:r>
              <a:rPr lang="en-US" dirty="0">
                <a:cs typeface="Lucida Sans Unicode"/>
              </a:rPr>
              <a:t>")</a:t>
            </a:r>
          </a:p>
          <a:p>
            <a:pPr lvl="1"/>
            <a:r>
              <a:rPr lang="sk-SK" dirty="0">
                <a:cs typeface="Lucida Sans Unicode"/>
              </a:rPr>
              <a:t>h</a:t>
            </a:r>
            <a:r>
              <a:rPr lang="en-US" err="1">
                <a:cs typeface="Lucida Sans Unicode"/>
              </a:rPr>
              <a:t>odnotenie</a:t>
            </a:r>
            <a:r>
              <a:rPr lang="en-US" dirty="0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kvality</a:t>
            </a:r>
            <a:r>
              <a:rPr lang="en-US">
                <a:cs typeface="Lucida Sans Unicode"/>
              </a:rPr>
              <a:t> knihy: 0-10</a:t>
            </a:r>
          </a:p>
          <a:p>
            <a:pPr marL="356870" indent="-356870"/>
            <a:endParaRPr lang="sk-SK" dirty="0"/>
          </a:p>
        </p:txBody>
      </p:sp>
      <p:pic>
        <p:nvPicPr>
          <p:cNvPr id="5" name="Obrázok 5" descr="Obrázok, na ktorom je text, žaba&#10;&#10;Automaticky generovaný popis">
            <a:extLst>
              <a:ext uri="{FF2B5EF4-FFF2-40B4-BE49-F238E27FC236}">
                <a16:creationId xmlns:a16="http://schemas.microsoft.com/office/drawing/2014/main" id="{94D21954-B4CB-4A7E-B8E7-D9163DA7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5" r="9061" b="-324"/>
          <a:stretch/>
        </p:blipFill>
        <p:spPr>
          <a:xfrm>
            <a:off x="6744586" y="1401725"/>
            <a:ext cx="2121991" cy="25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09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Zadania pre programy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V</a:t>
            </a:r>
            <a:r>
              <a:rPr lang="sk-SK" noProof="0" dirty="0"/>
              <a:t> každom rozumnom zadaní sa špecifikujú dve kľúčové (základné) množiny požiadaviek:</a:t>
            </a:r>
          </a:p>
          <a:p>
            <a:pPr lvl="1"/>
            <a:r>
              <a:rPr lang="en-US" b="1" noProof="0" dirty="0">
                <a:solidFill>
                  <a:srgbClr val="FF0000"/>
                </a:solidFill>
              </a:rPr>
              <a:t>s</a:t>
            </a:r>
            <a:r>
              <a:rPr lang="sk-SK" b="1" noProof="0" dirty="0">
                <a:solidFill>
                  <a:srgbClr val="FF0000"/>
                </a:solidFill>
              </a:rPr>
              <a:t> akými dátami</a:t>
            </a:r>
            <a:r>
              <a:rPr lang="sk-SK" noProof="0" dirty="0"/>
              <a:t> bude program pracovať</a:t>
            </a:r>
          </a:p>
          <a:p>
            <a:pPr lvl="2"/>
            <a:r>
              <a:rPr lang="en-US" noProof="0" dirty="0"/>
              <a:t>…</a:t>
            </a:r>
            <a:r>
              <a:rPr lang="sk-SK" noProof="0" dirty="0"/>
              <a:t> inštančné premenné</a:t>
            </a:r>
          </a:p>
          <a:p>
            <a:pPr lvl="1"/>
            <a:r>
              <a:rPr lang="en-US" b="1" noProof="0" dirty="0">
                <a:solidFill>
                  <a:srgbClr val="FF0000"/>
                </a:solidFill>
              </a:rPr>
              <a:t>a</a:t>
            </a:r>
            <a:r>
              <a:rPr lang="sk-SK" b="1" noProof="0" dirty="0">
                <a:solidFill>
                  <a:srgbClr val="FF0000"/>
                </a:solidFill>
              </a:rPr>
              <a:t>ké služby</a:t>
            </a:r>
            <a:r>
              <a:rPr lang="sk-SK" noProof="0" dirty="0"/>
              <a:t> má poskytovať resp. </a:t>
            </a:r>
            <a:r>
              <a:rPr lang="sk-SK" b="1" noProof="0" dirty="0">
                <a:solidFill>
                  <a:srgbClr val="FF0000"/>
                </a:solidFill>
              </a:rPr>
              <a:t>akú funkcionalitu</a:t>
            </a:r>
            <a:r>
              <a:rPr lang="sk-SK" noProof="0" dirty="0"/>
              <a:t> má program</a:t>
            </a:r>
            <a:r>
              <a:rPr lang="en-US" noProof="0" dirty="0"/>
              <a:t> (</a:t>
            </a:r>
            <a:r>
              <a:rPr lang="en-US" noProof="0" dirty="0" err="1"/>
              <a:t>objekty</a:t>
            </a:r>
            <a:r>
              <a:rPr lang="en-US" noProof="0" dirty="0"/>
              <a:t> </a:t>
            </a:r>
            <a:r>
              <a:rPr lang="en-US" noProof="0" dirty="0" err="1"/>
              <a:t>triedy</a:t>
            </a:r>
            <a:r>
              <a:rPr lang="en-US" noProof="0" dirty="0"/>
              <a:t>)</a:t>
            </a:r>
            <a:r>
              <a:rPr lang="sk-SK" noProof="0" dirty="0"/>
              <a:t> mať</a:t>
            </a:r>
          </a:p>
          <a:p>
            <a:pPr lvl="2"/>
            <a:r>
              <a:rPr lang="en-US" noProof="0" dirty="0"/>
              <a:t>… </a:t>
            </a:r>
            <a:r>
              <a:rPr lang="sk-SK" noProof="0" dirty="0"/>
              <a:t>metódy</a:t>
            </a:r>
          </a:p>
          <a:p>
            <a:endParaRPr lang="sk-SK" noProof="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Zapúzdrenie</a:t>
            </a:r>
            <a:r>
              <a:rPr lang="sk-SK" dirty="0"/>
              <a:t> </a:t>
            </a:r>
            <a:r>
              <a:rPr lang="en-US" dirty="0"/>
              <a:t>(Encapsulation)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80521" cy="5300326"/>
          </a:xfrm>
        </p:spPr>
        <p:txBody>
          <a:bodyPr/>
          <a:lstStyle/>
          <a:p>
            <a:pPr lvl="0"/>
            <a:r>
              <a:rPr lang="sk-SK" b="1" dirty="0">
                <a:solidFill>
                  <a:srgbClr val="FF0000"/>
                </a:solidFill>
              </a:rPr>
              <a:t>Zabraňuje</a:t>
            </a:r>
            <a:r>
              <a:rPr lang="sk-SK" dirty="0"/>
              <a:t> priamemu prístupu k dátam </a:t>
            </a:r>
            <a:r>
              <a:rPr lang="en-US" dirty="0"/>
              <a:t>(</a:t>
            </a:r>
            <a:r>
              <a:rPr lang="sk-SK" dirty="0"/>
              <a:t>vnútorným častiam</a:t>
            </a:r>
            <a:r>
              <a:rPr lang="en-US" dirty="0"/>
              <a:t>) </a:t>
            </a:r>
            <a:r>
              <a:rPr lang="sk-SK" dirty="0"/>
              <a:t>objektu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sk-SK" b="1" dirty="0" err="1">
                <a:solidFill>
                  <a:srgbClr val="FF0000"/>
                </a:solidFill>
              </a:rPr>
              <a:t>áta</a:t>
            </a:r>
            <a:r>
              <a:rPr lang="sk-SK" b="1" dirty="0">
                <a:solidFill>
                  <a:srgbClr val="FF0000"/>
                </a:solidFill>
              </a:rPr>
              <a:t> a metódy</a:t>
            </a:r>
            <a:r>
              <a:rPr lang="sk-SK" dirty="0"/>
              <a:t>, ktoré s nimi pracujú, sú spolu</a:t>
            </a:r>
          </a:p>
          <a:p>
            <a:pPr lvl="0"/>
            <a:r>
              <a:rPr lang="sk-SK" dirty="0"/>
              <a:t>Každý objekt navonok sprístupňuje rozhranie </a:t>
            </a:r>
            <a:r>
              <a:rPr lang="en-US" dirty="0"/>
              <a:t>(=met</a:t>
            </a:r>
            <a:r>
              <a:rPr lang="sk-SK" dirty="0"/>
              <a:t>ódy</a:t>
            </a:r>
            <a:r>
              <a:rPr lang="en-US" dirty="0"/>
              <a:t>)</a:t>
            </a:r>
            <a:r>
              <a:rPr lang="sk-SK" dirty="0"/>
              <a:t>, pomocou ktorého (a nijako inak) sa s objektom pracuje</a:t>
            </a:r>
          </a:p>
          <a:p>
            <a:pPr lvl="1"/>
            <a:r>
              <a:rPr lang="sk-SK" dirty="0"/>
              <a:t>o</a:t>
            </a:r>
            <a:r>
              <a:rPr lang="en-US" dirty="0" err="1"/>
              <a:t>bjekty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b="1" dirty="0" err="1"/>
              <a:t>zodpovedné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 err="1"/>
              <a:t>konzistentn</a:t>
            </a:r>
            <a:r>
              <a:rPr lang="sk-SK" dirty="0"/>
              <a:t>ý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svojich</a:t>
            </a:r>
            <a:r>
              <a:rPr lang="en-US" dirty="0"/>
              <a:t> </a:t>
            </a:r>
            <a:r>
              <a:rPr lang="en-US" dirty="0" err="1"/>
              <a:t>inštančných</a:t>
            </a:r>
            <a:r>
              <a:rPr lang="en-US" dirty="0"/>
              <a:t> </a:t>
            </a:r>
            <a:r>
              <a:rPr lang="en-US" dirty="0" err="1"/>
              <a:t>premenných</a:t>
            </a:r>
            <a:endParaRPr lang="en-US" dirty="0"/>
          </a:p>
          <a:p>
            <a:pPr lvl="1"/>
            <a:r>
              <a:rPr lang="sk-SK" dirty="0"/>
              <a:t>s</a:t>
            </a:r>
            <a:r>
              <a:rPr lang="en-US" dirty="0"/>
              <a:t> </a:t>
            </a:r>
            <a:r>
              <a:rPr lang="en-US" dirty="0" err="1"/>
              <a:t>objektami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rozprávať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 err="1"/>
              <a:t>iba</a:t>
            </a:r>
            <a:r>
              <a:rPr lang="en-US" b="1" dirty="0"/>
              <a:t> </a:t>
            </a:r>
            <a:r>
              <a:rPr lang="en-US" b="1" dirty="0" err="1"/>
              <a:t>cez</a:t>
            </a:r>
            <a:r>
              <a:rPr lang="en-US" b="1" dirty="0"/>
              <a:t> </a:t>
            </a:r>
            <a:r>
              <a:rPr lang="en-US" b="1" dirty="0" err="1"/>
              <a:t>ich</a:t>
            </a:r>
            <a:r>
              <a:rPr lang="en-US" b="1" dirty="0"/>
              <a:t> </a:t>
            </a:r>
            <a:r>
              <a:rPr lang="en-US" b="1" dirty="0" err="1"/>
              <a:t>metódy</a:t>
            </a:r>
            <a:endParaRPr lang="en-US" b="1" dirty="0"/>
          </a:p>
          <a:p>
            <a:r>
              <a:rPr lang="en-US" dirty="0" err="1"/>
              <a:t>Kon</a:t>
            </a:r>
            <a:r>
              <a:rPr lang="sk-SK" dirty="0" err="1"/>
              <a:t>štruktory</a:t>
            </a:r>
            <a:r>
              <a:rPr lang="sk-SK" dirty="0"/>
              <a:t>, metódy </a:t>
            </a:r>
            <a:r>
              <a:rPr lang="en-US" dirty="0"/>
              <a:t>(getter, setter)</a:t>
            </a:r>
            <a:endParaRPr lang="sk-SK" dirty="0"/>
          </a:p>
          <a:p>
            <a:pPr lv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3132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4127</TotalTime>
  <Words>2444</Words>
  <Application>Microsoft Office PowerPoint</Application>
  <PresentationFormat>Prezentácia na obrazovke (4:3)</PresentationFormat>
  <Paragraphs>451</Paragraphs>
  <Slides>46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46</vt:i4>
      </vt:variant>
    </vt:vector>
  </HeadingPairs>
  <TitlesOfParts>
    <vt:vector size="47" baseType="lpstr">
      <vt:lpstr>Identity_Lifecycle_Management</vt:lpstr>
      <vt:lpstr>10. prednáška (29.11.2021)</vt:lpstr>
      <vt:lpstr>Čo je to trieda?</vt:lpstr>
      <vt:lpstr>Rozširovanie tried</vt:lpstr>
      <vt:lpstr>Premenné referenčného typu</vt:lpstr>
      <vt:lpstr>Nočná mora: Duplicita kódu</vt:lpstr>
      <vt:lpstr>Zadanie (z minula)</vt:lpstr>
      <vt:lpstr>Zadanie (z minula)</vt:lpstr>
      <vt:lpstr>Zadania pre programy</vt:lpstr>
      <vt:lpstr>Zapúzdrenie (Encapsulation)</vt:lpstr>
      <vt:lpstr>Konštruktor</vt:lpstr>
      <vt:lpstr>Rozširujeme zadanie</vt:lpstr>
      <vt:lpstr>Rozširujeme zadanie</vt:lpstr>
      <vt:lpstr>Aké triedy?</vt:lpstr>
      <vt:lpstr>Veľa rozdielneho aj spoločného...</vt:lpstr>
      <vt:lpstr>Veľa rozdielneho aj spoločného...</vt:lpstr>
      <vt:lpstr>Aké triedy?</vt:lpstr>
      <vt:lpstr>Nočná mora: Duplicita kódu</vt:lpstr>
      <vt:lpstr>Aké triedy?</vt:lpstr>
      <vt:lpstr>Eliminácia duplicity rozšírením  </vt:lpstr>
      <vt:lpstr>Dedičnosť = rozširovanie</vt:lpstr>
      <vt:lpstr>getLocation</vt:lpstr>
      <vt:lpstr>Konštruktory a dedičnosť</vt:lpstr>
      <vt:lpstr>Implicitný konštruktor</vt:lpstr>
      <vt:lpstr>Minule...</vt:lpstr>
      <vt:lpstr>Dnes</vt:lpstr>
      <vt:lpstr>Renovujeme zoznam kníh</vt:lpstr>
      <vt:lpstr>Renovujeme zoznam kníh</vt:lpstr>
      <vt:lpstr>Renovujeme zoznam kníh</vt:lpstr>
      <vt:lpstr>Premenné referenčného typu</vt:lpstr>
      <vt:lpstr>Premenné referenčného typu</vt:lpstr>
      <vt:lpstr>Premenné referenčného typu</vt:lpstr>
      <vt:lpstr>Renovujeme zoznam kníh</vt:lpstr>
      <vt:lpstr>Renovujeme zoznam kníh</vt:lpstr>
      <vt:lpstr>Ale máme problém</vt:lpstr>
      <vt:lpstr>Identifikujeme a pretypujeme</vt:lpstr>
      <vt:lpstr>Renovujeme zoznam kníh</vt:lpstr>
      <vt:lpstr>Prekrývanie metód</vt:lpstr>
      <vt:lpstr>Prekrývanie metód</vt:lpstr>
      <vt:lpstr>Polymorfizmus</vt:lpstr>
      <vt:lpstr>Polymorfizmus</vt:lpstr>
      <vt:lpstr>Polymorfizmus filmov</vt:lpstr>
      <vt:lpstr>Problém vyriešený</vt:lpstr>
      <vt:lpstr>Anotácie</vt:lpstr>
      <vt:lpstr>Polymorfizmus najhrubšieho zrna :)</vt:lpstr>
      <vt:lpstr>Polymorfizmus – novinka?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638</cp:revision>
  <dcterms:created xsi:type="dcterms:W3CDTF">2007-01-29T19:11:06Z</dcterms:created>
  <dcterms:modified xsi:type="dcterms:W3CDTF">2021-10-20T09:31:54Z</dcterms:modified>
</cp:coreProperties>
</file>