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5"/>
  </p:notesMasterIdLst>
  <p:handoutMasterIdLst>
    <p:handoutMasterId r:id="rId66"/>
  </p:handoutMasterIdLst>
  <p:sldIdLst>
    <p:sldId id="352" r:id="rId2"/>
    <p:sldId id="353" r:id="rId3"/>
    <p:sldId id="420" r:id="rId4"/>
    <p:sldId id="421" r:id="rId5"/>
    <p:sldId id="422" r:id="rId6"/>
    <p:sldId id="383" r:id="rId7"/>
    <p:sldId id="385" r:id="rId8"/>
    <p:sldId id="386" r:id="rId9"/>
    <p:sldId id="423" r:id="rId10"/>
    <p:sldId id="396" r:id="rId11"/>
    <p:sldId id="407" r:id="rId12"/>
    <p:sldId id="408" r:id="rId13"/>
    <p:sldId id="409" r:id="rId14"/>
    <p:sldId id="424" r:id="rId15"/>
    <p:sldId id="425" r:id="rId16"/>
    <p:sldId id="426" r:id="rId17"/>
    <p:sldId id="427" r:id="rId18"/>
    <p:sldId id="428" r:id="rId19"/>
    <p:sldId id="429" r:id="rId20"/>
    <p:sldId id="430" r:id="rId21"/>
    <p:sldId id="431" r:id="rId22"/>
    <p:sldId id="432" r:id="rId23"/>
    <p:sldId id="433" r:id="rId24"/>
    <p:sldId id="434" r:id="rId25"/>
    <p:sldId id="435" r:id="rId26"/>
    <p:sldId id="437" r:id="rId27"/>
    <p:sldId id="438" r:id="rId28"/>
    <p:sldId id="439" r:id="rId29"/>
    <p:sldId id="440" r:id="rId30"/>
    <p:sldId id="441" r:id="rId31"/>
    <p:sldId id="442" r:id="rId32"/>
    <p:sldId id="444" r:id="rId33"/>
    <p:sldId id="445" r:id="rId34"/>
    <p:sldId id="446" r:id="rId35"/>
    <p:sldId id="447" r:id="rId36"/>
    <p:sldId id="448" r:id="rId37"/>
    <p:sldId id="450" r:id="rId38"/>
    <p:sldId id="451" r:id="rId39"/>
    <p:sldId id="452" r:id="rId40"/>
    <p:sldId id="453" r:id="rId41"/>
    <p:sldId id="472" r:id="rId42"/>
    <p:sldId id="454" r:id="rId43"/>
    <p:sldId id="455" r:id="rId44"/>
    <p:sldId id="456" r:id="rId45"/>
    <p:sldId id="457" r:id="rId46"/>
    <p:sldId id="458" r:id="rId47"/>
    <p:sldId id="459" r:id="rId48"/>
    <p:sldId id="460" r:id="rId49"/>
    <p:sldId id="461" r:id="rId50"/>
    <p:sldId id="462" r:id="rId51"/>
    <p:sldId id="471" r:id="rId52"/>
    <p:sldId id="463" r:id="rId53"/>
    <p:sldId id="465" r:id="rId54"/>
    <p:sldId id="466" r:id="rId55"/>
    <p:sldId id="467" r:id="rId56"/>
    <p:sldId id="468" r:id="rId57"/>
    <p:sldId id="469" r:id="rId58"/>
    <p:sldId id="470" r:id="rId59"/>
    <p:sldId id="473" r:id="rId60"/>
    <p:sldId id="474" r:id="rId61"/>
    <p:sldId id="475" r:id="rId62"/>
    <p:sldId id="476" r:id="rId63"/>
    <p:sldId id="392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clrMru>
    <a:srgbClr val="9F319F"/>
    <a:srgbClr val="C2E49C"/>
    <a:srgbClr val="006600"/>
    <a:srgbClr val="FFE781"/>
    <a:srgbClr val="CC9900"/>
    <a:srgbClr val="008000"/>
    <a:srgbClr val="99CCFF"/>
    <a:srgbClr val="FFFFCC"/>
    <a:srgbClr val="A7E2FF"/>
    <a:srgbClr val="2B32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1" autoAdjust="0"/>
    <p:restoredTop sz="86731" autoAdjust="0"/>
  </p:normalViewPr>
  <p:slideViewPr>
    <p:cSldViewPr snapToGrid="0">
      <p:cViewPr varScale="1">
        <p:scale>
          <a:sx n="105" d="100"/>
          <a:sy n="105" d="100"/>
        </p:scale>
        <p:origin x="-1134" y="-84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2076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2076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2076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2076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207680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7320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7320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6E8224"/>
              </a:buClr>
              <a:buSzPct val="12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k-SK" sz="3600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Nadpis</a:t>
            </a:r>
            <a:endParaRPr lang="en-GB" dirty="0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2096585" y="287672"/>
            <a:ext cx="6904037" cy="707886"/>
          </a:xfrm>
        </p:spPr>
        <p:txBody>
          <a:bodyPr wrap="square" anchor="t" anchorCtr="0"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4000" dirty="0"/>
              <a:t>8</a:t>
            </a:r>
            <a:r>
              <a:rPr lang="en-US" sz="4000" dirty="0" smtClean="0"/>
              <a:t>. </a:t>
            </a:r>
            <a:r>
              <a:rPr lang="en-US" sz="4000" dirty="0" err="1"/>
              <a:t>predn</a:t>
            </a:r>
            <a:r>
              <a:rPr lang="sk-SK" sz="4000" dirty="0" err="1"/>
              <a:t>áška</a:t>
            </a:r>
            <a:r>
              <a:rPr lang="en-US" sz="4000" dirty="0"/>
              <a:t> </a:t>
            </a:r>
            <a:r>
              <a:rPr lang="en-US" sz="4000" dirty="0" smtClean="0"/>
              <a:t>(9.</a:t>
            </a:r>
            <a:r>
              <a:rPr lang="sk-SK" sz="4000" dirty="0"/>
              <a:t>11</a:t>
            </a:r>
            <a:r>
              <a:rPr lang="en-US" sz="4000" dirty="0" smtClean="0"/>
              <a:t>.2011)</a:t>
            </a:r>
            <a:endParaRPr lang="en-US" sz="4000" dirty="0"/>
          </a:p>
        </p:txBody>
      </p:sp>
      <p:sp>
        <p:nvSpPr>
          <p:cNvPr id="3" name="Zástupný symbol textu 2"/>
          <p:cNvSpPr txBox="1">
            <a:spLocks noGrp="1"/>
          </p:cNvSpPr>
          <p:nvPr>
            <p:ph idx="1"/>
          </p:nvPr>
        </p:nvSpPr>
        <p:spPr/>
        <p:txBody>
          <a:bodyPr wrap="square" anchor="t" anchorCtr="0"/>
          <a:lstStyle>
            <a:def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499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8pPr>
            <a:lvl9pPr marL="2057400" marR="0" lvl="8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9pPr>
          </a:lstStyle>
          <a:p>
            <a:pPr lvl="0" algn="ctr">
              <a:buNone/>
            </a:pPr>
            <a:endParaRPr lang="sk-SK" b="1" dirty="0"/>
          </a:p>
          <a:p>
            <a:pPr lvl="0" algn="ctr">
              <a:spcBef>
                <a:spcPts val="799"/>
              </a:spcBef>
              <a:spcAft>
                <a:spcPts val="799"/>
              </a:spcAft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Midterm</a:t>
            </a:r>
            <a:r>
              <a:rPr lang="sk-SK" sz="5400" b="1" dirty="0" smtClean="0">
                <a:solidFill>
                  <a:schemeClr val="tx1"/>
                </a:solidFill>
              </a:rPr>
              <a:t> a</a:t>
            </a:r>
            <a:endParaRPr lang="en-US" sz="3200" b="1" dirty="0">
              <a:solidFill>
                <a:schemeClr val="tx1"/>
              </a:solidFill>
            </a:endParaRPr>
          </a:p>
          <a:p>
            <a:pPr lvl="0" algn="ctr">
              <a:spcBef>
                <a:spcPts val="1349"/>
              </a:spcBef>
              <a:spcAft>
                <a:spcPts val="1349"/>
              </a:spcAft>
              <a:buNone/>
            </a:pPr>
            <a:r>
              <a:rPr lang="sk-SK" sz="5400" b="1" dirty="0" smtClean="0">
                <a:solidFill>
                  <a:schemeClr val="tx1"/>
                </a:solidFill>
              </a:rPr>
              <a:t>s</a:t>
            </a:r>
            <a:r>
              <a:rPr lang="en-US" sz="5400" b="1" dirty="0" err="1" smtClean="0">
                <a:solidFill>
                  <a:schemeClr val="tx1"/>
                </a:solidFill>
              </a:rPr>
              <a:t>úbory</a:t>
            </a:r>
            <a:r>
              <a:rPr lang="sk-SK" sz="5400" b="1" dirty="0" smtClean="0">
                <a:solidFill>
                  <a:schemeClr val="tx1"/>
                </a:solidFill>
              </a:rPr>
              <a:t> prakticky</a:t>
            </a:r>
            <a:endParaRPr lang="en-US" sz="5400" b="1" dirty="0">
              <a:solidFill>
                <a:schemeClr val="tx1"/>
              </a:solidFill>
            </a:endParaRPr>
          </a:p>
          <a:p>
            <a:pPr lvl="0" algn="ctr">
              <a:buNone/>
            </a:pPr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sk-SK" b="1" dirty="0">
                <a:solidFill>
                  <a:schemeClr val="tx1"/>
                </a:solidFill>
              </a:rPr>
              <a:t>lebo</a:t>
            </a:r>
          </a:p>
          <a:p>
            <a:pPr lvl="0" algn="ctr">
              <a:spcBef>
                <a:spcPts val="799"/>
              </a:spcBef>
              <a:spcAft>
                <a:spcPts val="799"/>
              </a:spcAft>
              <a:buNone/>
            </a:pPr>
            <a:r>
              <a:rPr lang="sk-SK" sz="3200" b="1" dirty="0" smtClean="0">
                <a:solidFill>
                  <a:schemeClr val="tx1"/>
                </a:solidFill>
              </a:rPr>
              <a:t>Vstupy zo súborov</a:t>
            </a:r>
          </a:p>
          <a:p>
            <a:pPr lvl="0" algn="ctr">
              <a:spcBef>
                <a:spcPts val="799"/>
              </a:spcBef>
              <a:spcAft>
                <a:spcPts val="799"/>
              </a:spcAft>
              <a:buNone/>
            </a:pPr>
            <a:r>
              <a:rPr lang="sk-SK" sz="3200" b="1" dirty="0" smtClean="0">
                <a:solidFill>
                  <a:schemeClr val="tx1"/>
                </a:solidFill>
              </a:rPr>
              <a:t>sú super!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7199279" y="4160880"/>
            <a:ext cx="1004760" cy="159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179280" y="3959279"/>
            <a:ext cx="2519640" cy="1979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lak 7"/>
          <p:cNvSpPr/>
          <p:nvPr/>
        </p:nvSpPr>
        <p:spPr bwMode="auto">
          <a:xfrm>
            <a:off x="5251022" y="3684771"/>
            <a:ext cx="3666653" cy="2091351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maticu zo súboru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Vytvorme si metódu, ktorá načíta zo súboru maticu čísiel.</a:t>
            </a:r>
          </a:p>
          <a:p>
            <a:pPr lvl="1"/>
            <a:r>
              <a:rPr lang="sk-SK" dirty="0" smtClean="0"/>
              <a:t>V prvom riadku je uvedený počet riadkov a počet stĺpcov</a:t>
            </a:r>
            <a:endParaRPr lang="sk-SK" dirty="0"/>
          </a:p>
        </p:txBody>
      </p:sp>
      <p:sp>
        <p:nvSpPr>
          <p:cNvPr id="4" name="Zaoblený obdĺžnik 3"/>
          <p:cNvSpPr/>
          <p:nvPr/>
        </p:nvSpPr>
        <p:spPr bwMode="auto">
          <a:xfrm>
            <a:off x="851020" y="3739081"/>
            <a:ext cx="2987643" cy="197500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3000 5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6 -7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5649362" y="4103986"/>
          <a:ext cx="2888056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014"/>
                <a:gridCol w="722014"/>
                <a:gridCol w="722014"/>
                <a:gridCol w="7220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Šípka doprava 5"/>
          <p:cNvSpPr/>
          <p:nvPr/>
        </p:nvSpPr>
        <p:spPr bwMode="auto">
          <a:xfrm>
            <a:off x="4137434" y="4354722"/>
            <a:ext cx="1348966" cy="79480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lokTextu 28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1" name="Obdĺžnik 30"/>
          <p:cNvSpPr/>
          <p:nvPr/>
        </p:nvSpPr>
        <p:spPr bwMode="auto">
          <a:xfrm>
            <a:off x="58363" y="2898842"/>
            <a:ext cx="8988357" cy="37256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en-US" dirty="0" err="1" smtClean="0"/>
              <a:t>zo</a:t>
            </a:r>
            <a:r>
              <a:rPr lang="sk-SK" dirty="0" smtClean="0"/>
              <a:t> súboru</a:t>
            </a:r>
            <a:endParaRPr lang="sk-SK" dirty="0"/>
          </a:p>
        </p:txBody>
      </p:sp>
      <p:sp>
        <p:nvSpPr>
          <p:cNvPr id="5" name="Šípka doprava 4"/>
          <p:cNvSpPr/>
          <p:nvPr/>
        </p:nvSpPr>
        <p:spPr bwMode="auto">
          <a:xfrm rot="10800000">
            <a:off x="5730949" y="1602223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603504" y="4703152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457200" y="2978240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2798064" y="2978240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6044184" y="3023960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524256" y="4358728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subor</a:t>
            </a:r>
            <a:endParaRPr lang="sk-SK" dirty="0"/>
          </a:p>
        </p:txBody>
      </p:sp>
      <p:sp>
        <p:nvSpPr>
          <p:cNvPr id="17" name="Oblak 16"/>
          <p:cNvSpPr/>
          <p:nvPr/>
        </p:nvSpPr>
        <p:spPr bwMode="auto">
          <a:xfrm>
            <a:off x="2276856" y="4520272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" name="Rovná spojovacia šípka 18"/>
          <p:cNvCxnSpPr>
            <a:endCxn id="30" idx="1"/>
          </p:cNvCxnSpPr>
          <p:nvPr/>
        </p:nvCxnSpPr>
        <p:spPr bwMode="auto">
          <a:xfrm flipV="1">
            <a:off x="3239311" y="4761008"/>
            <a:ext cx="1569887" cy="44456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Rovná spojovacia šípka 20"/>
          <p:cNvCxnSpPr>
            <a:endCxn id="17" idx="2"/>
          </p:cNvCxnSpPr>
          <p:nvPr/>
        </p:nvCxnSpPr>
        <p:spPr bwMode="auto">
          <a:xfrm flipV="1">
            <a:off x="1207008" y="4812880"/>
            <a:ext cx="1075804" cy="64008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Obdĺžnik 24"/>
          <p:cNvSpPr/>
          <p:nvPr/>
        </p:nvSpPr>
        <p:spPr bwMode="auto">
          <a:xfrm>
            <a:off x="600456" y="5449912"/>
            <a:ext cx="1152144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21208" y="5105488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pic>
        <p:nvPicPr>
          <p:cNvPr id="22" name="Obrázok 21" descr="matica.tx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16443" y="3364076"/>
            <a:ext cx="4211402" cy="3246459"/>
          </a:xfrm>
          <a:prstGeom prst="rect">
            <a:avLst/>
          </a:prstGeom>
        </p:spPr>
      </p:pic>
      <p:cxnSp>
        <p:nvCxnSpPr>
          <p:cNvPr id="28" name="Rovná spojovacia šípka 27"/>
          <p:cNvCxnSpPr/>
          <p:nvPr/>
        </p:nvCxnSpPr>
        <p:spPr bwMode="auto">
          <a:xfrm>
            <a:off x="5432079" y="4852657"/>
            <a:ext cx="1233897" cy="985887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Obdĺžnik 29"/>
          <p:cNvSpPr/>
          <p:nvPr/>
        </p:nvSpPr>
        <p:spPr bwMode="auto">
          <a:xfrm>
            <a:off x="4809198" y="4660424"/>
            <a:ext cx="4224528" cy="201168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lokTextu 26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1" name="Obdĺžnik 30"/>
          <p:cNvSpPr/>
          <p:nvPr/>
        </p:nvSpPr>
        <p:spPr bwMode="auto">
          <a:xfrm>
            <a:off x="58363" y="2898842"/>
            <a:ext cx="8988357" cy="37256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en-US" dirty="0" err="1" smtClean="0"/>
              <a:t>zo</a:t>
            </a:r>
            <a:r>
              <a:rPr lang="sk-SK" dirty="0" smtClean="0"/>
              <a:t> súboru</a:t>
            </a:r>
            <a:endParaRPr lang="sk-SK" dirty="0"/>
          </a:p>
        </p:txBody>
      </p:sp>
      <p:sp>
        <p:nvSpPr>
          <p:cNvPr id="9" name="Obdĺžnik 8"/>
          <p:cNvSpPr/>
          <p:nvPr/>
        </p:nvSpPr>
        <p:spPr bwMode="auto">
          <a:xfrm>
            <a:off x="603504" y="4703152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457200" y="2978240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2798064" y="2978240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6044184" y="3023960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524256" y="4358728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subor</a:t>
            </a:r>
            <a:endParaRPr lang="sk-SK" dirty="0"/>
          </a:p>
        </p:txBody>
      </p:sp>
      <p:sp>
        <p:nvSpPr>
          <p:cNvPr id="17" name="Oblak 16"/>
          <p:cNvSpPr/>
          <p:nvPr/>
        </p:nvSpPr>
        <p:spPr bwMode="auto">
          <a:xfrm>
            <a:off x="2276856" y="4520272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" name="Rovná spojovacia šípka 18"/>
          <p:cNvCxnSpPr>
            <a:endCxn id="30" idx="1"/>
          </p:cNvCxnSpPr>
          <p:nvPr/>
        </p:nvCxnSpPr>
        <p:spPr bwMode="auto">
          <a:xfrm flipV="1">
            <a:off x="3239311" y="4761008"/>
            <a:ext cx="1569887" cy="44456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Rovná spojovacia šípka 20"/>
          <p:cNvCxnSpPr>
            <a:endCxn id="17" idx="2"/>
          </p:cNvCxnSpPr>
          <p:nvPr/>
        </p:nvCxnSpPr>
        <p:spPr bwMode="auto">
          <a:xfrm flipV="1">
            <a:off x="1207008" y="4812880"/>
            <a:ext cx="1075804" cy="64008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Obdĺžnik 24"/>
          <p:cNvSpPr/>
          <p:nvPr/>
        </p:nvSpPr>
        <p:spPr bwMode="auto">
          <a:xfrm>
            <a:off x="600456" y="5449912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21208" y="5105488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cxnSp>
        <p:nvCxnSpPr>
          <p:cNvPr id="28" name="Rovná spojovacia šípka 27"/>
          <p:cNvCxnSpPr/>
          <p:nvPr/>
        </p:nvCxnSpPr>
        <p:spPr bwMode="auto">
          <a:xfrm>
            <a:off x="5431536" y="5079592"/>
            <a:ext cx="1234440" cy="7589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36" name="Obrázok 35" descr="matica.tx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16443" y="3364076"/>
            <a:ext cx="4211402" cy="3246459"/>
          </a:xfrm>
          <a:prstGeom prst="rect">
            <a:avLst/>
          </a:prstGeom>
        </p:spPr>
      </p:pic>
      <p:sp>
        <p:nvSpPr>
          <p:cNvPr id="30" name="Obdĺžnik 29"/>
          <p:cNvSpPr/>
          <p:nvPr/>
        </p:nvSpPr>
        <p:spPr bwMode="auto">
          <a:xfrm>
            <a:off x="4809198" y="4660424"/>
            <a:ext cx="4224528" cy="201168"/>
          </a:xfrm>
          <a:prstGeom prst="rect">
            <a:avLst/>
          </a:prstGeom>
          <a:noFill/>
          <a:ln w="1587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Oblak 28"/>
          <p:cNvSpPr/>
          <p:nvPr/>
        </p:nvSpPr>
        <p:spPr bwMode="auto">
          <a:xfrm>
            <a:off x="2248495" y="5916733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/>
          <p:nvPr/>
        </p:nvCxnSpPr>
        <p:spPr bwMode="auto">
          <a:xfrm>
            <a:off x="1274344" y="5624736"/>
            <a:ext cx="1086084" cy="49127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/>
          <p:nvPr/>
        </p:nvCxnSpPr>
        <p:spPr bwMode="auto">
          <a:xfrm flipV="1">
            <a:off x="3180945" y="6147303"/>
            <a:ext cx="3075000" cy="68671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6272581" y="6065731"/>
            <a:ext cx="144000" cy="14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2147033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2147033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Rovná spojovacia šípka 48"/>
          <p:cNvCxnSpPr/>
          <p:nvPr/>
        </p:nvCxnSpPr>
        <p:spPr bwMode="auto">
          <a:xfrm>
            <a:off x="3204927" y="4644428"/>
            <a:ext cx="2726316" cy="5938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5954233" y="4528576"/>
            <a:ext cx="340242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2355252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83518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5433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5962007" y="4547286"/>
            <a:ext cx="263611" cy="329513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6219735" y="4510470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2996697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Rovná spojovacia šípka 21"/>
          <p:cNvCxnSpPr>
            <a:stCxn id="20" idx="1"/>
            <a:endCxn id="40" idx="3"/>
          </p:cNvCxnSpPr>
          <p:nvPr/>
        </p:nvCxnSpPr>
        <p:spPr bwMode="auto">
          <a:xfrm flipH="1">
            <a:off x="1077363" y="4712043"/>
            <a:ext cx="4884644" cy="77153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2635895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83518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5433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6242650" y="4547286"/>
            <a:ext cx="339219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6627120" y="4510470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17679"/>
            <a:ext cx="3385996" cy="12674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Rovná spojovacia šípka 21"/>
          <p:cNvCxnSpPr>
            <a:stCxn id="20" idx="1"/>
            <a:endCxn id="24" idx="3"/>
          </p:cNvCxnSpPr>
          <p:nvPr/>
        </p:nvCxnSpPr>
        <p:spPr bwMode="auto">
          <a:xfrm flipH="1">
            <a:off x="1990215" y="4709286"/>
            <a:ext cx="4252435" cy="772786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dĺžnik 23"/>
          <p:cNvSpPr/>
          <p:nvPr/>
        </p:nvSpPr>
        <p:spPr bwMode="auto">
          <a:xfrm>
            <a:off x="1513309" y="5282017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1421868" y="495283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2871273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83518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54334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6627120" y="4510470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17679"/>
            <a:ext cx="3385996" cy="12674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dĺžnik 23"/>
          <p:cNvSpPr/>
          <p:nvPr/>
        </p:nvSpPr>
        <p:spPr bwMode="auto">
          <a:xfrm>
            <a:off x="1513309" y="5282017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1421868" y="4952833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598954" y="5972309"/>
            <a:ext cx="1157417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627885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pole</a:t>
            </a:r>
            <a:endParaRPr lang="sk-SK" dirty="0"/>
          </a:p>
        </p:txBody>
      </p:sp>
      <p:sp>
        <p:nvSpPr>
          <p:cNvPr id="27" name="Oblak 26"/>
          <p:cNvSpPr/>
          <p:nvPr/>
        </p:nvSpPr>
        <p:spPr bwMode="auto">
          <a:xfrm>
            <a:off x="2833773" y="5040960"/>
            <a:ext cx="1865014" cy="154608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0, 0, 0, 0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0, 0, 0, 0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0,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0, 0, 0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Rovná spojovacia šípka 27"/>
          <p:cNvCxnSpPr>
            <a:endCxn id="27" idx="2"/>
          </p:cNvCxnSpPr>
          <p:nvPr/>
        </p:nvCxnSpPr>
        <p:spPr bwMode="auto">
          <a:xfrm flipV="1">
            <a:off x="1426744" y="5814003"/>
            <a:ext cx="1412814" cy="333131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358646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6016325" y="5063307"/>
            <a:ext cx="339219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6373636" y="5026491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>
            <a:off x="3204927" y="4644429"/>
            <a:ext cx="3141552" cy="416458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dĺžnik 23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598954" y="5881779"/>
            <a:ext cx="1157417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pole</a:t>
            </a:r>
            <a:endParaRPr lang="sk-SK" dirty="0"/>
          </a:p>
        </p:txBody>
      </p:sp>
      <p:sp>
        <p:nvSpPr>
          <p:cNvPr id="27" name="Oblak 26"/>
          <p:cNvSpPr/>
          <p:nvPr/>
        </p:nvSpPr>
        <p:spPr bwMode="auto">
          <a:xfrm>
            <a:off x="2833772" y="5040960"/>
            <a:ext cx="2009831" cy="154608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0,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0, 0, 0, 0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0,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0, 0, 0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Rovná spojovacia šípka 27"/>
          <p:cNvCxnSpPr>
            <a:endCxn id="27" idx="2"/>
          </p:cNvCxnSpPr>
          <p:nvPr/>
        </p:nvCxnSpPr>
        <p:spPr bwMode="auto">
          <a:xfrm flipV="1">
            <a:off x="1426744" y="5814003"/>
            <a:ext cx="1413262" cy="33313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dĺžnik 28"/>
          <p:cNvSpPr/>
          <p:nvPr/>
        </p:nvSpPr>
        <p:spPr bwMode="auto">
          <a:xfrm>
            <a:off x="626109" y="6439784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534668" y="611060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sk-SK" dirty="0"/>
          </a:p>
        </p:txBody>
      </p:sp>
      <p:sp>
        <p:nvSpPr>
          <p:cNvPr id="31" name="Obdĺžnik 30"/>
          <p:cNvSpPr/>
          <p:nvPr/>
        </p:nvSpPr>
        <p:spPr bwMode="auto">
          <a:xfrm>
            <a:off x="1538961" y="6438283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1447520" y="61090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sk-SK" dirty="0"/>
          </a:p>
        </p:txBody>
      </p:sp>
      <p:sp>
        <p:nvSpPr>
          <p:cNvPr id="34" name="Obdĺžnik 33"/>
          <p:cNvSpPr/>
          <p:nvPr/>
        </p:nvSpPr>
        <p:spPr bwMode="auto">
          <a:xfrm>
            <a:off x="6585182" y="4536724"/>
            <a:ext cx="144000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Rovná spojovacia šípka 21"/>
          <p:cNvCxnSpPr>
            <a:stCxn id="20" idx="1"/>
          </p:cNvCxnSpPr>
          <p:nvPr/>
        </p:nvCxnSpPr>
        <p:spPr bwMode="auto">
          <a:xfrm flipH="1">
            <a:off x="3530851" y="5225307"/>
            <a:ext cx="2485474" cy="242986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358646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6414656" y="5063307"/>
            <a:ext cx="684000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106929" y="5026491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>
            <a:off x="3204927" y="4644429"/>
            <a:ext cx="3865829" cy="416458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dĺžnik 23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598954" y="5881779"/>
            <a:ext cx="1157417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pole</a:t>
            </a:r>
            <a:endParaRPr lang="sk-SK" dirty="0"/>
          </a:p>
        </p:txBody>
      </p:sp>
      <p:sp>
        <p:nvSpPr>
          <p:cNvPr id="27" name="Oblak 26"/>
          <p:cNvSpPr/>
          <p:nvPr/>
        </p:nvSpPr>
        <p:spPr bwMode="auto">
          <a:xfrm>
            <a:off x="2833772" y="5040960"/>
            <a:ext cx="2480612" cy="154608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456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0, 0, 0, 0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0,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0, 0, 0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Rovná spojovacia šípka 27"/>
          <p:cNvCxnSpPr>
            <a:endCxn id="27" idx="2"/>
          </p:cNvCxnSpPr>
          <p:nvPr/>
        </p:nvCxnSpPr>
        <p:spPr bwMode="auto">
          <a:xfrm flipV="1">
            <a:off x="1426744" y="5814003"/>
            <a:ext cx="1414722" cy="33313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dĺžnik 28"/>
          <p:cNvSpPr/>
          <p:nvPr/>
        </p:nvSpPr>
        <p:spPr bwMode="auto">
          <a:xfrm>
            <a:off x="626109" y="6439784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534668" y="611060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sk-SK" dirty="0"/>
          </a:p>
        </p:txBody>
      </p:sp>
      <p:sp>
        <p:nvSpPr>
          <p:cNvPr id="31" name="Obdĺžnik 30"/>
          <p:cNvSpPr/>
          <p:nvPr/>
        </p:nvSpPr>
        <p:spPr bwMode="auto">
          <a:xfrm>
            <a:off x="1538961" y="6438283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1447520" y="61090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sk-SK" dirty="0"/>
          </a:p>
        </p:txBody>
      </p:sp>
      <p:cxnSp>
        <p:nvCxnSpPr>
          <p:cNvPr id="22" name="Rovná spojovacia šípka 21"/>
          <p:cNvCxnSpPr>
            <a:stCxn id="20" idx="1"/>
          </p:cNvCxnSpPr>
          <p:nvPr/>
        </p:nvCxnSpPr>
        <p:spPr bwMode="auto">
          <a:xfrm flipH="1">
            <a:off x="4146487" y="5225307"/>
            <a:ext cx="2268169" cy="23393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358646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7138896" y="5063307"/>
            <a:ext cx="324000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496208" y="5026491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>
            <a:off x="3204927" y="4644429"/>
            <a:ext cx="4255128" cy="42551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dĺžnik 23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598954" y="5881779"/>
            <a:ext cx="1157417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pole</a:t>
            </a:r>
            <a:endParaRPr lang="sk-SK" dirty="0"/>
          </a:p>
        </p:txBody>
      </p:sp>
      <p:sp>
        <p:nvSpPr>
          <p:cNvPr id="27" name="Oblak 26"/>
          <p:cNvSpPr/>
          <p:nvPr/>
        </p:nvSpPr>
        <p:spPr bwMode="auto">
          <a:xfrm>
            <a:off x="2833772" y="5040960"/>
            <a:ext cx="2480612" cy="154608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456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0, 0, 0, 0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0,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0, 0, 0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Rovná spojovacia šípka 27"/>
          <p:cNvCxnSpPr>
            <a:endCxn id="27" idx="2"/>
          </p:cNvCxnSpPr>
          <p:nvPr/>
        </p:nvCxnSpPr>
        <p:spPr bwMode="auto">
          <a:xfrm flipV="1">
            <a:off x="1426744" y="5814003"/>
            <a:ext cx="1414722" cy="33313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dĺžnik 28"/>
          <p:cNvSpPr/>
          <p:nvPr/>
        </p:nvSpPr>
        <p:spPr bwMode="auto">
          <a:xfrm>
            <a:off x="626109" y="6439784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534668" y="611060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sk-SK" dirty="0"/>
          </a:p>
        </p:txBody>
      </p:sp>
      <p:sp>
        <p:nvSpPr>
          <p:cNvPr id="31" name="Obdĺžnik 30"/>
          <p:cNvSpPr/>
          <p:nvPr/>
        </p:nvSpPr>
        <p:spPr bwMode="auto">
          <a:xfrm>
            <a:off x="1538961" y="6438283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1447520" y="61090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sk-SK" dirty="0"/>
          </a:p>
        </p:txBody>
      </p:sp>
      <p:cxnSp>
        <p:nvCxnSpPr>
          <p:cNvPr id="22" name="Rovná spojovacia šípka 21"/>
          <p:cNvCxnSpPr>
            <a:stCxn id="20" idx="1"/>
          </p:cNvCxnSpPr>
          <p:nvPr/>
        </p:nvCxnSpPr>
        <p:spPr bwMode="auto">
          <a:xfrm flipH="1">
            <a:off x="4399984" y="5225307"/>
            <a:ext cx="2738912" cy="270146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9806" y="1269889"/>
            <a:ext cx="2734194" cy="238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2096585" y="287672"/>
            <a:ext cx="6904037" cy="707886"/>
          </a:xfrm>
        </p:spPr>
        <p:txBody>
          <a:bodyPr wrap="square" anchor="t" anchorCtr="0"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k-SK" sz="4000" dirty="0" err="1" smtClean="0"/>
              <a:t>Midterm</a:t>
            </a:r>
            <a:r>
              <a:rPr lang="sk-SK" sz="4000" dirty="0" smtClean="0"/>
              <a:t> - Pyramída</a:t>
            </a:r>
            <a:endParaRPr lang="sk-SK" sz="4000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296779" y="1276938"/>
            <a:ext cx="7054636" cy="5300326"/>
          </a:xfrm>
        </p:spPr>
        <p:txBody>
          <a:bodyPr/>
          <a:lstStyle/>
          <a:p>
            <a:r>
              <a:rPr lang="sk-SK" dirty="0" smtClean="0"/>
              <a:t>Do triedy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Midtermarka</a:t>
            </a:r>
            <a:r>
              <a:rPr lang="sk-SK" dirty="0" smtClean="0"/>
              <a:t> pridajte metódu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pyramida</a:t>
            </a:r>
            <a:r>
              <a:rPr lang="sk-SK" dirty="0" smtClean="0"/>
              <a:t>, ktorá nakreslí pyramídu z rovnostranných trojuholníkov so zadaným počtom radov a so zadanou dĺžkou strany malých rovnostranných trojuholníkov. Korytnačka sa na začiatku nachádza v jednej zo strán trojuholníka a je nasmerovaná v smere výšky pyramídy.</a:t>
            </a:r>
          </a:p>
          <a:p>
            <a:pPr>
              <a:buNone/>
            </a:pPr>
            <a:endParaRPr lang="sk-SK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sk-SK" sz="1600" b="1" dirty="0" err="1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sk-SK" sz="1600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sk-SK" sz="1600" b="1" dirty="0" err="1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sk-SK" sz="1600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sk-SK" sz="1600" dirty="0" err="1" smtClean="0">
                <a:latin typeface="Courier New" pitchFamily="49" charset="0"/>
                <a:cs typeface="Courier New" pitchFamily="49" charset="0"/>
              </a:rPr>
              <a:t>pyramida</a:t>
            </a:r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sk-SK" sz="1600" b="1" dirty="0" err="1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k-SK" sz="1600" dirty="0" err="1" smtClean="0">
                <a:latin typeface="Courier New" pitchFamily="49" charset="0"/>
                <a:cs typeface="Courier New" pitchFamily="49" charset="0"/>
              </a:rPr>
              <a:t>pocetRadov</a:t>
            </a:r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sk-SK" sz="1600" b="1" dirty="0" err="1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strana)</a:t>
            </a:r>
          </a:p>
          <a:p>
            <a:endParaRPr lang="sk-SK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358646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7510069" y="5063307"/>
            <a:ext cx="324000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58328" y="5026491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>
            <a:off x="3204927" y="4644429"/>
            <a:ext cx="4626321" cy="398351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dĺžnik 23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598954" y="5881779"/>
            <a:ext cx="1157417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pole</a:t>
            </a:r>
            <a:endParaRPr lang="sk-SK" dirty="0"/>
          </a:p>
        </p:txBody>
      </p:sp>
      <p:sp>
        <p:nvSpPr>
          <p:cNvPr id="27" name="Oblak 26"/>
          <p:cNvSpPr/>
          <p:nvPr/>
        </p:nvSpPr>
        <p:spPr bwMode="auto">
          <a:xfrm>
            <a:off x="2833772" y="5040960"/>
            <a:ext cx="2480612" cy="154608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456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0, 0, 0, 0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0,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0, 0, 0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Rovná spojovacia šípka 27"/>
          <p:cNvCxnSpPr>
            <a:endCxn id="27" idx="2"/>
          </p:cNvCxnSpPr>
          <p:nvPr/>
        </p:nvCxnSpPr>
        <p:spPr bwMode="auto">
          <a:xfrm flipV="1">
            <a:off x="1426744" y="5814003"/>
            <a:ext cx="1414722" cy="33313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dĺžnik 28"/>
          <p:cNvSpPr/>
          <p:nvPr/>
        </p:nvSpPr>
        <p:spPr bwMode="auto">
          <a:xfrm>
            <a:off x="626109" y="6439784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534668" y="611060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sk-SK" dirty="0"/>
          </a:p>
        </p:txBody>
      </p:sp>
      <p:sp>
        <p:nvSpPr>
          <p:cNvPr id="31" name="Obdĺžnik 30"/>
          <p:cNvSpPr/>
          <p:nvPr/>
        </p:nvSpPr>
        <p:spPr bwMode="auto">
          <a:xfrm>
            <a:off x="1538961" y="6438283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3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1447520" y="61090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sk-SK" dirty="0"/>
          </a:p>
        </p:txBody>
      </p:sp>
      <p:cxnSp>
        <p:nvCxnSpPr>
          <p:cNvPr id="22" name="Rovná spojovacia šípka 21"/>
          <p:cNvCxnSpPr>
            <a:stCxn id="20" idx="1"/>
          </p:cNvCxnSpPr>
          <p:nvPr/>
        </p:nvCxnSpPr>
        <p:spPr bwMode="auto">
          <a:xfrm flipH="1">
            <a:off x="4771157" y="5225307"/>
            <a:ext cx="2738912" cy="270146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358646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5989166" y="5597434"/>
            <a:ext cx="216000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6210682" y="5569671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dĺžnik 23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598954" y="5881779"/>
            <a:ext cx="1157417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pole</a:t>
            </a:r>
            <a:endParaRPr lang="sk-SK" dirty="0"/>
          </a:p>
        </p:txBody>
      </p:sp>
      <p:cxnSp>
        <p:nvCxnSpPr>
          <p:cNvPr id="28" name="Rovná spojovacia šípka 27"/>
          <p:cNvCxnSpPr>
            <a:endCxn id="35" idx="2"/>
          </p:cNvCxnSpPr>
          <p:nvPr/>
        </p:nvCxnSpPr>
        <p:spPr bwMode="auto">
          <a:xfrm flipV="1">
            <a:off x="1426744" y="5814003"/>
            <a:ext cx="1414722" cy="33313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dĺžnik 28"/>
          <p:cNvSpPr/>
          <p:nvPr/>
        </p:nvSpPr>
        <p:spPr bwMode="auto">
          <a:xfrm>
            <a:off x="626109" y="6439784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534668" y="611060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sk-SK" dirty="0"/>
          </a:p>
        </p:txBody>
      </p:sp>
      <p:sp>
        <p:nvSpPr>
          <p:cNvPr id="31" name="Obdĺžnik 30"/>
          <p:cNvSpPr/>
          <p:nvPr/>
        </p:nvSpPr>
        <p:spPr bwMode="auto">
          <a:xfrm>
            <a:off x="1538961" y="6438283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Oblak 34"/>
          <p:cNvSpPr/>
          <p:nvPr/>
        </p:nvSpPr>
        <p:spPr bwMode="auto">
          <a:xfrm>
            <a:off x="2833772" y="5040960"/>
            <a:ext cx="2480612" cy="154608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456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</a:t>
            </a:r>
            <a:r>
              <a:rPr lang="en-US" b="1" dirty="0" smtClean="0"/>
              <a:t>1</a:t>
            </a:r>
            <a:r>
              <a:rPr lang="en-US" dirty="0" smtClean="0"/>
              <a:t>, 0, 0, 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0,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0, 0, 0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1447520" y="61090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sk-SK" dirty="0"/>
          </a:p>
        </p:txBody>
      </p:sp>
      <p:sp>
        <p:nvSpPr>
          <p:cNvPr id="34" name="Obdĺžnik 33"/>
          <p:cNvSpPr/>
          <p:nvPr/>
        </p:nvSpPr>
        <p:spPr bwMode="auto">
          <a:xfrm>
            <a:off x="7879761" y="5061798"/>
            <a:ext cx="144000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Rovná spojovacia šípka 21"/>
          <p:cNvCxnSpPr>
            <a:stCxn id="20" idx="1"/>
          </p:cNvCxnSpPr>
          <p:nvPr/>
        </p:nvCxnSpPr>
        <p:spPr bwMode="auto">
          <a:xfrm flipH="1">
            <a:off x="3711921" y="5759434"/>
            <a:ext cx="2277245" cy="61944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Rovná spojovacia šípka 48"/>
          <p:cNvCxnSpPr/>
          <p:nvPr/>
        </p:nvCxnSpPr>
        <p:spPr bwMode="auto">
          <a:xfrm>
            <a:off x="3204927" y="4644429"/>
            <a:ext cx="2969536" cy="91439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5615640" cy="477053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[riadkov][stlpcov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e)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nenasiel</a:t>
            </a:r>
            <a:r>
              <a:rPr lang="en-US" sz="16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</a:t>
            </a:r>
            <a:r>
              <a:rPr lang="en-US" dirty="0" err="1" smtClean="0"/>
              <a:t>maticu</a:t>
            </a:r>
            <a:r>
              <a:rPr lang="en-US" dirty="0" smtClean="0"/>
              <a:t> </a:t>
            </a:r>
            <a:r>
              <a:rPr lang="sk-SK" dirty="0" smtClean="0"/>
              <a:t>zo súboru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358646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0" name="Obdĺžnik 39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7491963" y="6158720"/>
            <a:ext cx="504000" cy="324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3 4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8021282" y="6121904"/>
            <a:ext cx="201482" cy="414666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dĺžnik 23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598954" y="5881779"/>
            <a:ext cx="1157417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pole</a:t>
            </a:r>
            <a:endParaRPr lang="sk-SK" dirty="0"/>
          </a:p>
        </p:txBody>
      </p:sp>
      <p:sp>
        <p:nvSpPr>
          <p:cNvPr id="27" name="Oblak 26"/>
          <p:cNvSpPr/>
          <p:nvPr/>
        </p:nvSpPr>
        <p:spPr bwMode="auto">
          <a:xfrm>
            <a:off x="2833772" y="5040960"/>
            <a:ext cx="2788430" cy="154608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456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 1, 2, 1, 1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3000,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5, 6, 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-7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Rovná spojovacia šípka 27"/>
          <p:cNvCxnSpPr>
            <a:endCxn id="27" idx="2"/>
          </p:cNvCxnSpPr>
          <p:nvPr/>
        </p:nvCxnSpPr>
        <p:spPr bwMode="auto">
          <a:xfrm flipV="1">
            <a:off x="1426744" y="5814003"/>
            <a:ext cx="1415677" cy="33313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dĺžnik 28"/>
          <p:cNvSpPr/>
          <p:nvPr/>
        </p:nvSpPr>
        <p:spPr bwMode="auto">
          <a:xfrm>
            <a:off x="626109" y="6439784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2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534668" y="6110600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sk-SK" dirty="0"/>
          </a:p>
        </p:txBody>
      </p:sp>
      <p:sp>
        <p:nvSpPr>
          <p:cNvPr id="31" name="Obdĺžnik 30"/>
          <p:cNvSpPr/>
          <p:nvPr/>
        </p:nvSpPr>
        <p:spPr bwMode="auto">
          <a:xfrm>
            <a:off x="1538961" y="6438283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3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1447520" y="61090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sk-SK" dirty="0"/>
          </a:p>
        </p:txBody>
      </p:sp>
      <p:cxnSp>
        <p:nvCxnSpPr>
          <p:cNvPr id="22" name="Rovná spojovacia šípka 21"/>
          <p:cNvCxnSpPr>
            <a:stCxn id="20" idx="1"/>
          </p:cNvCxnSpPr>
          <p:nvPr/>
        </p:nvCxnSpPr>
        <p:spPr bwMode="auto">
          <a:xfrm flipH="1" flipV="1">
            <a:off x="4916032" y="6102036"/>
            <a:ext cx="2575931" cy="218684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81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Rovná spojovacia šípka 48"/>
          <p:cNvCxnSpPr/>
          <p:nvPr/>
        </p:nvCxnSpPr>
        <p:spPr bwMode="auto">
          <a:xfrm>
            <a:off x="3204927" y="4644429"/>
            <a:ext cx="4798336" cy="1484767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lak 7"/>
          <p:cNvSpPr/>
          <p:nvPr/>
        </p:nvSpPr>
        <p:spPr bwMode="auto">
          <a:xfrm>
            <a:off x="5251022" y="3684771"/>
            <a:ext cx="3666653" cy="2091351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Zasa</a:t>
            </a:r>
            <a:r>
              <a:rPr lang="en-US" dirty="0" smtClean="0"/>
              <a:t> </a:t>
            </a:r>
            <a:r>
              <a:rPr lang="sk-SK" dirty="0" smtClean="0"/>
              <a:t>čítame maticu zo súboru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Vytvorme si metódu, ktorá načíta zo súboru maticu čísiel, ale:</a:t>
            </a:r>
          </a:p>
          <a:p>
            <a:pPr lvl="1"/>
            <a:r>
              <a:rPr lang="sk-SK" dirty="0" smtClean="0"/>
              <a:t>V prvom riadku </a:t>
            </a:r>
            <a:r>
              <a:rPr lang="sk-SK" dirty="0" smtClean="0">
                <a:solidFill>
                  <a:srgbClr val="FF0000"/>
                </a:solidFill>
              </a:rPr>
              <a:t>nie je </a:t>
            </a:r>
            <a:r>
              <a:rPr lang="sk-SK" dirty="0" smtClean="0"/>
              <a:t>uvedený počet riadkov a počet stĺpcov, ale rovno prvý riadok matice</a:t>
            </a:r>
            <a:endParaRPr lang="sk-SK" dirty="0"/>
          </a:p>
        </p:txBody>
      </p:sp>
      <p:sp>
        <p:nvSpPr>
          <p:cNvPr id="4" name="Zaoblený obdĺžnik 3"/>
          <p:cNvSpPr/>
          <p:nvPr/>
        </p:nvSpPr>
        <p:spPr bwMode="auto">
          <a:xfrm>
            <a:off x="851020" y="3739081"/>
            <a:ext cx="2987643" cy="1464231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3000 5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6 -7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5649362" y="4103986"/>
          <a:ext cx="2888056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014"/>
                <a:gridCol w="722014"/>
                <a:gridCol w="722014"/>
                <a:gridCol w="7220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3000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Šípka doprava 5"/>
          <p:cNvSpPr/>
          <p:nvPr/>
        </p:nvSpPr>
        <p:spPr bwMode="auto">
          <a:xfrm>
            <a:off x="4137434" y="4354722"/>
            <a:ext cx="1348966" cy="794802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Zasa</a:t>
            </a:r>
            <a:r>
              <a:rPr lang="en-US" dirty="0" smtClean="0"/>
              <a:t> </a:t>
            </a:r>
            <a:r>
              <a:rPr lang="sk-SK" dirty="0" smtClean="0"/>
              <a:t>čítame maticu zo súboru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Vytvorme si metódu, ktorá načíta zo súboru maticu čísiel, ale:</a:t>
            </a:r>
          </a:p>
          <a:p>
            <a:pPr lvl="1"/>
            <a:r>
              <a:rPr lang="sk-SK" dirty="0" smtClean="0"/>
              <a:t>V prvom riadku </a:t>
            </a:r>
            <a:r>
              <a:rPr lang="sk-SK" dirty="0" smtClean="0">
                <a:solidFill>
                  <a:srgbClr val="FF0000"/>
                </a:solidFill>
              </a:rPr>
              <a:t>nie je </a:t>
            </a:r>
            <a:r>
              <a:rPr lang="sk-SK" dirty="0" smtClean="0"/>
              <a:t>uvedený počet riadkov a počet stĺpcov, ale rovno prvý riadok matice</a:t>
            </a:r>
          </a:p>
          <a:p>
            <a:pPr lvl="1"/>
            <a:r>
              <a:rPr lang="sk-SK" dirty="0" smtClean="0"/>
              <a:t>Aké veľké dvojrozmerné pole máme vytvoriť?</a:t>
            </a:r>
            <a:endParaRPr lang="sk-SK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Zasa</a:t>
            </a:r>
            <a:r>
              <a:rPr lang="en-US" dirty="0" smtClean="0"/>
              <a:t> </a:t>
            </a:r>
            <a:r>
              <a:rPr lang="sk-SK" dirty="0" smtClean="0"/>
              <a:t>čítame maticu zo súboru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711420" cy="5300326"/>
          </a:xfrm>
        </p:spPr>
        <p:txBody>
          <a:bodyPr/>
          <a:lstStyle/>
          <a:p>
            <a:r>
              <a:rPr lang="sk-SK" dirty="0" smtClean="0"/>
              <a:t>Vytvorme si metódu, ktorá načíta zo súboru maticu čísiel, ale:</a:t>
            </a:r>
          </a:p>
          <a:p>
            <a:pPr lvl="1"/>
            <a:r>
              <a:rPr lang="sk-SK" dirty="0" smtClean="0"/>
              <a:t>V prvom riadku </a:t>
            </a:r>
            <a:r>
              <a:rPr lang="sk-SK" dirty="0" smtClean="0">
                <a:solidFill>
                  <a:srgbClr val="FF0000"/>
                </a:solidFill>
              </a:rPr>
              <a:t>nie je </a:t>
            </a:r>
            <a:r>
              <a:rPr lang="sk-SK" dirty="0" smtClean="0"/>
              <a:t>uvedený počet riadkov a počet stĺpcov, ale rovno prvý riadok matice</a:t>
            </a:r>
          </a:p>
          <a:p>
            <a:pPr lvl="1"/>
            <a:r>
              <a:rPr lang="sk-SK" dirty="0" smtClean="0"/>
              <a:t>Aké veľké dvojrozmerné pole máme vytvoriť?</a:t>
            </a:r>
          </a:p>
          <a:p>
            <a:pPr lvl="2"/>
            <a:r>
              <a:rPr lang="sk-SK" dirty="0" smtClean="0"/>
              <a:t>Prvé riešenie : nejaké „</a:t>
            </a:r>
            <a:r>
              <a:rPr lang="sk-SK" i="1" dirty="0" smtClean="0"/>
              <a:t>určite väčšie“ </a:t>
            </a:r>
            <a:r>
              <a:rPr lang="sk-SK" dirty="0" smtClean="0"/>
              <a:t>ako dáta (napr. 20x20)</a:t>
            </a:r>
          </a:p>
          <a:p>
            <a:pPr lvl="3"/>
            <a:r>
              <a:rPr lang="sk-SK" dirty="0" smtClean="0"/>
              <a:t>Pamätám si použitú časť dvojrozmerného poľa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 bwMode="auto">
          <a:xfrm>
            <a:off x="4961299" y="4544840"/>
            <a:ext cx="3657600" cy="224676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-1 456 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0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...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sk-SK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0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...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3000 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5 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6 -7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0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...</a:t>
            </a:r>
          </a:p>
          <a:p>
            <a:pPr>
              <a:spcBef>
                <a:spcPct val="50000"/>
              </a:spcBef>
            </a:pPr>
            <a:r>
              <a:rPr lang="sk-SK" dirty="0" smtClean="0">
                <a:latin typeface="Courier New" pitchFamily="49" charset="0"/>
                <a:cs typeface="Courier New" pitchFamily="49" charset="0"/>
              </a:rPr>
              <a:t>   0  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dirty="0" smtClean="0">
                <a:latin typeface="Courier New" pitchFamily="49" charset="0"/>
                <a:cs typeface="Courier New" pitchFamily="49" charset="0"/>
              </a:rPr>
              <a:t> ...</a:t>
            </a:r>
          </a:p>
          <a:p>
            <a:pPr>
              <a:spcBef>
                <a:spcPct val="50000"/>
              </a:spcBef>
            </a:pPr>
            <a:r>
              <a:rPr lang="sk-SK" dirty="0" smtClean="0">
                <a:latin typeface="Courier New" pitchFamily="49" charset="0"/>
                <a:cs typeface="Courier New" pitchFamily="49" charset="0"/>
              </a:rPr>
              <a:t> ...               ...</a:t>
            </a:r>
          </a:p>
        </p:txBody>
      </p:sp>
      <p:sp>
        <p:nvSpPr>
          <p:cNvPr id="5" name="Obdĺžnik 4"/>
          <p:cNvSpPr/>
          <p:nvPr/>
        </p:nvSpPr>
        <p:spPr bwMode="auto">
          <a:xfrm>
            <a:off x="3081106" y="501191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989665" y="468273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7" name="Obdĺžnik 6"/>
          <p:cNvSpPr/>
          <p:nvPr/>
        </p:nvSpPr>
        <p:spPr bwMode="auto">
          <a:xfrm>
            <a:off x="3993958" y="501041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3902517" y="468123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Zasa</a:t>
            </a:r>
            <a:r>
              <a:rPr lang="en-US" dirty="0" smtClean="0"/>
              <a:t> </a:t>
            </a:r>
            <a:r>
              <a:rPr lang="sk-SK" dirty="0" smtClean="0"/>
              <a:t>čítame maticu zo súboru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711420" cy="5300326"/>
          </a:xfrm>
        </p:spPr>
        <p:txBody>
          <a:bodyPr/>
          <a:lstStyle/>
          <a:p>
            <a:r>
              <a:rPr lang="sk-SK" dirty="0" smtClean="0"/>
              <a:t>Vytvorme si metódu, ktorá načíta zo súboru maticu čísiel, ale:</a:t>
            </a:r>
          </a:p>
          <a:p>
            <a:pPr lvl="1"/>
            <a:r>
              <a:rPr lang="sk-SK" dirty="0" smtClean="0"/>
              <a:t>V prvom riadku </a:t>
            </a:r>
            <a:r>
              <a:rPr lang="sk-SK" dirty="0" smtClean="0">
                <a:solidFill>
                  <a:srgbClr val="FF0000"/>
                </a:solidFill>
              </a:rPr>
              <a:t>nie je </a:t>
            </a:r>
            <a:r>
              <a:rPr lang="sk-SK" dirty="0" smtClean="0"/>
              <a:t>uvedený počet riadkov a počet stĺpcov, ale rovno prvý riadok matice</a:t>
            </a:r>
          </a:p>
          <a:p>
            <a:pPr lvl="1"/>
            <a:r>
              <a:rPr lang="sk-SK" dirty="0" smtClean="0"/>
              <a:t>Aké veľké dvojrozmerné pole máme vytvoriť?</a:t>
            </a:r>
          </a:p>
          <a:p>
            <a:pPr lvl="2"/>
            <a:r>
              <a:rPr lang="sk-SK" dirty="0" smtClean="0"/>
              <a:t>Prvé riešenie : nejaké „</a:t>
            </a:r>
            <a:r>
              <a:rPr lang="sk-SK" i="1" dirty="0" smtClean="0"/>
              <a:t>určite väčšie“ </a:t>
            </a:r>
            <a:r>
              <a:rPr lang="sk-SK" dirty="0" smtClean="0"/>
              <a:t>ako dáta (napr. 20x20)</a:t>
            </a:r>
          </a:p>
          <a:p>
            <a:pPr lvl="3"/>
            <a:r>
              <a:rPr lang="sk-SK" dirty="0" smtClean="0"/>
              <a:t>Pamätám si použitú časť dvojrozmerného poľa</a:t>
            </a:r>
          </a:p>
          <a:p>
            <a:pPr lvl="3"/>
            <a:r>
              <a:rPr lang="sk-SK" dirty="0" smtClean="0"/>
              <a:t>Použijem zbytočne väčšiu </a:t>
            </a:r>
            <a:r>
              <a:rPr lang="sk-SK" dirty="0" err="1" smtClean="0"/>
              <a:t>RAMku</a:t>
            </a:r>
            <a:r>
              <a:rPr lang="en-US" dirty="0" smtClean="0"/>
              <a:t>,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podcen</a:t>
            </a:r>
            <a:r>
              <a:rPr lang="sk-SK" dirty="0" err="1" smtClean="0"/>
              <a:t>ím</a:t>
            </a:r>
            <a:r>
              <a:rPr lang="sk-SK" dirty="0" smtClean="0"/>
              <a:t> veľkosť</a:t>
            </a:r>
          </a:p>
          <a:p>
            <a:pPr lvl="3"/>
            <a:r>
              <a:rPr lang="sk-SK" dirty="0" smtClean="0"/>
              <a:t>Časté riešenie: skúsite si ho doma alebo na cvičení </a:t>
            </a:r>
            <a:r>
              <a:rPr lang="sk-SK" dirty="0" smtClean="0">
                <a:sym typeface="Wingdings" pitchFamily="2" charset="2"/>
              </a:rPr>
              <a:t></a:t>
            </a:r>
            <a:endParaRPr lang="sk-SK" dirty="0" smtClean="0"/>
          </a:p>
          <a:p>
            <a:pPr lvl="3"/>
            <a:r>
              <a:rPr lang="sk-SK" dirty="0" smtClean="0"/>
              <a:t>Po ňom môže nasledovať kopírovanie do presného poľa</a:t>
            </a:r>
            <a:endParaRPr lang="sk-SK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Zasa</a:t>
            </a:r>
            <a:r>
              <a:rPr lang="en-US" dirty="0" smtClean="0"/>
              <a:t> </a:t>
            </a:r>
            <a:r>
              <a:rPr lang="sk-SK" dirty="0" smtClean="0"/>
              <a:t>čítame maticu zo súboru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711420" cy="5300326"/>
          </a:xfrm>
        </p:spPr>
        <p:txBody>
          <a:bodyPr/>
          <a:lstStyle/>
          <a:p>
            <a:r>
              <a:rPr lang="sk-SK" dirty="0" smtClean="0"/>
              <a:t>Vytvorme si metódu, ktorá načíta zo súboru maticu čísiel, ale:</a:t>
            </a:r>
          </a:p>
          <a:p>
            <a:pPr lvl="1"/>
            <a:r>
              <a:rPr lang="sk-SK" dirty="0" smtClean="0"/>
              <a:t>V prvom riadku </a:t>
            </a:r>
            <a:r>
              <a:rPr lang="sk-SK" dirty="0" smtClean="0">
                <a:solidFill>
                  <a:srgbClr val="FF0000"/>
                </a:solidFill>
              </a:rPr>
              <a:t>nie je </a:t>
            </a:r>
            <a:r>
              <a:rPr lang="sk-SK" dirty="0" smtClean="0"/>
              <a:t>uvedený počet riadkov a počet stĺpcov, ale rovno prvý riadok matice</a:t>
            </a:r>
          </a:p>
          <a:p>
            <a:pPr lvl="1"/>
            <a:r>
              <a:rPr lang="sk-SK" dirty="0" smtClean="0"/>
              <a:t>Aké veľké dvojrozmerné pole máme vytvoriť?</a:t>
            </a:r>
          </a:p>
          <a:p>
            <a:pPr lvl="2"/>
            <a:r>
              <a:rPr lang="sk-SK" dirty="0" smtClean="0"/>
              <a:t>Prvé riešenie : nejaké „</a:t>
            </a:r>
            <a:r>
              <a:rPr lang="sk-SK" i="1" dirty="0" smtClean="0"/>
              <a:t>určite väčšie“ </a:t>
            </a:r>
            <a:r>
              <a:rPr lang="sk-SK" dirty="0" smtClean="0"/>
              <a:t>ako dáta (napr. 20x20)</a:t>
            </a:r>
          </a:p>
          <a:p>
            <a:pPr lvl="3"/>
            <a:r>
              <a:rPr lang="sk-SK" dirty="0" smtClean="0"/>
              <a:t>Pamätám si použitú časť dvojrozmerného poľa</a:t>
            </a:r>
          </a:p>
          <a:p>
            <a:pPr lvl="3"/>
            <a:r>
              <a:rPr lang="sk-SK" dirty="0" smtClean="0"/>
              <a:t>Použijem zbytočne väčšiu </a:t>
            </a:r>
            <a:r>
              <a:rPr lang="sk-SK" dirty="0" err="1" smtClean="0"/>
              <a:t>RAMku</a:t>
            </a:r>
            <a:r>
              <a:rPr lang="en-US" dirty="0" smtClean="0"/>
              <a:t>, </a:t>
            </a:r>
            <a:r>
              <a:rPr lang="en-US" dirty="0" err="1" smtClean="0"/>
              <a:t>alebo</a:t>
            </a:r>
            <a:r>
              <a:rPr lang="en-US" dirty="0" smtClean="0"/>
              <a:t> </a:t>
            </a:r>
            <a:r>
              <a:rPr lang="en-US" dirty="0" err="1" smtClean="0"/>
              <a:t>podcen</a:t>
            </a:r>
            <a:r>
              <a:rPr lang="sk-SK" dirty="0" err="1" smtClean="0"/>
              <a:t>ím</a:t>
            </a:r>
            <a:r>
              <a:rPr lang="sk-SK" dirty="0" smtClean="0"/>
              <a:t> veľkosť</a:t>
            </a:r>
          </a:p>
          <a:p>
            <a:pPr lvl="3"/>
            <a:r>
              <a:rPr lang="sk-SK" dirty="0" smtClean="0"/>
              <a:t>Časté riešenie: skúsite si ho doma alebo na cvičení</a:t>
            </a:r>
          </a:p>
          <a:p>
            <a:pPr lvl="3"/>
            <a:r>
              <a:rPr lang="sk-SK" dirty="0" smtClean="0"/>
              <a:t>Po ňom môže nasledovať kopírovanie do presného poľa</a:t>
            </a:r>
          </a:p>
          <a:p>
            <a:pPr lvl="2"/>
            <a:r>
              <a:rPr lang="sk-SK" dirty="0" smtClean="0"/>
              <a:t>Druhé riešenie : Najprv si zistím počet riadkov a stĺpcov, potom vytvorím pole presnej veľkosti a nakoniec ho naplním</a:t>
            </a:r>
            <a:endParaRPr lang="sk-SK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6479659" cy="452431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nacitajLubovolnuMaticu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2147033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Rovná spojovacia šípka 48"/>
          <p:cNvCxnSpPr/>
          <p:nvPr/>
        </p:nvCxnSpPr>
        <p:spPr bwMode="auto">
          <a:xfrm>
            <a:off x="3204927" y="4644428"/>
            <a:ext cx="2726316" cy="5938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5981392" y="4528576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339876"/>
            <a:ext cx="6479659" cy="452431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public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nacitajLubovolnuMaticu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(File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2889379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Rovná spojovacia šípka 48"/>
          <p:cNvCxnSpPr/>
          <p:nvPr/>
        </p:nvCxnSpPr>
        <p:spPr bwMode="auto">
          <a:xfrm>
            <a:off x="3204927" y="4644428"/>
            <a:ext cx="2726316" cy="5938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5998140" y="4529096"/>
            <a:ext cx="1959855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5981392" y="4528576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1" name="Bublina v tvare zaobleného obdĺžnika 20"/>
          <p:cNvSpPr/>
          <p:nvPr/>
        </p:nvSpPr>
        <p:spPr bwMode="auto">
          <a:xfrm>
            <a:off x="4825497" y="4997513"/>
            <a:ext cx="959667" cy="442674"/>
          </a:xfrm>
          <a:prstGeom prst="wedgeRoundRectCallout">
            <a:avLst>
              <a:gd name="adj1" fmla="val 72425"/>
              <a:gd name="adj2" fmla="val -96684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true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Midterm</a:t>
            </a:r>
            <a:r>
              <a:rPr lang="sk-SK" dirty="0" smtClean="0"/>
              <a:t> – Exponent rozkladu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3802056"/>
          </a:xfrm>
        </p:spPr>
        <p:txBody>
          <a:bodyPr/>
          <a:lstStyle/>
          <a:p>
            <a:r>
              <a:rPr lang="sk-SK" sz="2400" dirty="0" smtClean="0"/>
              <a:t>Z matematiky je známe, že každé celé číslo </a:t>
            </a:r>
            <a:r>
              <a:rPr lang="sk-SK" sz="2400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sk-SK" sz="2400" dirty="0" smtClean="0"/>
              <a:t> vieme jednoznačne zapísať v tvare </a:t>
            </a:r>
            <a:r>
              <a:rPr lang="sk-SK" sz="2400" dirty="0" smtClean="0">
                <a:latin typeface="Courier New" pitchFamily="49" charset="0"/>
                <a:cs typeface="Courier New" pitchFamily="49" charset="0"/>
              </a:rPr>
              <a:t>a*2</a:t>
            </a:r>
            <a:r>
              <a:rPr lang="sk-SK" sz="2400" baseline="30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sk-SK" sz="2400" dirty="0" smtClean="0"/>
              <a:t> , kde </a:t>
            </a:r>
            <a:r>
              <a:rPr lang="sk-SK" sz="24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sk-SK" sz="2400" dirty="0" smtClean="0"/>
              <a:t> je nepárne číslo. Do triedy </a:t>
            </a:r>
            <a:r>
              <a:rPr lang="sk-SK" sz="2400" dirty="0" err="1" smtClean="0">
                <a:latin typeface="Courier New" pitchFamily="49" charset="0"/>
                <a:cs typeface="Courier New" pitchFamily="49" charset="0"/>
              </a:rPr>
              <a:t>Midtermarka</a:t>
            </a:r>
            <a:r>
              <a:rPr lang="sk-SK" sz="2400" dirty="0" smtClean="0"/>
              <a:t> pridajte metódu </a:t>
            </a:r>
            <a:r>
              <a:rPr lang="sk-SK" sz="2400" dirty="0" err="1" smtClean="0">
                <a:latin typeface="Courier New" pitchFamily="49" charset="0"/>
                <a:cs typeface="Courier New" pitchFamily="49" charset="0"/>
              </a:rPr>
              <a:t>exponentRozkladu</a:t>
            </a:r>
            <a:r>
              <a:rPr lang="sk-SK" sz="2400" dirty="0" smtClean="0"/>
              <a:t>, ktorá pre zadané číslo vráti exponent </a:t>
            </a:r>
            <a:r>
              <a:rPr lang="sk-SK" sz="24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sk-SK" sz="2400" dirty="0" smtClean="0"/>
              <a:t> (pri dvojke) v tomto jedinečnom rozklade – t.j. exponent najväčšej mocniny dvojky, ktorá delí zadané číslo. </a:t>
            </a:r>
          </a:p>
          <a:p>
            <a:r>
              <a:rPr lang="sk-SK" sz="2400" i="1" dirty="0" smtClean="0"/>
              <a:t>Napríklad pre číslo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100</a:t>
            </a:r>
            <a:r>
              <a:rPr lang="sk-SK" sz="2400" i="1" dirty="0" smtClean="0"/>
              <a:t> má metóda vrátiť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sk-SK" sz="2400" i="1" dirty="0" smtClean="0"/>
              <a:t> lebo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100=25*2</a:t>
            </a:r>
            <a:r>
              <a:rPr lang="sk-SK" sz="2400" i="1" baseline="30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sk-SK" sz="2400" i="1" dirty="0" smtClean="0"/>
              <a:t> , pre číslo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27</a:t>
            </a:r>
            <a:r>
              <a:rPr lang="sk-SK" sz="2400" i="1" dirty="0" smtClean="0"/>
              <a:t> má vrátiť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sz="2400" i="1" dirty="0" smtClean="0"/>
              <a:t> pretože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27=27*2</a:t>
            </a:r>
            <a:r>
              <a:rPr lang="sk-SK" sz="2400" i="1" baseline="30000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sk-SK" sz="2400" i="1" dirty="0" smtClean="0"/>
              <a:t>, pre číslo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40 </a:t>
            </a:r>
            <a:r>
              <a:rPr lang="sk-SK" sz="2400" i="1" dirty="0" smtClean="0"/>
              <a:t>číslo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sk-SK" sz="2400" i="1" dirty="0" smtClean="0"/>
              <a:t> pretože </a:t>
            </a:r>
            <a:r>
              <a:rPr lang="sk-SK" sz="2400" i="1" dirty="0" smtClean="0">
                <a:latin typeface="Courier New" pitchFamily="49" charset="0"/>
                <a:cs typeface="Courier New" pitchFamily="49" charset="0"/>
              </a:rPr>
              <a:t>40=5*2</a:t>
            </a:r>
            <a:r>
              <a:rPr lang="sk-SK" sz="2400" i="1" baseline="30000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sk-SK" sz="2400" i="1" dirty="0" smtClean="0"/>
              <a:t>. Môžete predpokladať, že parametrom je kladné číslo.</a:t>
            </a:r>
          </a:p>
          <a:p>
            <a:pPr>
              <a:buNone/>
            </a:pPr>
            <a:endParaRPr lang="sk-SK" sz="2400" i="1" dirty="0" smtClean="0"/>
          </a:p>
          <a:p>
            <a:pPr>
              <a:buNone/>
            </a:pPr>
            <a:r>
              <a:rPr lang="cs-CZ" sz="2400" b="1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cs-CZ" sz="2400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400" b="1" dirty="0" err="1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400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exponentRozkladu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2400" b="1" dirty="0" err="1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400" dirty="0" err="1" smtClean="0">
                <a:latin typeface="Courier New" pitchFamily="49" charset="0"/>
                <a:cs typeface="Courier New" pitchFamily="49" charset="0"/>
              </a:rPr>
              <a:t>cislo</a:t>
            </a:r>
            <a:r>
              <a:rPr lang="cs-CZ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sk-SK" sz="2400" i="1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lokTextu 30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1812072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5998140" y="4529096"/>
            <a:ext cx="1836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Rovná spojovacia šípka 29"/>
          <p:cNvCxnSpPr/>
          <p:nvPr/>
        </p:nvCxnSpPr>
        <p:spPr bwMode="auto">
          <a:xfrm flipH="1">
            <a:off x="4879818" y="4798337"/>
            <a:ext cx="1158843" cy="488887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BlokTextu 35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204745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2300934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/>
          <p:nvPr/>
        </p:nvCxnSpPr>
        <p:spPr bwMode="auto">
          <a:xfrm flipV="1">
            <a:off x="3085723" y="5595042"/>
            <a:ext cx="245952" cy="876677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3263847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2563471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/>
          <p:nvPr/>
        </p:nvCxnSpPr>
        <p:spPr bwMode="auto">
          <a:xfrm flipV="1">
            <a:off x="3085723" y="5595042"/>
            <a:ext cx="245952" cy="876677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3263847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2798849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Obdĺžnik 29"/>
          <p:cNvSpPr/>
          <p:nvPr/>
        </p:nvSpPr>
        <p:spPr bwMode="auto">
          <a:xfrm>
            <a:off x="3280592" y="5306185"/>
            <a:ext cx="32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/>
          <p:nvPr/>
        </p:nvCxnSpPr>
        <p:spPr bwMode="auto">
          <a:xfrm flipV="1">
            <a:off x="3085723" y="5595042"/>
            <a:ext cx="245952" cy="876677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3263847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Bublina v tvare zaobleného obdĺžnika 35"/>
          <p:cNvSpPr/>
          <p:nvPr/>
        </p:nvSpPr>
        <p:spPr bwMode="auto">
          <a:xfrm>
            <a:off x="4300396" y="6074875"/>
            <a:ext cx="959667" cy="442674"/>
          </a:xfrm>
          <a:prstGeom prst="wedgeRoundRectCallout">
            <a:avLst>
              <a:gd name="adj1" fmla="val -124745"/>
              <a:gd name="adj2" fmla="val -160084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true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3034227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Obdĺžnik 29"/>
          <p:cNvSpPr/>
          <p:nvPr/>
        </p:nvSpPr>
        <p:spPr bwMode="auto">
          <a:xfrm>
            <a:off x="3280592" y="5306185"/>
            <a:ext cx="32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>
            <a:endCxn id="36" idx="4"/>
          </p:cNvCxnSpPr>
          <p:nvPr/>
        </p:nvCxnSpPr>
        <p:spPr bwMode="auto">
          <a:xfrm flipV="1">
            <a:off x="3085723" y="5587562"/>
            <a:ext cx="497370" cy="884158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3580702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Bublina v tvare zaobleného obdĺžnika 35"/>
          <p:cNvSpPr/>
          <p:nvPr/>
        </p:nvSpPr>
        <p:spPr bwMode="auto">
          <a:xfrm>
            <a:off x="4300396" y="6074875"/>
            <a:ext cx="959667" cy="442674"/>
          </a:xfrm>
          <a:prstGeom prst="wedgeRoundRectCallout">
            <a:avLst>
              <a:gd name="adj1" fmla="val -124745"/>
              <a:gd name="adj2" fmla="val -160084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-1</a:t>
            </a:r>
            <a:endParaRPr kumimoji="0" lang="sk-SK" sz="2000" b="1" i="0" u="none" strike="noStrike" cap="none" normalizeH="0" baseline="0" dirty="0" smtClean="0">
              <a:ln>
                <a:noFill/>
              </a:ln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47804" y="3287711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/>
          <p:nvPr/>
        </p:nvCxnSpPr>
        <p:spPr bwMode="auto">
          <a:xfrm flipV="1">
            <a:off x="3085723" y="5587562"/>
            <a:ext cx="497370" cy="884158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3580702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2798849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Obdĺžnik 29"/>
          <p:cNvSpPr/>
          <p:nvPr/>
        </p:nvSpPr>
        <p:spPr bwMode="auto">
          <a:xfrm>
            <a:off x="3597447" y="5306185"/>
            <a:ext cx="612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/>
          <p:nvPr/>
        </p:nvCxnSpPr>
        <p:spPr bwMode="auto">
          <a:xfrm flipV="1">
            <a:off x="3103829" y="5576935"/>
            <a:ext cx="454182" cy="894786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3571649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Bublina v tvare zaobleného obdĺžnika 35"/>
          <p:cNvSpPr/>
          <p:nvPr/>
        </p:nvSpPr>
        <p:spPr bwMode="auto">
          <a:xfrm>
            <a:off x="4300396" y="6074875"/>
            <a:ext cx="959667" cy="442674"/>
          </a:xfrm>
          <a:prstGeom prst="wedgeRoundRectCallout">
            <a:avLst>
              <a:gd name="adj1" fmla="val -87009"/>
              <a:gd name="adj2" fmla="val -153949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true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304328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Obdĺžnik 29"/>
          <p:cNvSpPr/>
          <p:nvPr/>
        </p:nvSpPr>
        <p:spPr bwMode="auto">
          <a:xfrm>
            <a:off x="3597447" y="5306185"/>
            <a:ext cx="612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>
            <a:endCxn id="35" idx="2"/>
          </p:cNvCxnSpPr>
          <p:nvPr/>
        </p:nvCxnSpPr>
        <p:spPr bwMode="auto">
          <a:xfrm flipV="1">
            <a:off x="3103829" y="5584581"/>
            <a:ext cx="1173371" cy="88714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4178200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Bublina v tvare zaobleného obdĺžnika 35"/>
          <p:cNvSpPr/>
          <p:nvPr/>
        </p:nvSpPr>
        <p:spPr bwMode="auto">
          <a:xfrm>
            <a:off x="4300396" y="6074875"/>
            <a:ext cx="959667" cy="442674"/>
          </a:xfrm>
          <a:prstGeom prst="wedgeRoundRectCallout">
            <a:avLst>
              <a:gd name="adj1" fmla="val -87009"/>
              <a:gd name="adj2" fmla="val -153949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456</a:t>
            </a:r>
            <a:endParaRPr kumimoji="0" lang="sk-SK" sz="2000" b="1" i="0" u="none" strike="noStrike" cap="none" normalizeH="0" baseline="0" dirty="0" smtClean="0">
              <a:ln>
                <a:noFill/>
              </a:ln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3278658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2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>
            <a:endCxn id="35" idx="2"/>
          </p:cNvCxnSpPr>
          <p:nvPr/>
        </p:nvCxnSpPr>
        <p:spPr bwMode="auto">
          <a:xfrm flipV="1">
            <a:off x="3103829" y="5584581"/>
            <a:ext cx="1173371" cy="88714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4178200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Midterm</a:t>
            </a:r>
            <a:r>
              <a:rPr lang="sk-SK" dirty="0" smtClean="0"/>
              <a:t> – Spoločný prefix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Prefixom reťazca nazývame ľubovoľný jeho </a:t>
            </a:r>
            <a:r>
              <a:rPr lang="sk-SK" sz="2000" dirty="0" err="1" smtClean="0"/>
              <a:t>podreťazec</a:t>
            </a:r>
            <a:r>
              <a:rPr lang="sk-SK" sz="2000" dirty="0" smtClean="0"/>
              <a:t>, ktorým tento reťazec začína. Napríklad reťazec </a:t>
            </a:r>
            <a:r>
              <a:rPr lang="cs-CZ" sz="2000" dirty="0" smtClean="0">
                <a:solidFill>
                  <a:srgbClr val="0070C0"/>
                </a:solidFill>
              </a:rPr>
              <a:t>"</a:t>
            </a:r>
            <a:r>
              <a:rPr lang="cs-CZ" sz="2000" dirty="0" err="1" smtClean="0">
                <a:solidFill>
                  <a:srgbClr val="0070C0"/>
                </a:solidFill>
              </a:rPr>
              <a:t>skola</a:t>
            </a:r>
            <a:r>
              <a:rPr lang="cs-CZ" sz="2000" dirty="0" smtClean="0">
                <a:solidFill>
                  <a:srgbClr val="0070C0"/>
                </a:solidFill>
              </a:rPr>
              <a:t>" </a:t>
            </a:r>
            <a:r>
              <a:rPr lang="sk-SK" sz="2000" dirty="0" smtClean="0"/>
              <a:t>má tieto prefixy: </a:t>
            </a:r>
            <a:r>
              <a:rPr lang="cs-CZ" sz="2000" dirty="0" smtClean="0">
                <a:solidFill>
                  <a:srgbClr val="0070C0"/>
                </a:solidFill>
              </a:rPr>
              <a:t>""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70C0"/>
                </a:solidFill>
              </a:rPr>
              <a:t>"s"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70C0"/>
                </a:solidFill>
              </a:rPr>
              <a:t>"</a:t>
            </a:r>
            <a:r>
              <a:rPr lang="cs-CZ" sz="2000" dirty="0" err="1" smtClean="0">
                <a:solidFill>
                  <a:srgbClr val="0070C0"/>
                </a:solidFill>
              </a:rPr>
              <a:t>sk</a:t>
            </a:r>
            <a:r>
              <a:rPr lang="cs-CZ" sz="2000" dirty="0" smtClean="0">
                <a:solidFill>
                  <a:srgbClr val="0070C0"/>
                </a:solidFill>
              </a:rPr>
              <a:t>"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70C0"/>
                </a:solidFill>
              </a:rPr>
              <a:t>"</a:t>
            </a:r>
            <a:r>
              <a:rPr lang="cs-CZ" sz="2000" dirty="0" err="1" smtClean="0">
                <a:solidFill>
                  <a:srgbClr val="0070C0"/>
                </a:solidFill>
              </a:rPr>
              <a:t>sko</a:t>
            </a:r>
            <a:r>
              <a:rPr lang="cs-CZ" sz="2000" dirty="0" smtClean="0">
                <a:solidFill>
                  <a:srgbClr val="0070C0"/>
                </a:solidFill>
              </a:rPr>
              <a:t>"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70C0"/>
                </a:solidFill>
              </a:rPr>
              <a:t>"skol"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rgbClr val="0070C0"/>
                </a:solidFill>
              </a:rPr>
              <a:t>"</a:t>
            </a:r>
            <a:r>
              <a:rPr lang="cs-CZ" sz="2000" dirty="0" err="1" smtClean="0">
                <a:solidFill>
                  <a:srgbClr val="0070C0"/>
                </a:solidFill>
              </a:rPr>
              <a:t>skola</a:t>
            </a:r>
            <a:r>
              <a:rPr lang="cs-CZ" sz="2000" dirty="0" smtClean="0">
                <a:solidFill>
                  <a:srgbClr val="0070C0"/>
                </a:solidFill>
              </a:rPr>
              <a:t>"</a:t>
            </a:r>
            <a:r>
              <a:rPr lang="cs-CZ" sz="2000" dirty="0" smtClean="0"/>
              <a:t>.</a:t>
            </a:r>
            <a:endParaRPr lang="sk-SK" sz="2000" dirty="0" smtClean="0"/>
          </a:p>
          <a:p>
            <a:r>
              <a:rPr lang="sk-SK" sz="2000" dirty="0" smtClean="0"/>
              <a:t>Do triedy </a:t>
            </a:r>
            <a:r>
              <a:rPr lang="sk-SK" sz="2000" dirty="0" err="1" smtClean="0">
                <a:latin typeface="Courier New" pitchFamily="49" charset="0"/>
                <a:cs typeface="Courier New" pitchFamily="49" charset="0"/>
              </a:rPr>
              <a:t>Midtermarka</a:t>
            </a:r>
            <a:r>
              <a:rPr lang="sk-SK" sz="2000" i="1" dirty="0" smtClean="0"/>
              <a:t> </a:t>
            </a:r>
            <a:r>
              <a:rPr lang="sk-SK" sz="2000" dirty="0" smtClean="0"/>
              <a:t>pridajte metódu </a:t>
            </a:r>
            <a:r>
              <a:rPr lang="sk-SK" sz="2000" dirty="0" err="1" smtClean="0">
                <a:latin typeface="Courier New" pitchFamily="49" charset="0"/>
                <a:cs typeface="Courier New" pitchFamily="49" charset="0"/>
              </a:rPr>
              <a:t>spolocnyPrefix</a:t>
            </a:r>
            <a:r>
              <a:rPr lang="sk-SK" sz="2000" dirty="0" smtClean="0"/>
              <a:t>. Táto metóda dostane ako parametre referencie dva reťazce a vráti </a:t>
            </a:r>
            <a:r>
              <a:rPr lang="sk-SK" sz="2000" b="1" dirty="0" smtClean="0"/>
              <a:t>najdlhší</a:t>
            </a:r>
            <a:r>
              <a:rPr lang="sk-SK" sz="2000" dirty="0" smtClean="0"/>
              <a:t> taký reťazec (referenciu na taký reťazec), ktorý je prefixom oboch zadaných reťazcov.  </a:t>
            </a:r>
          </a:p>
          <a:p>
            <a:r>
              <a:rPr lang="sk-SK" sz="2000" dirty="0" smtClean="0"/>
              <a:t>Príklady</a:t>
            </a:r>
            <a:r>
              <a:rPr lang="pl-PL" sz="2000" dirty="0" smtClean="0"/>
              <a:t>: </a:t>
            </a:r>
            <a:endParaRPr lang="sk-SK" sz="2000" dirty="0" smtClean="0"/>
          </a:p>
          <a:p>
            <a:pPr lvl="1"/>
            <a:r>
              <a:rPr lang="pl-PL" sz="1600" dirty="0" smtClean="0"/>
              <a:t>najdlh</a:t>
            </a:r>
            <a:r>
              <a:rPr lang="sk-SK" sz="1600" dirty="0" err="1" smtClean="0"/>
              <a:t>ší</a:t>
            </a:r>
            <a:r>
              <a:rPr lang="sk-SK" sz="1600" dirty="0" smtClean="0"/>
              <a:t> spoločný prefix reťazcov </a:t>
            </a:r>
            <a:r>
              <a:rPr lang="cs-CZ" sz="1600" dirty="0" smtClean="0">
                <a:solidFill>
                  <a:srgbClr val="0070C0"/>
                </a:solidFill>
              </a:rPr>
              <a:t>"</a:t>
            </a:r>
            <a:r>
              <a:rPr lang="cs-CZ" sz="1600" dirty="0" err="1" smtClean="0">
                <a:solidFill>
                  <a:srgbClr val="0070C0"/>
                </a:solidFill>
              </a:rPr>
              <a:t>promocia</a:t>
            </a:r>
            <a:r>
              <a:rPr lang="cs-CZ" sz="1600" dirty="0" smtClean="0">
                <a:solidFill>
                  <a:srgbClr val="0070C0"/>
                </a:solidFill>
              </a:rPr>
              <a:t>" </a:t>
            </a:r>
            <a:r>
              <a:rPr lang="sk-SK" sz="1600" dirty="0" smtClean="0"/>
              <a:t>a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"program" </a:t>
            </a:r>
            <a:r>
              <a:rPr lang="sk-SK" sz="1600" dirty="0" smtClean="0"/>
              <a:t>je reťazec </a:t>
            </a:r>
            <a:r>
              <a:rPr lang="cs-CZ" sz="1600" dirty="0" smtClean="0">
                <a:solidFill>
                  <a:srgbClr val="0070C0"/>
                </a:solidFill>
              </a:rPr>
              <a:t>"pro"</a:t>
            </a:r>
            <a:endParaRPr lang="sk-SK" sz="1600" dirty="0" smtClean="0">
              <a:solidFill>
                <a:srgbClr val="0070C0"/>
              </a:solidFill>
            </a:endParaRPr>
          </a:p>
          <a:p>
            <a:pPr lvl="1"/>
            <a:r>
              <a:rPr lang="sk-SK" sz="1600" dirty="0" smtClean="0"/>
              <a:t>najdlhší spoločný prefix reťazcov </a:t>
            </a:r>
            <a:r>
              <a:rPr lang="cs-CZ" sz="1600" dirty="0" smtClean="0">
                <a:solidFill>
                  <a:srgbClr val="0070C0"/>
                </a:solidFill>
              </a:rPr>
              <a:t>"</a:t>
            </a:r>
            <a:r>
              <a:rPr lang="cs-CZ" sz="1600" dirty="0" err="1" smtClean="0">
                <a:solidFill>
                  <a:srgbClr val="0070C0"/>
                </a:solidFill>
              </a:rPr>
              <a:t>kolovratok</a:t>
            </a:r>
            <a:r>
              <a:rPr lang="cs-CZ" sz="1600" dirty="0" smtClean="0">
                <a:solidFill>
                  <a:srgbClr val="0070C0"/>
                </a:solidFill>
              </a:rPr>
              <a:t>" </a:t>
            </a:r>
            <a:r>
              <a:rPr lang="sk-SK" sz="1600" dirty="0" smtClean="0"/>
              <a:t>a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"kolo" </a:t>
            </a:r>
            <a:r>
              <a:rPr lang="sk-SK" sz="1600" dirty="0" smtClean="0"/>
              <a:t>je reťazec </a:t>
            </a:r>
            <a:r>
              <a:rPr lang="cs-CZ" sz="1600" dirty="0" smtClean="0">
                <a:solidFill>
                  <a:srgbClr val="0070C0"/>
                </a:solidFill>
              </a:rPr>
              <a:t>"kolo"</a:t>
            </a:r>
            <a:endParaRPr lang="sk-SK" sz="1600" dirty="0" smtClean="0">
              <a:solidFill>
                <a:srgbClr val="0070C0"/>
              </a:solidFill>
            </a:endParaRPr>
          </a:p>
          <a:p>
            <a:pPr lvl="1"/>
            <a:r>
              <a:rPr lang="sk-SK" sz="1600" dirty="0" smtClean="0"/>
              <a:t>najdlhší spoločný prefix reťazcov </a:t>
            </a:r>
            <a:r>
              <a:rPr lang="cs-CZ" sz="1600" dirty="0" smtClean="0">
                <a:solidFill>
                  <a:srgbClr val="0070C0"/>
                </a:solidFill>
              </a:rPr>
              <a:t>"program"</a:t>
            </a:r>
            <a:r>
              <a:rPr lang="cs-CZ" sz="1600" dirty="0" smtClean="0"/>
              <a:t> </a:t>
            </a:r>
            <a:r>
              <a:rPr lang="sk-SK" sz="1600" dirty="0" smtClean="0"/>
              <a:t>a</a:t>
            </a:r>
            <a:r>
              <a:rPr lang="cs-CZ" sz="1600" dirty="0" smtClean="0"/>
              <a:t> </a:t>
            </a:r>
            <a:r>
              <a:rPr lang="cs-CZ" sz="1600" dirty="0" smtClean="0">
                <a:solidFill>
                  <a:srgbClr val="0070C0"/>
                </a:solidFill>
              </a:rPr>
              <a:t>"kolo" </a:t>
            </a:r>
            <a:r>
              <a:rPr lang="sk-SK" sz="1600" dirty="0" smtClean="0"/>
              <a:t>je reťazec </a:t>
            </a:r>
            <a:r>
              <a:rPr lang="cs-CZ" sz="1600" dirty="0" smtClean="0">
                <a:solidFill>
                  <a:srgbClr val="0070C0"/>
                </a:solidFill>
              </a:rPr>
              <a:t>"„</a:t>
            </a:r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cs-CZ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spolocnyPrefix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cs-CZ" sz="20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cs-CZ" sz="2000" dirty="0" smtClean="0">
                <a:latin typeface="Courier New" pitchFamily="49" charset="0"/>
                <a:cs typeface="Courier New" pitchFamily="49" charset="0"/>
              </a:rPr>
              <a:t> r2)</a:t>
            </a:r>
            <a:endParaRPr lang="sk-SK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sk-SK" sz="2000" dirty="0" smtClean="0">
              <a:solidFill>
                <a:srgbClr val="0070C0"/>
              </a:solidFill>
            </a:endParaRPr>
          </a:p>
          <a:p>
            <a:endParaRPr lang="sk-SK" sz="2000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3278658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4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>
            <a:endCxn id="35" idx="2"/>
          </p:cNvCxnSpPr>
          <p:nvPr/>
        </p:nvCxnSpPr>
        <p:spPr bwMode="auto">
          <a:xfrm flipV="1">
            <a:off x="3195873" y="5584581"/>
            <a:ext cx="1696931" cy="915807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4793804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02537" y="2798824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" name="Obdĺžnik 50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4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30" name="Obdĺžnik 29"/>
          <p:cNvSpPr/>
          <p:nvPr/>
        </p:nvSpPr>
        <p:spPr bwMode="auto">
          <a:xfrm>
            <a:off x="4810605" y="5297131"/>
            <a:ext cx="14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"-1 456 2 0"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>
            <a:endCxn id="35" idx="2"/>
          </p:cNvCxnSpPr>
          <p:nvPr/>
        </p:nvCxnSpPr>
        <p:spPr bwMode="auto">
          <a:xfrm flipV="1">
            <a:off x="3195873" y="5584581"/>
            <a:ext cx="1696931" cy="915807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5" name="Obdĺžnik 34"/>
          <p:cNvSpPr/>
          <p:nvPr/>
        </p:nvSpPr>
        <p:spPr bwMode="auto">
          <a:xfrm>
            <a:off x="4793804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Bublina v tvare zaobleného obdĺžnika 33"/>
          <p:cNvSpPr/>
          <p:nvPr/>
        </p:nvSpPr>
        <p:spPr bwMode="auto">
          <a:xfrm>
            <a:off x="5160464" y="6056768"/>
            <a:ext cx="1059256" cy="442674"/>
          </a:xfrm>
          <a:prstGeom prst="wedgeRoundRectCallout">
            <a:avLst>
              <a:gd name="adj1" fmla="val -70028"/>
              <a:gd name="adj2" fmla="val -151903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false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84433" y="1531429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5998140" y="5063223"/>
            <a:ext cx="140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1" name="Bublina v tvare zaobleného obdĺžnika 20"/>
          <p:cNvSpPr/>
          <p:nvPr/>
        </p:nvSpPr>
        <p:spPr bwMode="auto">
          <a:xfrm>
            <a:off x="4825497" y="5531640"/>
            <a:ext cx="959667" cy="442674"/>
          </a:xfrm>
          <a:prstGeom prst="wedgeRoundRectCallout">
            <a:avLst>
              <a:gd name="adj1" fmla="val 72425"/>
              <a:gd name="adj2" fmla="val -96684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true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bdĺžnik 22"/>
          <p:cNvSpPr/>
          <p:nvPr/>
        </p:nvSpPr>
        <p:spPr bwMode="auto">
          <a:xfrm>
            <a:off x="7837357" y="4510440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Rovná spojovacia šípka 23"/>
          <p:cNvCxnSpPr/>
          <p:nvPr/>
        </p:nvCxnSpPr>
        <p:spPr bwMode="auto">
          <a:xfrm flipV="1">
            <a:off x="3204927" y="4535786"/>
            <a:ext cx="4581053" cy="10864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Obdĺžnik 24"/>
          <p:cNvSpPr/>
          <p:nvPr/>
        </p:nvSpPr>
        <p:spPr bwMode="auto">
          <a:xfrm>
            <a:off x="7870694" y="4527558"/>
            <a:ext cx="180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lokTextu 30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730949" y="1812072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1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Rovná spojovacia šípka 29"/>
          <p:cNvCxnSpPr>
            <a:stCxn id="28" idx="1"/>
          </p:cNvCxnSpPr>
          <p:nvPr/>
        </p:nvCxnSpPr>
        <p:spPr bwMode="auto">
          <a:xfrm flipH="1">
            <a:off x="4879820" y="5207223"/>
            <a:ext cx="1118320" cy="80001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98140" y="5063223"/>
            <a:ext cx="1296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bdĺžnik 33"/>
          <p:cNvSpPr/>
          <p:nvPr/>
        </p:nvSpPr>
        <p:spPr bwMode="auto">
          <a:xfrm>
            <a:off x="7870694" y="4527558"/>
            <a:ext cx="180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lokTextu 30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20645" y="2101768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2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BlokTextu 28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lokTextu 30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20645" y="2309987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BlokTextu 28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lak 27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Rovná spojovacia šípka 29"/>
          <p:cNvCxnSpPr/>
          <p:nvPr/>
        </p:nvCxnSpPr>
        <p:spPr bwMode="auto">
          <a:xfrm flipV="1">
            <a:off x="3085723" y="5567881"/>
            <a:ext cx="381754" cy="90383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Obdĺžnik 31"/>
          <p:cNvSpPr/>
          <p:nvPr/>
        </p:nvSpPr>
        <p:spPr bwMode="auto">
          <a:xfrm>
            <a:off x="3490172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bdĺžnik 33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cxnSp>
        <p:nvCxnSpPr>
          <p:cNvPr id="36" name="Rovná spojovacia šípka 35"/>
          <p:cNvCxnSpPr/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BlokTextu 30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20645" y="2581577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BlokTextu 28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9" name="Rovná spojovacia šípka 48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lak 27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0" name="Rovná spojovacia šípka 29"/>
          <p:cNvCxnSpPr/>
          <p:nvPr/>
        </p:nvCxnSpPr>
        <p:spPr bwMode="auto">
          <a:xfrm flipV="1">
            <a:off x="3085723" y="5567881"/>
            <a:ext cx="381754" cy="90383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Obdĺžnik 31"/>
          <p:cNvSpPr/>
          <p:nvPr/>
        </p:nvSpPr>
        <p:spPr bwMode="auto">
          <a:xfrm>
            <a:off x="3490172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Obdĺžnik 33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cxnSp>
        <p:nvCxnSpPr>
          <p:cNvPr id="36" name="Rovná spojovacia šípka 35"/>
          <p:cNvCxnSpPr/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2798849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30" name="Obdĺžnik 29"/>
          <p:cNvSpPr/>
          <p:nvPr/>
        </p:nvSpPr>
        <p:spPr bwMode="auto">
          <a:xfrm>
            <a:off x="3506917" y="5306185"/>
            <a:ext cx="32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Bublina v tvare zaobleného obdĺžnika 35"/>
          <p:cNvSpPr/>
          <p:nvPr/>
        </p:nvSpPr>
        <p:spPr bwMode="auto">
          <a:xfrm>
            <a:off x="4300396" y="6074875"/>
            <a:ext cx="959667" cy="442674"/>
          </a:xfrm>
          <a:prstGeom prst="wedgeRoundRectCallout">
            <a:avLst>
              <a:gd name="adj1" fmla="val -124745"/>
              <a:gd name="adj2" fmla="val -160084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true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bdĺžnik 33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Rovná spojovacia šípka 39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Rovná spojovacia šípka 41"/>
          <p:cNvCxnSpPr/>
          <p:nvPr/>
        </p:nvCxnSpPr>
        <p:spPr bwMode="auto">
          <a:xfrm flipV="1">
            <a:off x="3085723" y="5567881"/>
            <a:ext cx="381754" cy="90383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Obdĺžnik 42"/>
          <p:cNvSpPr/>
          <p:nvPr/>
        </p:nvSpPr>
        <p:spPr bwMode="auto">
          <a:xfrm>
            <a:off x="3490172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3034227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30" name="Obdĺžnik 29"/>
          <p:cNvSpPr/>
          <p:nvPr/>
        </p:nvSpPr>
        <p:spPr bwMode="auto">
          <a:xfrm>
            <a:off x="3506917" y="5306185"/>
            <a:ext cx="14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Bublina v tvare zaobleného obdĺžnika 35"/>
          <p:cNvSpPr/>
          <p:nvPr/>
        </p:nvSpPr>
        <p:spPr bwMode="auto">
          <a:xfrm>
            <a:off x="4300396" y="6074875"/>
            <a:ext cx="959667" cy="442674"/>
          </a:xfrm>
          <a:prstGeom prst="wedgeRoundRectCallout">
            <a:avLst>
              <a:gd name="adj1" fmla="val -124745"/>
              <a:gd name="adj2" fmla="val -160084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Courier New" pitchFamily="49" charset="0"/>
              </a:rPr>
              <a:t>1</a:t>
            </a:r>
            <a:endParaRPr kumimoji="0" lang="sk-SK" sz="2000" b="1" i="0" u="none" strike="noStrike" cap="none" normalizeH="0" baseline="0" dirty="0" smtClean="0">
              <a:ln>
                <a:noFill/>
              </a:ln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bdĺžnik 33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Rovná spojovacia šípka 39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Rovná spojovacia šípka 41"/>
          <p:cNvCxnSpPr/>
          <p:nvPr/>
        </p:nvCxnSpPr>
        <p:spPr bwMode="auto">
          <a:xfrm flipV="1">
            <a:off x="3121935" y="5558828"/>
            <a:ext cx="562824" cy="91289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Obdĺžnik 42"/>
          <p:cNvSpPr/>
          <p:nvPr/>
        </p:nvSpPr>
        <p:spPr bwMode="auto">
          <a:xfrm>
            <a:off x="3653126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331487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Obdĺžnik 33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Rovná spojovacia šípka 39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Rovná spojovacia šípka 41"/>
          <p:cNvCxnSpPr/>
          <p:nvPr/>
        </p:nvCxnSpPr>
        <p:spPr bwMode="auto">
          <a:xfrm flipV="1">
            <a:off x="3121935" y="5558828"/>
            <a:ext cx="562824" cy="91289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Obdĺžnik 42"/>
          <p:cNvSpPr/>
          <p:nvPr/>
        </p:nvSpPr>
        <p:spPr bwMode="auto">
          <a:xfrm>
            <a:off x="3653126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Midterm</a:t>
            </a:r>
            <a:r>
              <a:rPr lang="sk-SK" dirty="0" smtClean="0"/>
              <a:t> – Korytnačí salaš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Vytvorte triedu </a:t>
            </a:r>
            <a:r>
              <a:rPr lang="sk-SK" sz="2400" dirty="0" err="1" smtClean="0">
                <a:latin typeface="Courier New" pitchFamily="49" charset="0"/>
                <a:cs typeface="Courier New" pitchFamily="49" charset="0"/>
              </a:rPr>
              <a:t>MidtermPane</a:t>
            </a:r>
            <a:r>
              <a:rPr lang="sk-SK" sz="2400" dirty="0" smtClean="0"/>
              <a:t>, ktorá rozširuje triedu </a:t>
            </a:r>
            <a:r>
              <a:rPr lang="sk-SK" sz="2400" dirty="0" err="1" smtClean="0">
                <a:latin typeface="Courier New" pitchFamily="49" charset="0"/>
                <a:cs typeface="Courier New" pitchFamily="49" charset="0"/>
              </a:rPr>
              <a:t>WinPane</a:t>
            </a:r>
            <a:r>
              <a:rPr lang="sk-SK" sz="2400" dirty="0" smtClean="0"/>
              <a:t>. Po vytvorení kresliacej plochy triedy </a:t>
            </a:r>
            <a:r>
              <a:rPr lang="sk-SK" sz="2400" dirty="0" err="1" smtClean="0">
                <a:latin typeface="Courier New" pitchFamily="49" charset="0"/>
                <a:cs typeface="Courier New" pitchFamily="49" charset="0"/>
              </a:rPr>
              <a:t>MidtermPane</a:t>
            </a:r>
            <a:r>
              <a:rPr lang="sk-SK" sz="2400" dirty="0" smtClean="0"/>
              <a:t> nech sa v nej vytvorí 8 korytnačiek triedy </a:t>
            </a:r>
            <a:r>
              <a:rPr lang="sk-SK" sz="2400" dirty="0" err="1" smtClean="0">
                <a:latin typeface="Courier New" pitchFamily="49" charset="0"/>
                <a:cs typeface="Courier New" pitchFamily="49" charset="0"/>
              </a:rPr>
              <a:t>Midtermarka</a:t>
            </a:r>
            <a:r>
              <a:rPr lang="sk-SK" sz="2400" i="1" dirty="0" smtClean="0"/>
              <a:t> </a:t>
            </a:r>
            <a:r>
              <a:rPr lang="sk-SK" sz="2400" dirty="0" smtClean="0"/>
              <a:t>(alebo triedy </a:t>
            </a:r>
            <a:r>
              <a:rPr lang="sk-SK" sz="2400" dirty="0" err="1" smtClean="0">
                <a:latin typeface="Courier New" pitchFamily="49" charset="0"/>
                <a:cs typeface="Courier New" pitchFamily="49" charset="0"/>
              </a:rPr>
              <a:t>Turtle</a:t>
            </a:r>
            <a:r>
              <a:rPr lang="sk-SK" sz="2400" dirty="0" smtClean="0"/>
              <a:t>) na </a:t>
            </a:r>
            <a:r>
              <a:rPr lang="sk-SK" sz="2400" u="sng" dirty="0" smtClean="0"/>
              <a:t>náhodných</a:t>
            </a:r>
            <a:r>
              <a:rPr lang="sk-SK" sz="2400" dirty="0" smtClean="0"/>
              <a:t> </a:t>
            </a:r>
            <a:r>
              <a:rPr lang="sk-SK" sz="2400" dirty="0" err="1" smtClean="0"/>
              <a:t>pozíciach</a:t>
            </a:r>
            <a:r>
              <a:rPr lang="sk-SK" sz="2400" dirty="0" smtClean="0"/>
              <a:t>. </a:t>
            </a:r>
          </a:p>
          <a:p>
            <a:pPr marL="357188" lvl="1" indent="-357188">
              <a:buSzPct val="120000"/>
            </a:pPr>
            <a:r>
              <a:rPr lang="sk-SK" dirty="0" smtClean="0"/>
              <a:t>Do triedy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MidtermPane</a:t>
            </a:r>
            <a:r>
              <a:rPr lang="sk-SK" dirty="0" smtClean="0"/>
              <a:t> pridajte metódu </a:t>
            </a:r>
            <a:r>
              <a:rPr lang="sk-SK" dirty="0" err="1" smtClean="0">
                <a:latin typeface="Courier New" pitchFamily="49" charset="0"/>
                <a:cs typeface="Courier New" pitchFamily="49" charset="0"/>
              </a:rPr>
              <a:t>vsetkyVKosiari</a:t>
            </a:r>
            <a:r>
              <a:rPr lang="sk-SK" dirty="0" smtClean="0"/>
              <a:t>, ktorá vráti, </a:t>
            </a:r>
            <a:r>
              <a:rPr lang="sk-SK" b="1" dirty="0" smtClean="0"/>
              <a:t>či všetky</a:t>
            </a:r>
            <a:r>
              <a:rPr lang="sk-SK" dirty="0" smtClean="0"/>
              <a:t> korytnačky v kresliacej ploche sa nachádzajú vo vnútri obdĺžnika rovnobežného s kresliacou plochou a ktorého ľavý horný roh má súradnice </a:t>
            </a:r>
            <a:r>
              <a:rPr lang="cs-CZ" dirty="0" smtClean="0"/>
              <a:t>(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cs-CZ" dirty="0" smtClean="0"/>
              <a:t>,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cs-CZ" dirty="0" smtClean="0"/>
              <a:t>)</a:t>
            </a:r>
            <a:r>
              <a:rPr lang="sk-SK" dirty="0" smtClean="0"/>
              <a:t>, jeho šírka je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sk-SK" dirty="0" smtClean="0"/>
              <a:t> a výška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sk-SK" dirty="0" smtClean="0"/>
              <a:t>.</a:t>
            </a:r>
          </a:p>
          <a:p>
            <a:pPr>
              <a:buNone/>
            </a:pPr>
            <a:endParaRPr lang="cs-CZ" sz="1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cs-CZ" sz="1400" b="1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cs-CZ" sz="1400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b="1" dirty="0" err="1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cs-CZ" sz="1400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400" dirty="0" err="1" smtClean="0">
                <a:latin typeface="Courier New" pitchFamily="49" charset="0"/>
                <a:cs typeface="Courier New" pitchFamily="49" charset="0"/>
              </a:rPr>
              <a:t>vsetkyVKosiari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cs-CZ" sz="1400" b="1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cs-CZ" sz="1400" b="1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y, </a:t>
            </a:r>
            <a:r>
              <a:rPr lang="cs-CZ" sz="1400" b="1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s, </a:t>
            </a:r>
            <a:r>
              <a:rPr lang="cs-CZ" sz="1400" b="1" dirty="0" smtClean="0">
                <a:solidFill>
                  <a:srgbClr val="9F319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cs-CZ" sz="1400" dirty="0" smtClean="0">
                <a:latin typeface="Courier New" pitchFamily="49" charset="0"/>
                <a:cs typeface="Courier New" pitchFamily="49" charset="0"/>
              </a:rPr>
              <a:t> v)</a:t>
            </a:r>
            <a:endParaRPr lang="sk-SK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sk-SK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331487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4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Obdĺžnik 33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Rovná spojovacia šípka 39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Rovná spojovacia šípka 41"/>
          <p:cNvCxnSpPr/>
          <p:nvPr/>
        </p:nvCxnSpPr>
        <p:spPr bwMode="auto">
          <a:xfrm flipV="1">
            <a:off x="3121935" y="5595042"/>
            <a:ext cx="1404798" cy="87668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Obdĺžnik 42"/>
          <p:cNvSpPr/>
          <p:nvPr/>
        </p:nvSpPr>
        <p:spPr bwMode="auto">
          <a:xfrm>
            <a:off x="4567479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6038751" y="2807902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4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Obdĺžnik 29"/>
          <p:cNvSpPr/>
          <p:nvPr/>
        </p:nvSpPr>
        <p:spPr bwMode="auto">
          <a:xfrm>
            <a:off x="4611439" y="5297131"/>
            <a:ext cx="14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4" name="Oblak 23"/>
          <p:cNvSpPr/>
          <p:nvPr/>
        </p:nvSpPr>
        <p:spPr bwMode="auto">
          <a:xfrm>
            <a:off x="2616451" y="5151422"/>
            <a:ext cx="3096286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"1 2 1 1"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27" name="Rovná spojovacia šípka 26"/>
          <p:cNvCxnSpPr/>
          <p:nvPr/>
        </p:nvCxnSpPr>
        <p:spPr bwMode="auto">
          <a:xfrm flipV="1">
            <a:off x="1272843" y="5477347"/>
            <a:ext cx="1470357" cy="597363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Obdĺžnik 27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sp>
        <p:nvSpPr>
          <p:cNvPr id="31" name="Oblak 30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2" name="Rovná spojovacia šípka 31"/>
          <p:cNvCxnSpPr>
            <a:endCxn id="31" idx="2"/>
          </p:cNvCxnSpPr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Obdĺžnik 33"/>
          <p:cNvSpPr/>
          <p:nvPr/>
        </p:nvSpPr>
        <p:spPr bwMode="auto">
          <a:xfrm>
            <a:off x="7321336" y="5026461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0" name="Rovná spojovacia šípka 39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Rovná spojovacia šípka 41"/>
          <p:cNvCxnSpPr/>
          <p:nvPr/>
        </p:nvCxnSpPr>
        <p:spPr bwMode="auto">
          <a:xfrm flipV="1">
            <a:off x="3121935" y="5595042"/>
            <a:ext cx="1404798" cy="87668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3" name="Obdĺžnik 42"/>
          <p:cNvSpPr/>
          <p:nvPr/>
        </p:nvSpPr>
        <p:spPr bwMode="auto">
          <a:xfrm>
            <a:off x="4567479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Bublina v tvare zaobleného obdĺžnika 32"/>
          <p:cNvSpPr/>
          <p:nvPr/>
        </p:nvSpPr>
        <p:spPr bwMode="auto">
          <a:xfrm>
            <a:off x="4961298" y="6056768"/>
            <a:ext cx="1059256" cy="442674"/>
          </a:xfrm>
          <a:prstGeom prst="wedgeRoundRectCallout">
            <a:avLst>
              <a:gd name="adj1" fmla="val -70028"/>
              <a:gd name="adj2" fmla="val -151903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false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84433" y="1531429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5998139" y="5624509"/>
            <a:ext cx="2113765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1" name="Bublina v tvare zaobleného obdĺžnika 20"/>
          <p:cNvSpPr/>
          <p:nvPr/>
        </p:nvSpPr>
        <p:spPr bwMode="auto">
          <a:xfrm>
            <a:off x="4825497" y="6011449"/>
            <a:ext cx="959667" cy="442674"/>
          </a:xfrm>
          <a:prstGeom prst="wedgeRoundRectCallout">
            <a:avLst>
              <a:gd name="adj1" fmla="val 72425"/>
              <a:gd name="adj2" fmla="val -96684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true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bdĺžnik 22"/>
          <p:cNvSpPr/>
          <p:nvPr/>
        </p:nvSpPr>
        <p:spPr bwMode="auto">
          <a:xfrm>
            <a:off x="7294149" y="5053648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7327486" y="5070766"/>
            <a:ext cx="180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092166" cy="39835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84433" y="1848284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Obdĺžnik 19"/>
          <p:cNvSpPr/>
          <p:nvPr/>
        </p:nvSpPr>
        <p:spPr bwMode="auto">
          <a:xfrm>
            <a:off x="5998139" y="5624509"/>
            <a:ext cx="2113765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2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8027480" y="5587802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Obdĺžnik 24"/>
          <p:cNvSpPr/>
          <p:nvPr/>
        </p:nvSpPr>
        <p:spPr bwMode="auto">
          <a:xfrm>
            <a:off x="7327486" y="5070766"/>
            <a:ext cx="180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807390" cy="94156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lak 28"/>
          <p:cNvSpPr/>
          <p:nvPr/>
        </p:nvSpPr>
        <p:spPr bwMode="auto">
          <a:xfrm>
            <a:off x="2281473" y="5151422"/>
            <a:ext cx="3431264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“3000 5 6 -7"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Obdĺžnik 29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32" name="Rovná spojovacia šípka 31"/>
          <p:cNvCxnSpPr/>
          <p:nvPr/>
        </p:nvCxnSpPr>
        <p:spPr bwMode="auto">
          <a:xfrm flipV="1">
            <a:off x="1272843" y="5540721"/>
            <a:ext cx="1171593" cy="53399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Rovná spojovacia šípka 32"/>
          <p:cNvCxnSpPr/>
          <p:nvPr/>
        </p:nvCxnSpPr>
        <p:spPr bwMode="auto">
          <a:xfrm flipH="1" flipV="1">
            <a:off x="4861711" y="5413972"/>
            <a:ext cx="1176951" cy="289712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92D05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84433" y="2083662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3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8027480" y="5587802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807390" cy="94156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lak 28"/>
          <p:cNvSpPr/>
          <p:nvPr/>
        </p:nvSpPr>
        <p:spPr bwMode="auto">
          <a:xfrm>
            <a:off x="2281473" y="5151422"/>
            <a:ext cx="3431264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“3000 5 6 -7"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Obdĺžnik 29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32" name="Rovná spojovacia šípka 31"/>
          <p:cNvCxnSpPr/>
          <p:nvPr/>
        </p:nvCxnSpPr>
        <p:spPr bwMode="auto">
          <a:xfrm flipV="1">
            <a:off x="1272843" y="5540721"/>
            <a:ext cx="1171593" cy="53399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84433" y="231904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3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8027480" y="5587802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807390" cy="94156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lak 28"/>
          <p:cNvSpPr/>
          <p:nvPr/>
        </p:nvSpPr>
        <p:spPr bwMode="auto">
          <a:xfrm>
            <a:off x="2281473" y="5151422"/>
            <a:ext cx="3431264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“3000 5 6 -7"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Obdĺžnik 29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32" name="Rovná spojovacia šípka 31"/>
          <p:cNvCxnSpPr/>
          <p:nvPr/>
        </p:nvCxnSpPr>
        <p:spPr bwMode="auto">
          <a:xfrm flipV="1">
            <a:off x="1272843" y="5540721"/>
            <a:ext cx="1171593" cy="53399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Rovná spojovacia šípka 24"/>
          <p:cNvCxnSpPr>
            <a:endCxn id="27" idx="2"/>
          </p:cNvCxnSpPr>
          <p:nvPr/>
        </p:nvCxnSpPr>
        <p:spPr bwMode="auto">
          <a:xfrm flipV="1">
            <a:off x="3085723" y="5584581"/>
            <a:ext cx="23640" cy="88714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Obdĺžnik 26"/>
          <p:cNvSpPr/>
          <p:nvPr/>
        </p:nvSpPr>
        <p:spPr bwMode="auto">
          <a:xfrm>
            <a:off x="3010363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cxnSp>
        <p:nvCxnSpPr>
          <p:cNvPr id="35" name="Rovná spojovacia šípka 34"/>
          <p:cNvCxnSpPr/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84433" y="2608736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3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8027480" y="5587802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807390" cy="94156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lak 28"/>
          <p:cNvSpPr/>
          <p:nvPr/>
        </p:nvSpPr>
        <p:spPr bwMode="auto">
          <a:xfrm>
            <a:off x="2281473" y="5151422"/>
            <a:ext cx="3431264" cy="609064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“3000 5 6 -7"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Obdĺžnik 29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32" name="Rovná spojovacia šípka 31"/>
          <p:cNvCxnSpPr/>
          <p:nvPr/>
        </p:nvCxnSpPr>
        <p:spPr bwMode="auto">
          <a:xfrm flipV="1">
            <a:off x="1272843" y="5540721"/>
            <a:ext cx="1171593" cy="53399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Rovná spojovacia šípka 24"/>
          <p:cNvCxnSpPr>
            <a:endCxn id="27" idx="2"/>
          </p:cNvCxnSpPr>
          <p:nvPr/>
        </p:nvCxnSpPr>
        <p:spPr bwMode="auto">
          <a:xfrm flipV="1">
            <a:off x="3085723" y="5584581"/>
            <a:ext cx="23640" cy="88714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Obdĺžnik 26"/>
          <p:cNvSpPr/>
          <p:nvPr/>
        </p:nvSpPr>
        <p:spPr bwMode="auto">
          <a:xfrm>
            <a:off x="3010363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cxnSp>
        <p:nvCxnSpPr>
          <p:cNvPr id="35" name="Rovná spojovacia šípka 34"/>
          <p:cNvCxnSpPr/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84433" y="2798849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3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0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8027480" y="5587802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Obdĺžnik 35"/>
          <p:cNvSpPr/>
          <p:nvPr/>
        </p:nvSpPr>
        <p:spPr bwMode="auto">
          <a:xfrm>
            <a:off x="3036161" y="5306185"/>
            <a:ext cx="756000" cy="252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807390" cy="94156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lak 28"/>
          <p:cNvSpPr/>
          <p:nvPr/>
        </p:nvSpPr>
        <p:spPr bwMode="auto">
          <a:xfrm>
            <a:off x="2281473" y="5151422"/>
            <a:ext cx="3431264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“3000 5 6 -7"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Obdĺžnik 29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32" name="Rovná spojovacia šípka 31"/>
          <p:cNvCxnSpPr/>
          <p:nvPr/>
        </p:nvCxnSpPr>
        <p:spPr bwMode="auto">
          <a:xfrm flipV="1">
            <a:off x="1272843" y="5540721"/>
            <a:ext cx="1171593" cy="53399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Rovná spojovacia šípka 24"/>
          <p:cNvCxnSpPr>
            <a:endCxn id="27" idx="2"/>
          </p:cNvCxnSpPr>
          <p:nvPr/>
        </p:nvCxnSpPr>
        <p:spPr bwMode="auto">
          <a:xfrm flipV="1">
            <a:off x="3085723" y="5584581"/>
            <a:ext cx="23640" cy="88714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Obdĺžnik 26"/>
          <p:cNvSpPr/>
          <p:nvPr/>
        </p:nvSpPr>
        <p:spPr bwMode="auto">
          <a:xfrm>
            <a:off x="3010363" y="5296581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cxnSp>
        <p:nvCxnSpPr>
          <p:cNvPr id="35" name="Rovná spojovacia šípka 34"/>
          <p:cNvCxnSpPr/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Bublina v tvare zaobleného obdĺžnika 39"/>
          <p:cNvSpPr/>
          <p:nvPr/>
        </p:nvSpPr>
        <p:spPr bwMode="auto">
          <a:xfrm>
            <a:off x="4300396" y="6074875"/>
            <a:ext cx="959667" cy="442674"/>
          </a:xfrm>
          <a:prstGeom prst="wedgeRoundRectCallout">
            <a:avLst>
              <a:gd name="adj1" fmla="val -124745"/>
              <a:gd name="adj2" fmla="val -160084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true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84433" y="3269605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3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4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8027480" y="5587802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807390" cy="94156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Oblak 28"/>
          <p:cNvSpPr/>
          <p:nvPr/>
        </p:nvSpPr>
        <p:spPr bwMode="auto">
          <a:xfrm>
            <a:off x="2281473" y="5151422"/>
            <a:ext cx="3431264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“3000 5 6 -7"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Obdĺžnik 29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32" name="Rovná spojovacia šípka 31"/>
          <p:cNvCxnSpPr/>
          <p:nvPr/>
        </p:nvCxnSpPr>
        <p:spPr bwMode="auto">
          <a:xfrm flipV="1">
            <a:off x="1272843" y="5540721"/>
            <a:ext cx="1171593" cy="53399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Rovná spojovacia šípka 24"/>
          <p:cNvCxnSpPr/>
          <p:nvPr/>
        </p:nvCxnSpPr>
        <p:spPr bwMode="auto">
          <a:xfrm flipV="1">
            <a:off x="3195873" y="5622202"/>
            <a:ext cx="1484769" cy="80575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Obdĺžnik 26"/>
          <p:cNvSpPr/>
          <p:nvPr/>
        </p:nvSpPr>
        <p:spPr bwMode="auto">
          <a:xfrm>
            <a:off x="4703361" y="5305635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cxnSp>
        <p:nvCxnSpPr>
          <p:cNvPr id="35" name="Rovná spojovacia šípka 34"/>
          <p:cNvCxnSpPr/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948219" y="2798825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3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8027480" y="5587802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807390" cy="94156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Obdĺžnik 47"/>
          <p:cNvSpPr/>
          <p:nvPr/>
        </p:nvSpPr>
        <p:spPr bwMode="auto">
          <a:xfrm>
            <a:off x="4720075" y="5297131"/>
            <a:ext cx="14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Oblak 28"/>
          <p:cNvSpPr/>
          <p:nvPr/>
        </p:nvSpPr>
        <p:spPr bwMode="auto">
          <a:xfrm>
            <a:off x="2281473" y="5151422"/>
            <a:ext cx="3431264" cy="60906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“3000 5 6 -7"</a:t>
            </a:r>
            <a:endParaRPr lang="sk-SK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Obdĺžnik 29"/>
          <p:cNvSpPr/>
          <p:nvPr/>
        </p:nvSpPr>
        <p:spPr bwMode="auto">
          <a:xfrm>
            <a:off x="598955" y="5899885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19707" y="5555461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riadok</a:t>
            </a:r>
            <a:endParaRPr lang="sk-SK" dirty="0"/>
          </a:p>
        </p:txBody>
      </p:sp>
      <p:cxnSp>
        <p:nvCxnSpPr>
          <p:cNvPr id="32" name="Rovná spojovacia šípka 31"/>
          <p:cNvCxnSpPr/>
          <p:nvPr/>
        </p:nvCxnSpPr>
        <p:spPr bwMode="auto">
          <a:xfrm flipV="1">
            <a:off x="1272843" y="5540721"/>
            <a:ext cx="1171593" cy="53399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Oblak 23"/>
          <p:cNvSpPr/>
          <p:nvPr/>
        </p:nvSpPr>
        <p:spPr bwMode="auto">
          <a:xfrm>
            <a:off x="2246994" y="6172541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Rovná spojovacia šípka 24"/>
          <p:cNvCxnSpPr/>
          <p:nvPr/>
        </p:nvCxnSpPr>
        <p:spPr bwMode="auto">
          <a:xfrm flipV="1">
            <a:off x="3195873" y="5622202"/>
            <a:ext cx="1484769" cy="805759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7" name="Obdĺžnik 26"/>
          <p:cNvSpPr/>
          <p:nvPr/>
        </p:nvSpPr>
        <p:spPr bwMode="auto">
          <a:xfrm>
            <a:off x="4703361" y="5305635"/>
            <a:ext cx="198000" cy="288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Obdĺžnik 32"/>
          <p:cNvSpPr/>
          <p:nvPr/>
        </p:nvSpPr>
        <p:spPr bwMode="auto">
          <a:xfrm>
            <a:off x="598955" y="6488330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519707" y="6143906"/>
            <a:ext cx="1511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citacRiadka</a:t>
            </a:r>
            <a:endParaRPr lang="sk-SK" dirty="0"/>
          </a:p>
        </p:txBody>
      </p:sp>
      <p:cxnSp>
        <p:nvCxnSpPr>
          <p:cNvPr id="35" name="Rovná spojovacia šípka 34"/>
          <p:cNvCxnSpPr/>
          <p:nvPr/>
        </p:nvCxnSpPr>
        <p:spPr bwMode="auto">
          <a:xfrm flipV="1">
            <a:off x="1272843" y="6465149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Bublina v tvare zaobleného obdĺžnika 48"/>
          <p:cNvSpPr/>
          <p:nvPr/>
        </p:nvSpPr>
        <p:spPr bwMode="auto">
          <a:xfrm>
            <a:off x="4961298" y="6056768"/>
            <a:ext cx="1059256" cy="442674"/>
          </a:xfrm>
          <a:prstGeom prst="wedgeRoundRectCallout">
            <a:avLst>
              <a:gd name="adj1" fmla="val -65754"/>
              <a:gd name="adj2" fmla="val -149858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false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2096585" y="287672"/>
            <a:ext cx="6904037" cy="707886"/>
          </a:xfrm>
        </p:spPr>
        <p:txBody>
          <a:bodyPr wrap="square" anchor="t" anchorCtr="0"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k-SK" sz="4000" dirty="0" smtClean="0"/>
              <a:t>Práca </a:t>
            </a:r>
            <a:r>
              <a:rPr lang="sk-SK" sz="4000" dirty="0"/>
              <a:t>s textovými súbormi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Práca s </a:t>
            </a:r>
            <a:r>
              <a:rPr lang="sk-SK" dirty="0" smtClean="0">
                <a:solidFill>
                  <a:srgbClr val="C00000"/>
                </a:solidFill>
                <a:latin typeface="Trebuchet MS" pitchFamily="34"/>
                <a:ea typeface="DejaVu Sans" pitchFamily="2"/>
                <a:cs typeface="DejaVu Sans" pitchFamily="2"/>
              </a:rPr>
              <a:t>obsahom textových súborov</a:t>
            </a:r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 sa vždy skladá z 3 krokov.</a:t>
            </a:r>
            <a:endParaRPr lang="en-US" dirty="0" smtClean="0">
              <a:solidFill>
                <a:schemeClr val="tx1"/>
              </a:solidFill>
              <a:latin typeface="Trebuchet MS" pitchFamily="34"/>
              <a:ea typeface="DejaVu Sans" pitchFamily="2"/>
              <a:cs typeface="DejaVu Sans" pitchFamily="2"/>
            </a:endParaRPr>
          </a:p>
          <a:p>
            <a:pPr lvl="1"/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otvorenie súboru, ktoré sa udeje pri vzniku nejakého </a:t>
            </a:r>
            <a:r>
              <a:rPr lang="sk-SK" dirty="0" err="1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čítača</a:t>
            </a:r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 (napr. </a:t>
            </a:r>
            <a:r>
              <a:rPr lang="sk-SK" dirty="0" err="1" smtClean="0">
                <a:solidFill>
                  <a:schemeClr val="tx1"/>
                </a:solidFill>
                <a:latin typeface="Courier New" pitchFamily="49"/>
                <a:ea typeface="DejaVu Sans" pitchFamily="2"/>
                <a:cs typeface="DejaVu Sans" pitchFamily="2"/>
              </a:rPr>
              <a:t>Scanner</a:t>
            </a:r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) alebo zapisovača (napr. </a:t>
            </a:r>
            <a:r>
              <a:rPr lang="sk-SK" dirty="0" err="1" smtClean="0">
                <a:solidFill>
                  <a:schemeClr val="tx1"/>
                </a:solidFill>
                <a:latin typeface="Courier New" pitchFamily="49"/>
                <a:ea typeface="DejaVu Sans" pitchFamily="2"/>
                <a:cs typeface="DejaVu Sans" pitchFamily="2"/>
              </a:rPr>
              <a:t>PrintWriter</a:t>
            </a:r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).</a:t>
            </a:r>
            <a:endParaRPr lang="en-US" dirty="0" smtClean="0">
              <a:solidFill>
                <a:schemeClr val="tx1"/>
              </a:solidFill>
              <a:latin typeface="Trebuchet MS" pitchFamily="34"/>
              <a:ea typeface="DejaVu Sans" pitchFamily="2"/>
              <a:cs typeface="DejaVu Sans" pitchFamily="2"/>
            </a:endParaRPr>
          </a:p>
          <a:p>
            <a:pPr lvl="1"/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práca s obsahom súboru, teda čítanie alebo zapisovanie</a:t>
            </a:r>
            <a:endParaRPr lang="en-US" dirty="0" smtClean="0">
              <a:solidFill>
                <a:schemeClr val="tx1"/>
              </a:solidFill>
              <a:latin typeface="Trebuchet MS" pitchFamily="34"/>
              <a:ea typeface="DejaVu Sans" pitchFamily="2"/>
              <a:cs typeface="DejaVu Sans" pitchFamily="2"/>
            </a:endParaRPr>
          </a:p>
          <a:p>
            <a:pPr lvl="1"/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zatvorenie súboru</a:t>
            </a:r>
          </a:p>
          <a:p>
            <a:pPr marL="985680" lvl="0" indent="-360359" hangingPunct="1">
              <a:spcBef>
                <a:spcPts val="598"/>
              </a:spcBef>
              <a:spcAft>
                <a:spcPts val="598"/>
              </a:spcAft>
              <a:buNone/>
              <a:tabLst>
                <a:tab pos="985680" algn="l"/>
                <a:tab pos="1434599" algn="l"/>
                <a:tab pos="1883879" algn="l"/>
                <a:tab pos="2333160" algn="l"/>
                <a:tab pos="2782440" algn="l"/>
                <a:tab pos="3231720" algn="l"/>
                <a:tab pos="3681000" algn="l"/>
                <a:tab pos="4130280" algn="l"/>
                <a:tab pos="4579560" algn="l"/>
                <a:tab pos="5028839" algn="l"/>
                <a:tab pos="5478120" algn="l"/>
                <a:tab pos="5927399" algn="l"/>
                <a:tab pos="6376680" algn="l"/>
                <a:tab pos="6825960" algn="l"/>
                <a:tab pos="7275240" algn="l"/>
                <a:tab pos="7724520" algn="l"/>
                <a:tab pos="8173800" algn="l"/>
                <a:tab pos="8623080" algn="l"/>
                <a:tab pos="9072359" algn="l"/>
                <a:tab pos="9521640" algn="l"/>
                <a:tab pos="9970920" algn="l"/>
              </a:tabLst>
            </a:pPr>
            <a:endParaRPr lang="sk-SK" sz="2400" dirty="0" smtClean="0">
              <a:solidFill>
                <a:srgbClr val="000066"/>
              </a:solidFill>
              <a:latin typeface="Trebuchet MS" pitchFamily="34"/>
              <a:ea typeface="DejaVu Sans" pitchFamily="2"/>
              <a:cs typeface="DejaVu Sans" pitchFamily="2"/>
            </a:endParaRPr>
          </a:p>
          <a:p>
            <a:endParaRPr lang="sk-SK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329320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6" name="Obdĺžnik 55"/>
          <p:cNvSpPr/>
          <p:nvPr/>
        </p:nvSpPr>
        <p:spPr bwMode="auto">
          <a:xfrm>
            <a:off x="172995" y="4028306"/>
            <a:ext cx="8756821" cy="26031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41" name="Šípka doprava 40"/>
          <p:cNvSpPr/>
          <p:nvPr/>
        </p:nvSpPr>
        <p:spPr bwMode="auto">
          <a:xfrm rot="10800000">
            <a:off x="5893898" y="1585660"/>
            <a:ext cx="584791" cy="22328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457200" y="3965509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r>
              <a:rPr lang="sk-SK" dirty="0" err="1" smtClean="0"/>
              <a:t>áš</a:t>
            </a:r>
            <a:r>
              <a:rPr lang="sk-SK" dirty="0" smtClean="0"/>
              <a:t> program</a:t>
            </a:r>
            <a:endParaRPr lang="sk-SK" dirty="0"/>
          </a:p>
        </p:txBody>
      </p:sp>
      <p:sp>
        <p:nvSpPr>
          <p:cNvPr id="38" name="BlokTextu 37"/>
          <p:cNvSpPr txBox="1"/>
          <p:nvPr/>
        </p:nvSpPr>
        <p:spPr>
          <a:xfrm>
            <a:off x="2798064" y="3965509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objekty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6044184" y="4011229"/>
            <a:ext cx="1423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reálny svet</a:t>
            </a:r>
            <a:endParaRPr lang="sk-SK" dirty="0"/>
          </a:p>
        </p:txBody>
      </p:sp>
      <p:sp>
        <p:nvSpPr>
          <p:cNvPr id="44" name="Obdĺžnik 43"/>
          <p:cNvSpPr/>
          <p:nvPr/>
        </p:nvSpPr>
        <p:spPr bwMode="auto">
          <a:xfrm>
            <a:off x="600456" y="4670178"/>
            <a:ext cx="1152144" cy="33855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600" b="1" dirty="0" smtClean="0">
              <a:solidFill>
                <a:srgbClr val="800080"/>
              </a:solidFill>
              <a:latin typeface="Courier New" pitchFamily="49"/>
              <a:ea typeface="DejaVu Sans" pitchFamily="2"/>
              <a:cs typeface="DejaVu Sans" pitchFamily="2"/>
            </a:endParaRPr>
          </a:p>
        </p:txBody>
      </p:sp>
      <p:sp>
        <p:nvSpPr>
          <p:cNvPr id="45" name="BlokTextu 44"/>
          <p:cNvSpPr txBox="1"/>
          <p:nvPr/>
        </p:nvSpPr>
        <p:spPr>
          <a:xfrm>
            <a:off x="521208" y="4325754"/>
            <a:ext cx="1539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citacSuboru</a:t>
            </a:r>
            <a:endParaRPr lang="sk-SK" dirty="0"/>
          </a:p>
        </p:txBody>
      </p:sp>
      <p:sp>
        <p:nvSpPr>
          <p:cNvPr id="46" name="Oblak 45"/>
          <p:cNvSpPr/>
          <p:nvPr/>
        </p:nvSpPr>
        <p:spPr bwMode="auto">
          <a:xfrm>
            <a:off x="2248495" y="4354389"/>
            <a:ext cx="1920240" cy="585216"/>
          </a:xfrm>
          <a:prstGeom prst="cloud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Rovná spojovacia šípka 46"/>
          <p:cNvCxnSpPr>
            <a:endCxn id="46" idx="2"/>
          </p:cNvCxnSpPr>
          <p:nvPr/>
        </p:nvCxnSpPr>
        <p:spPr bwMode="auto">
          <a:xfrm flipV="1">
            <a:off x="1274344" y="4646997"/>
            <a:ext cx="980107" cy="198005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BlokTextu 51"/>
          <p:cNvSpPr txBox="1"/>
          <p:nvPr/>
        </p:nvSpPr>
        <p:spPr>
          <a:xfrm>
            <a:off x="5941392" y="4462258"/>
            <a:ext cx="221246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-1 456 2 0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1 2 1 1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3000 5 6 -7</a:t>
            </a:r>
            <a:endParaRPr lang="sk-SK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600457" y="5247306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3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9016" y="4918122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riadkov</a:t>
            </a:r>
            <a:endParaRPr lang="sk-SK" dirty="0"/>
          </a:p>
        </p:txBody>
      </p:sp>
      <p:sp>
        <p:nvSpPr>
          <p:cNvPr id="18" name="Obdĺžnik 17"/>
          <p:cNvSpPr/>
          <p:nvPr/>
        </p:nvSpPr>
        <p:spPr bwMode="auto">
          <a:xfrm>
            <a:off x="1513309" y="5245805"/>
            <a:ext cx="476906" cy="40011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4</a:t>
            </a:r>
            <a:endParaRPr kumimoji="0" lang="sk-SK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421868" y="4916621"/>
            <a:ext cx="982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stlpcov</a:t>
            </a:r>
            <a:endParaRPr lang="sk-SK" dirty="0"/>
          </a:p>
        </p:txBody>
      </p:sp>
      <p:sp>
        <p:nvSpPr>
          <p:cNvPr id="23" name="Obdĺžnik 22"/>
          <p:cNvSpPr/>
          <p:nvPr/>
        </p:nvSpPr>
        <p:spPr bwMode="auto">
          <a:xfrm>
            <a:off x="8027480" y="5587802"/>
            <a:ext cx="252000" cy="324000"/>
          </a:xfrm>
          <a:prstGeom prst="rect">
            <a:avLst/>
          </a:prstGeom>
          <a:noFill/>
          <a:ln w="34925" cap="flat" cmpd="sng" algn="ctr">
            <a:solidFill>
              <a:srgbClr val="C0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Rovná spojovacia šípka 25"/>
          <p:cNvCxnSpPr/>
          <p:nvPr/>
        </p:nvCxnSpPr>
        <p:spPr bwMode="auto">
          <a:xfrm>
            <a:off x="3204927" y="4644428"/>
            <a:ext cx="4807390" cy="941560"/>
          </a:xfrm>
          <a:prstGeom prst="straightConnector1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34925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Obdĺžnik 47"/>
          <p:cNvSpPr/>
          <p:nvPr/>
        </p:nvSpPr>
        <p:spPr bwMode="auto">
          <a:xfrm>
            <a:off x="8078910" y="5601371"/>
            <a:ext cx="144000" cy="28800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Bublina v tvare zaobleného obdĺžnika 48"/>
          <p:cNvSpPr/>
          <p:nvPr/>
        </p:nvSpPr>
        <p:spPr bwMode="auto">
          <a:xfrm>
            <a:off x="7061702" y="6279527"/>
            <a:ext cx="1059256" cy="442674"/>
          </a:xfrm>
          <a:prstGeom prst="wedgeRoundRectCallout">
            <a:avLst>
              <a:gd name="adj1" fmla="val 48776"/>
              <a:gd name="adj2" fmla="val -141677"/>
              <a:gd name="adj3" fmla="val 16667"/>
            </a:avLst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9F319F"/>
                </a:solidFill>
                <a:effectLst/>
                <a:latin typeface="Courier New" pitchFamily="49" charset="0"/>
                <a:cs typeface="Courier New" pitchFamily="49" charset="0"/>
              </a:rPr>
              <a:t>false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rgbClr val="9F319F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Zaoblený obdĺžnik 35"/>
          <p:cNvSpPr/>
          <p:nvPr/>
        </p:nvSpPr>
        <p:spPr bwMode="auto">
          <a:xfrm>
            <a:off x="6627137" y="1457608"/>
            <a:ext cx="2317687" cy="1804749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Kon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čí</a:t>
            </a:r>
            <a:r>
              <a:rPr kumimoji="0" lang="sk-SK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vonkajší </a:t>
            </a:r>
            <a:r>
              <a:rPr kumimoji="0" lang="sk-SK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while</a:t>
            </a:r>
            <a:r>
              <a:rPr kumimoji="0" lang="sk-SK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cyklus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baseline="0" dirty="0" smtClean="0"/>
              <a:t>riadkov == 3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stlpcov</a:t>
            </a:r>
            <a:r>
              <a:rPr kumimoji="0" lang="sk-SK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== 4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lokTextu 21"/>
          <p:cNvSpPr txBox="1"/>
          <p:nvPr/>
        </p:nvSpPr>
        <p:spPr>
          <a:xfrm>
            <a:off x="42919" y="1276505"/>
            <a:ext cx="6109365" cy="526297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    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citacSuboru.hasNextLine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citacSuboru.nextLine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riadok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while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citacRiadka.hasNextInt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citacRiadka.nextInt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citacSuboru.close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sk-SK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subor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[][] pole =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riadkov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 r=0; r &lt; riadkov; r++)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for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s=0; s &lt;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stlpcov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 s++)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pole[r][s]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citacSuboru.nextInt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return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pole;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16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234" y="303213"/>
            <a:ext cx="7606891" cy="530225"/>
          </a:xfrm>
        </p:spPr>
        <p:txBody>
          <a:bodyPr/>
          <a:lstStyle/>
          <a:p>
            <a:r>
              <a:rPr lang="sk-SK" dirty="0" smtClean="0"/>
              <a:t>Zisťujeme veľkosť matice v súbore</a:t>
            </a:r>
            <a:endParaRPr lang="sk-SK" dirty="0"/>
          </a:p>
        </p:txBody>
      </p:sp>
      <p:sp>
        <p:nvSpPr>
          <p:cNvPr id="36" name="Zaoblený obdĺžnik 35"/>
          <p:cNvSpPr/>
          <p:nvPr/>
        </p:nvSpPr>
        <p:spPr bwMode="auto">
          <a:xfrm>
            <a:off x="6437015" y="1457608"/>
            <a:ext cx="2507810" cy="1464231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Stačí iba použiť </a:t>
            </a:r>
            <a:r>
              <a:rPr lang="sk-SK" dirty="0" smtClean="0"/>
              <a:t>známy prístup z predchádzajúcej metódy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Čítame množinu tvarov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Vytvorme si metódu, ktorá načíta zo súboru množinu tvarov, ktoré treba </a:t>
            </a:r>
            <a:r>
              <a:rPr lang="sk-SK" sz="2000" dirty="0" smtClean="0"/>
              <a:t>vykresliť</a:t>
            </a:r>
            <a:endParaRPr lang="en-US" sz="2000" dirty="0" smtClean="0"/>
          </a:p>
          <a:p>
            <a:r>
              <a:rPr lang="en-US" sz="2000" dirty="0" smtClean="0"/>
              <a:t>V s</a:t>
            </a:r>
            <a:r>
              <a:rPr lang="sk-SK" sz="2000" dirty="0" smtClean="0"/>
              <a:t>úbore</a:t>
            </a:r>
            <a:endParaRPr lang="en-US" sz="2000" dirty="0" smtClean="0"/>
          </a:p>
          <a:p>
            <a:pPr lvl="1"/>
            <a:r>
              <a:rPr lang="sk-SK" sz="1800" dirty="0" err="1" smtClean="0"/>
              <a:t>ciara</a:t>
            </a:r>
            <a:r>
              <a:rPr lang="sk-SK" sz="1800" dirty="0" smtClean="0"/>
              <a:t> x1 y1 x2 y2 farba hrúbka</a:t>
            </a:r>
          </a:p>
          <a:p>
            <a:pPr lvl="2"/>
            <a:r>
              <a:rPr lang="sk-SK" sz="1600" dirty="0" smtClean="0"/>
              <a:t>Napr. </a:t>
            </a:r>
            <a:r>
              <a:rPr lang="it-IT" sz="1600" dirty="0" smtClean="0"/>
              <a:t>ciara 1</a:t>
            </a:r>
            <a:r>
              <a:rPr lang="sk-SK" sz="1600" dirty="0" smtClean="0"/>
              <a:t>0</a:t>
            </a:r>
            <a:r>
              <a:rPr lang="it-IT" sz="1600" dirty="0" smtClean="0"/>
              <a:t> </a:t>
            </a:r>
            <a:r>
              <a:rPr lang="sk-SK" sz="1600" dirty="0" smtClean="0"/>
              <a:t>20</a:t>
            </a:r>
            <a:r>
              <a:rPr lang="it-IT" sz="1600" dirty="0" smtClean="0"/>
              <a:t> </a:t>
            </a:r>
            <a:r>
              <a:rPr lang="sk-SK" sz="1600" dirty="0" smtClean="0"/>
              <a:t>100</a:t>
            </a:r>
            <a:r>
              <a:rPr lang="it-IT" sz="1600" dirty="0" smtClean="0"/>
              <a:t> </a:t>
            </a:r>
            <a:r>
              <a:rPr lang="sk-SK" sz="1600" dirty="0" smtClean="0"/>
              <a:t>200</a:t>
            </a:r>
            <a:r>
              <a:rPr lang="it-IT" sz="1600" dirty="0" smtClean="0"/>
              <a:t> </a:t>
            </a:r>
            <a:r>
              <a:rPr lang="it-IT" sz="1600" dirty="0" smtClean="0"/>
              <a:t>blue </a:t>
            </a:r>
            <a:r>
              <a:rPr lang="sk-SK" sz="1600" dirty="0" smtClean="0"/>
              <a:t>10</a:t>
            </a:r>
            <a:endParaRPr lang="it-IT" sz="1600" dirty="0" smtClean="0"/>
          </a:p>
          <a:p>
            <a:pPr lvl="1"/>
            <a:r>
              <a:rPr lang="sk-SK" sz="1800" dirty="0" smtClean="0"/>
              <a:t>kruh x y polomer farba</a:t>
            </a:r>
          </a:p>
          <a:p>
            <a:pPr lvl="2"/>
            <a:r>
              <a:rPr lang="sk-SK" sz="1600" dirty="0" smtClean="0"/>
              <a:t>Napr. </a:t>
            </a:r>
            <a:r>
              <a:rPr lang="es-ES" sz="1600" dirty="0" err="1" smtClean="0"/>
              <a:t>kruh</a:t>
            </a:r>
            <a:r>
              <a:rPr lang="es-ES" sz="1600" dirty="0" smtClean="0"/>
              <a:t> 1</a:t>
            </a:r>
            <a:r>
              <a:rPr lang="sk-SK" sz="1600" dirty="0" smtClean="0"/>
              <a:t>50</a:t>
            </a:r>
            <a:r>
              <a:rPr lang="es-ES" sz="1600" dirty="0" smtClean="0"/>
              <a:t> </a:t>
            </a:r>
            <a:r>
              <a:rPr lang="sk-SK" sz="1600" dirty="0" smtClean="0"/>
              <a:t>150</a:t>
            </a:r>
            <a:r>
              <a:rPr lang="es-ES" sz="1600" dirty="0" smtClean="0"/>
              <a:t> </a:t>
            </a:r>
            <a:r>
              <a:rPr lang="sk-SK" sz="1600" dirty="0" smtClean="0"/>
              <a:t>30</a:t>
            </a:r>
            <a:r>
              <a:rPr lang="es-ES" sz="1600" dirty="0" smtClean="0"/>
              <a:t> red</a:t>
            </a:r>
            <a:endParaRPr lang="sk-SK" sz="1600" dirty="0" smtClean="0"/>
          </a:p>
          <a:p>
            <a:pPr lvl="1"/>
            <a:r>
              <a:rPr lang="nl-NL" sz="1800" dirty="0" smtClean="0"/>
              <a:t>obdlzdnik </a:t>
            </a:r>
            <a:r>
              <a:rPr lang="sk-SK" sz="1800" dirty="0" smtClean="0"/>
              <a:t>x1 y1 x2 y2 </a:t>
            </a:r>
            <a:r>
              <a:rPr lang="sk-SK" sz="1800" dirty="0" smtClean="0"/>
              <a:t>farba</a:t>
            </a:r>
            <a:endParaRPr lang="sk-SK" sz="1800" dirty="0" smtClean="0"/>
          </a:p>
          <a:p>
            <a:pPr lvl="2"/>
            <a:r>
              <a:rPr lang="sk-SK" sz="1600" dirty="0" smtClean="0"/>
              <a:t>Napr. </a:t>
            </a:r>
            <a:r>
              <a:rPr lang="nl-NL" sz="1600" dirty="0" smtClean="0"/>
              <a:t>obdlzdnik </a:t>
            </a:r>
            <a:r>
              <a:rPr lang="sk-SK" sz="1600" dirty="0" smtClean="0"/>
              <a:t>100 200</a:t>
            </a:r>
            <a:r>
              <a:rPr lang="nl-NL" sz="1600" dirty="0" smtClean="0"/>
              <a:t> </a:t>
            </a:r>
            <a:r>
              <a:rPr lang="sk-SK" sz="1600" dirty="0" smtClean="0"/>
              <a:t>120</a:t>
            </a:r>
            <a:r>
              <a:rPr lang="nl-NL" sz="1600" dirty="0" smtClean="0"/>
              <a:t> </a:t>
            </a:r>
            <a:r>
              <a:rPr lang="sk-SK" sz="1600" dirty="0" smtClean="0"/>
              <a:t>240</a:t>
            </a:r>
            <a:r>
              <a:rPr lang="nl-NL" sz="1600" dirty="0" smtClean="0"/>
              <a:t> </a:t>
            </a:r>
            <a:r>
              <a:rPr lang="sk-SK" sz="1600" dirty="0" err="1" smtClean="0"/>
              <a:t>yellow</a:t>
            </a:r>
            <a:endParaRPr lang="sk-SK" sz="1600" dirty="0" smtClean="0"/>
          </a:p>
          <a:p>
            <a:r>
              <a:rPr lang="sk-SK" sz="2000" dirty="0" smtClean="0"/>
              <a:t>V programe:</a:t>
            </a:r>
          </a:p>
          <a:p>
            <a:pPr lvl="1"/>
            <a:r>
              <a:rPr lang="en-US" sz="1800" dirty="0" err="1" smtClean="0"/>
              <a:t>plocha.ciara</a:t>
            </a:r>
            <a:r>
              <a:rPr lang="en-US" sz="1800" dirty="0" smtClean="0"/>
              <a:t>(10</a:t>
            </a:r>
            <a:r>
              <a:rPr lang="en-US" sz="1800" dirty="0" smtClean="0"/>
              <a:t>, 20, 100, 200, </a:t>
            </a:r>
            <a:r>
              <a:rPr lang="en-US" sz="1800" dirty="0" err="1" smtClean="0"/>
              <a:t>Color.blue</a:t>
            </a:r>
            <a:r>
              <a:rPr lang="en-US" sz="1800" dirty="0" smtClean="0"/>
              <a:t>, 10);</a:t>
            </a:r>
          </a:p>
          <a:p>
            <a:pPr lvl="1"/>
            <a:r>
              <a:rPr lang="en-US" sz="1800" dirty="0" err="1" smtClean="0"/>
              <a:t>plocha.kruh</a:t>
            </a:r>
            <a:r>
              <a:rPr lang="en-US" sz="1800" dirty="0" smtClean="0"/>
              <a:t>(150</a:t>
            </a:r>
            <a:r>
              <a:rPr lang="en-US" sz="1800" dirty="0" smtClean="0"/>
              <a:t>, 150, 30, </a:t>
            </a:r>
            <a:r>
              <a:rPr lang="en-US" sz="1800" dirty="0" err="1" smtClean="0"/>
              <a:t>Color.red</a:t>
            </a:r>
            <a:r>
              <a:rPr lang="en-US" sz="1800" dirty="0" smtClean="0"/>
              <a:t>);</a:t>
            </a:r>
          </a:p>
          <a:p>
            <a:pPr lvl="1"/>
            <a:r>
              <a:rPr lang="en-US" sz="1800" dirty="0" err="1" smtClean="0"/>
              <a:t>plocha.obdlzdnik</a:t>
            </a:r>
            <a:r>
              <a:rPr lang="en-US" sz="1800" dirty="0" smtClean="0"/>
              <a:t>(100</a:t>
            </a:r>
            <a:r>
              <a:rPr lang="en-US" sz="1800" dirty="0" smtClean="0"/>
              <a:t>, 200, 120, 240, </a:t>
            </a:r>
            <a:r>
              <a:rPr lang="en-US" sz="1800" dirty="0" err="1" smtClean="0"/>
              <a:t>Color.yellow</a:t>
            </a:r>
            <a:r>
              <a:rPr lang="en-US" sz="1800" dirty="0" smtClean="0"/>
              <a:t>);</a:t>
            </a:r>
            <a:endParaRPr lang="sk-SK" sz="1800" dirty="0" smtClean="0"/>
          </a:p>
        </p:txBody>
      </p:sp>
      <p:pic>
        <p:nvPicPr>
          <p:cNvPr id="4" name="Obrázok 3" descr="tvar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91746" y="2773250"/>
            <a:ext cx="2354849" cy="249114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 txBox="1">
            <a:spLocks noGrp="1"/>
          </p:cNvSpPr>
          <p:nvPr>
            <p:ph idx="1"/>
          </p:nvPr>
        </p:nvSpPr>
        <p:spPr/>
        <p:txBody>
          <a:bodyPr wrap="square" anchor="t" anchorCtr="0"/>
          <a:lstStyle>
            <a:def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defPPr>
            <a:lvl1pPr marL="342720" marR="0" lvl="0" indent="-342720" algn="l" hangingPunct="1">
              <a:lnSpc>
                <a:spcPct val="100000"/>
              </a:lnSpc>
              <a:spcBef>
                <a:spcPts val="697"/>
              </a:spcBef>
              <a:spcAft>
                <a:spcPts val="697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342720" algn="l"/>
                <a:tab pos="448920" algn="l"/>
                <a:tab pos="898200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79" algn="l"/>
                <a:tab pos="4043160" algn="l"/>
                <a:tab pos="4492439" algn="l"/>
                <a:tab pos="4941360" algn="l"/>
                <a:tab pos="5390640" algn="l"/>
                <a:tab pos="5839920" algn="l"/>
                <a:tab pos="6289200" algn="l"/>
                <a:tab pos="6738479" algn="l"/>
                <a:tab pos="7187760" algn="l"/>
                <a:tab pos="7637039" algn="l"/>
                <a:tab pos="8086320" algn="l"/>
                <a:tab pos="8535600" algn="l"/>
                <a:tab pos="898488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1pPr>
            <a:lvl2pPr marL="742680" marR="0" lvl="1" indent="-285480" algn="l" hangingPunct="1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742680" algn="l"/>
                <a:tab pos="898200" algn="l"/>
                <a:tab pos="1347480" algn="l"/>
                <a:tab pos="1796760" algn="l"/>
                <a:tab pos="2246040" algn="l"/>
                <a:tab pos="2694960" algn="l"/>
                <a:tab pos="3144240" algn="l"/>
                <a:tab pos="3593520" algn="l"/>
                <a:tab pos="4042800" algn="l"/>
                <a:tab pos="4492080" algn="l"/>
                <a:tab pos="4941360" algn="l"/>
                <a:tab pos="5390640" algn="l"/>
                <a:tab pos="5839920" algn="l"/>
                <a:tab pos="6289200" algn="l"/>
                <a:tab pos="6738480" algn="l"/>
                <a:tab pos="7187759" algn="l"/>
                <a:tab pos="7637040" algn="l"/>
                <a:tab pos="8086320" algn="l"/>
                <a:tab pos="8535600" algn="l"/>
                <a:tab pos="8984880" algn="l"/>
                <a:tab pos="9434160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2pPr>
            <a:lvl3pPr marL="1143000" marR="0" lvl="2" indent="-228600" algn="l" hangingPunct="1">
              <a:lnSpc>
                <a:spcPct val="100000"/>
              </a:lnSpc>
              <a:spcBef>
                <a:spcPts val="499"/>
              </a:spcBef>
              <a:spcAft>
                <a:spcPts val="499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1143000" algn="l"/>
                <a:tab pos="1347480" algn="l"/>
                <a:tab pos="1796760" algn="l"/>
                <a:tab pos="2246040" algn="l"/>
                <a:tab pos="2695319" algn="l"/>
                <a:tab pos="3144599" algn="l"/>
                <a:tab pos="3593880" algn="l"/>
                <a:tab pos="4043160" algn="l"/>
                <a:tab pos="4492440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19" algn="l"/>
                <a:tab pos="7637400" algn="l"/>
                <a:tab pos="8086679" algn="l"/>
                <a:tab pos="8535960" algn="l"/>
                <a:tab pos="8985240" algn="l"/>
                <a:tab pos="9434160" algn="l"/>
                <a:tab pos="988344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3pPr>
            <a:lvl4pPr marL="1600199" marR="0" lvl="3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60020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80" algn="l"/>
                <a:tab pos="8535959" algn="l"/>
                <a:tab pos="8985240" algn="l"/>
                <a:tab pos="9434160" algn="l"/>
                <a:tab pos="9883440" algn="l"/>
                <a:tab pos="1033272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4pPr>
            <a:lvl5pPr marL="2057400" marR="0" lvl="4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5pPr>
            <a:lvl6pPr marL="2057400" marR="0" lvl="5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6pPr>
            <a:lvl7pPr marL="2057400" marR="0" lvl="6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7pPr>
            <a:lvl8pPr marL="2057400" marR="0" lvl="7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8pPr>
            <a:lvl9pPr marL="2057400" marR="0" lvl="8" indent="-228600" algn="l" hangingPunct="1">
              <a:lnSpc>
                <a:spcPct val="100000"/>
              </a:lnSpc>
              <a:spcBef>
                <a:spcPts val="448"/>
              </a:spcBef>
              <a:spcAft>
                <a:spcPts val="448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2057400" algn="l"/>
                <a:tab pos="2246040" algn="l"/>
                <a:tab pos="2695320" algn="l"/>
                <a:tab pos="3144600" algn="l"/>
                <a:tab pos="3593880" algn="l"/>
                <a:tab pos="4043160" algn="l"/>
                <a:tab pos="4492439" algn="l"/>
                <a:tab pos="4941720" algn="l"/>
                <a:tab pos="5391000" algn="l"/>
                <a:tab pos="5840279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59" algn="l"/>
                <a:tab pos="8985240" algn="l"/>
                <a:tab pos="9434160" algn="l"/>
                <a:tab pos="9883440" algn="l"/>
                <a:tab pos="10332719" algn="l"/>
                <a:tab pos="10782000" algn="l"/>
              </a:tabLst>
              <a:defRPr lang="en-US" sz="1800" b="0" i="0" u="none" strike="noStrike" baseline="0">
                <a:ln>
                  <a:noFill/>
                </a:ln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defRPr>
            </a:lvl9pPr>
          </a:lstStyle>
          <a:p>
            <a:pPr lvl="0" algn="ctr">
              <a:spcBef>
                <a:spcPts val="998"/>
              </a:spcBef>
              <a:spcAft>
                <a:spcPts val="998"/>
              </a:spcAft>
              <a:buNone/>
            </a:pPr>
            <a:endParaRPr lang="en-US" sz="4000" b="1" dirty="0"/>
          </a:p>
          <a:p>
            <a:pPr lvl="0" algn="ctr">
              <a:spcBef>
                <a:spcPts val="998"/>
              </a:spcBef>
              <a:spcAft>
                <a:spcPts val="998"/>
              </a:spcAft>
              <a:buNone/>
            </a:pPr>
            <a:endParaRPr lang="en-US" sz="4000" b="1" dirty="0"/>
          </a:p>
          <a:p>
            <a:pPr lvl="0" algn="ctr">
              <a:spcBef>
                <a:spcPts val="998"/>
              </a:spcBef>
              <a:spcAft>
                <a:spcPts val="998"/>
              </a:spcAft>
              <a:buNone/>
            </a:pPr>
            <a:r>
              <a:rPr lang="sk-SK" sz="4000" b="1" dirty="0">
                <a:solidFill>
                  <a:srgbClr val="FF0000"/>
                </a:solidFill>
              </a:rPr>
              <a:t>Ďakujem za pozornosť </a:t>
            </a:r>
            <a:r>
              <a:rPr lang="en-US" sz="4000" b="1" dirty="0">
                <a:solidFill>
                  <a:srgbClr val="FF0000"/>
                </a:solidFill>
              </a:rPr>
              <a:t>!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3946680" y="4433760"/>
            <a:ext cx="1380959" cy="16192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/>
          <p:cNvSpPr txBox="1"/>
          <p:nvPr/>
        </p:nvSpPr>
        <p:spPr>
          <a:xfrm>
            <a:off x="128016" y="6309360"/>
            <a:ext cx="4057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Pou</a:t>
            </a:r>
            <a:r>
              <a:rPr lang="sk-SK" sz="1400" dirty="0" smtClean="0"/>
              <a:t>žité obrázky v prezentácii: </a:t>
            </a:r>
            <a:r>
              <a:rPr lang="sk-SK" sz="1400" dirty="0" err="1" smtClean="0"/>
              <a:t>www.thecolor.com</a:t>
            </a:r>
            <a:endParaRPr lang="sk-SK" sz="1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2096585" y="287672"/>
            <a:ext cx="6904037" cy="707886"/>
          </a:xfrm>
        </p:spPr>
        <p:txBody>
          <a:bodyPr wrap="square" anchor="t" anchorCtr="0">
            <a:spAutoFit/>
          </a:bodyPr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k-SK" sz="4000" dirty="0" smtClean="0"/>
              <a:t>Práca s textovými súbormi</a:t>
            </a:r>
            <a:endParaRPr lang="sk-SK" sz="4000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Prácu s textovým súborom vždy realizujeme v rámci </a:t>
            </a:r>
            <a:r>
              <a:rPr lang="sk-SK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sk-SK" dirty="0" err="1" smtClean="0"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rPr>
              <a:t>-</a:t>
            </a:r>
            <a:r>
              <a:rPr lang="sk-SK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</a:t>
            </a:r>
            <a:r>
              <a:rPr lang="sk-SK" dirty="0" smtClean="0"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rPr>
              <a:t> </a:t>
            </a:r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bloku</a:t>
            </a:r>
            <a:endParaRPr lang="en-US" dirty="0" smtClean="0">
              <a:solidFill>
                <a:schemeClr val="tx1"/>
              </a:solidFill>
              <a:latin typeface="Trebuchet MS" pitchFamily="34"/>
              <a:ea typeface="DejaVu Sans" pitchFamily="2"/>
              <a:cs typeface="DejaVu Sans" pitchFamily="2"/>
            </a:endParaRPr>
          </a:p>
          <a:p>
            <a:r>
              <a:rPr lang="sk-SK" dirty="0" smtClean="0">
                <a:solidFill>
                  <a:srgbClr val="C00000"/>
                </a:solidFill>
                <a:latin typeface="Trebuchet MS" pitchFamily="34"/>
                <a:ea typeface="DejaVu Sans" pitchFamily="2"/>
                <a:cs typeface="DejaVu Sans" pitchFamily="2"/>
              </a:rPr>
              <a:t>Musíme</a:t>
            </a:r>
            <a:r>
              <a:rPr lang="sk-SK" dirty="0" smtClean="0">
                <a:solidFill>
                  <a:srgbClr val="000066"/>
                </a:solidFill>
                <a:latin typeface="Trebuchet MS" pitchFamily="34"/>
                <a:ea typeface="DejaVu Sans" pitchFamily="2"/>
                <a:cs typeface="DejaVu Sans" pitchFamily="2"/>
              </a:rPr>
              <a:t> </a:t>
            </a:r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odchytávať možnú výnimku </a:t>
            </a:r>
            <a:r>
              <a:rPr lang="sk-SK" dirty="0" err="1" smtClean="0">
                <a:solidFill>
                  <a:schemeClr val="tx1"/>
                </a:solidFill>
                <a:latin typeface="Courier New" pitchFamily="49"/>
                <a:ea typeface="DejaVu Sans" pitchFamily="2"/>
                <a:cs typeface="DejaVu Sans" pitchFamily="2"/>
              </a:rPr>
              <a:t>FileNotFoundException</a:t>
            </a:r>
            <a:endParaRPr lang="en-US" dirty="0" smtClean="0">
              <a:solidFill>
                <a:schemeClr val="tx1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lvl="1"/>
            <a:r>
              <a:rPr lang="sk-SK" dirty="0" smtClean="0">
                <a:latin typeface="Trebuchet MS" pitchFamily="34"/>
                <a:ea typeface="DejaVu Sans" pitchFamily="2"/>
                <a:cs typeface="DejaVu Sans" pitchFamily="2"/>
              </a:rPr>
              <a:t>Vyhodí sa</a:t>
            </a:r>
            <a:r>
              <a:rPr lang="en-US" dirty="0" smtClean="0">
                <a:latin typeface="Trebuchet MS" pitchFamily="34"/>
                <a:ea typeface="DejaVu Sans" pitchFamily="2"/>
                <a:cs typeface="DejaVu Sans" pitchFamily="2"/>
              </a:rPr>
              <a:t>,</a:t>
            </a:r>
            <a:r>
              <a:rPr lang="sk-SK" dirty="0" smtClean="0">
                <a:latin typeface="Trebuchet MS" pitchFamily="34"/>
                <a:ea typeface="DejaVu Sans" pitchFamily="2"/>
                <a:cs typeface="DejaVu Sans" pitchFamily="2"/>
              </a:rPr>
              <a:t> aj keď </a:t>
            </a:r>
            <a:r>
              <a:rPr lang="en-US" dirty="0" err="1" smtClean="0">
                <a:latin typeface="Trebuchet MS" pitchFamily="34"/>
                <a:ea typeface="DejaVu Sans" pitchFamily="2"/>
                <a:cs typeface="DejaVu Sans" pitchFamily="2"/>
              </a:rPr>
              <a:t>existuje</a:t>
            </a:r>
            <a:r>
              <a:rPr lang="en-US" dirty="0" smtClean="0">
                <a:latin typeface="Trebuchet MS" pitchFamily="34"/>
                <a:ea typeface="DejaVu Sans" pitchFamily="2"/>
                <a:cs typeface="DejaVu Sans" pitchFamily="2"/>
              </a:rPr>
              <a:t> </a:t>
            </a:r>
            <a:r>
              <a:rPr lang="sk-SK" dirty="0" smtClean="0">
                <a:latin typeface="Trebuchet MS" pitchFamily="34"/>
                <a:ea typeface="DejaVu Sans" pitchFamily="2"/>
                <a:cs typeface="DejaVu Sans" pitchFamily="2"/>
              </a:rPr>
              <a:t>adresár</a:t>
            </a:r>
            <a:r>
              <a:rPr lang="en-US" dirty="0" smtClean="0">
                <a:latin typeface="Trebuchet MS" pitchFamily="34"/>
                <a:ea typeface="DejaVu Sans" pitchFamily="2"/>
                <a:cs typeface="DejaVu Sans" pitchFamily="2"/>
              </a:rPr>
              <a:t> s t</a:t>
            </a:r>
            <a:r>
              <a:rPr lang="sk-SK" dirty="0" smtClean="0">
                <a:latin typeface="Trebuchet MS" pitchFamily="34"/>
                <a:ea typeface="DejaVu Sans" pitchFamily="2"/>
                <a:cs typeface="DejaVu Sans" pitchFamily="2"/>
              </a:rPr>
              <a:t>ý</a:t>
            </a:r>
            <a:r>
              <a:rPr lang="en-US" dirty="0" err="1" smtClean="0">
                <a:latin typeface="Trebuchet MS" pitchFamily="34"/>
                <a:ea typeface="DejaVu Sans" pitchFamily="2"/>
                <a:cs typeface="DejaVu Sans" pitchFamily="2"/>
              </a:rPr>
              <a:t>mto</a:t>
            </a:r>
            <a:r>
              <a:rPr lang="en-US" dirty="0" smtClean="0">
                <a:latin typeface="Trebuchet MS" pitchFamily="34"/>
                <a:ea typeface="DejaVu Sans" pitchFamily="2"/>
                <a:cs typeface="DejaVu Sans" pitchFamily="2"/>
              </a:rPr>
              <a:t> </a:t>
            </a:r>
            <a:r>
              <a:rPr lang="en-US" dirty="0" err="1" smtClean="0">
                <a:latin typeface="Trebuchet MS" pitchFamily="34"/>
                <a:ea typeface="DejaVu Sans" pitchFamily="2"/>
                <a:cs typeface="DejaVu Sans" pitchFamily="2"/>
              </a:rPr>
              <a:t>menom</a:t>
            </a:r>
            <a:endParaRPr lang="en-US" dirty="0" smtClean="0">
              <a:latin typeface="Trebuchet MS" pitchFamily="34"/>
              <a:ea typeface="DejaVu Sans" pitchFamily="2"/>
              <a:cs typeface="DejaVu Sans" pitchFamily="2"/>
            </a:endParaRPr>
          </a:p>
          <a:p>
            <a:pPr lvl="1"/>
            <a:r>
              <a:rPr lang="sk-SK" dirty="0" smtClean="0">
                <a:solidFill>
                  <a:schemeClr val="tx1"/>
                </a:solidFill>
                <a:latin typeface="Trebuchet MS" pitchFamily="34"/>
                <a:ea typeface="DejaVu Sans" pitchFamily="2"/>
                <a:cs typeface="DejaVu Sans" pitchFamily="2"/>
              </a:rPr>
              <a:t>Pri zápise: Keď adresár v ktorom má nový súbor vzniknúť neexistuje</a:t>
            </a:r>
          </a:p>
          <a:p>
            <a:pPr lvl="1"/>
            <a:r>
              <a:rPr lang="sk-SK" dirty="0" smtClean="0">
                <a:latin typeface="Trebuchet MS" pitchFamily="34"/>
                <a:ea typeface="DejaVu Sans" pitchFamily="2"/>
                <a:cs typeface="DejaVu Sans" pitchFamily="2"/>
              </a:rPr>
              <a:t>Pri čítaní: Keď súbor ktorý ideme </a:t>
            </a:r>
            <a:r>
              <a:rPr lang="sk-SK" dirty="0" smtClean="0">
                <a:latin typeface="Trebuchet MS" pitchFamily="34"/>
                <a:ea typeface="DejaVu Sans" pitchFamily="2"/>
                <a:cs typeface="DejaVu Sans" pitchFamily="2"/>
              </a:rPr>
              <a:t>čítať neexistuje</a:t>
            </a:r>
            <a:endParaRPr lang="en-US" dirty="0" smtClean="0">
              <a:solidFill>
                <a:schemeClr val="tx1"/>
              </a:solidFill>
              <a:latin typeface="Trebuchet MS" pitchFamily="34"/>
              <a:ea typeface="DejaVu Sans" pitchFamily="2"/>
              <a:cs typeface="DejaVu Sans" pitchFamily="2"/>
            </a:endParaRPr>
          </a:p>
          <a:p>
            <a:r>
              <a:rPr lang="sk-SK" dirty="0" smtClean="0">
                <a:solidFill>
                  <a:schemeClr val="tx1"/>
                </a:solidFill>
                <a:latin typeface="Times New Roman" pitchFamily="18"/>
                <a:ea typeface="DejaVu Sans" pitchFamily="2"/>
                <a:cs typeface="DejaVu Sans" pitchFamily="2"/>
              </a:rPr>
              <a:t>V bloku</a:t>
            </a:r>
            <a:r>
              <a:rPr lang="sk-SK" dirty="0" smtClean="0">
                <a:solidFill>
                  <a:srgbClr val="000066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k-SK" b="1" dirty="0" err="1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sk-SK" dirty="0" smtClean="0">
                <a:solidFill>
                  <a:srgbClr val="000066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k-SK" dirty="0" smtClean="0">
                <a:solidFill>
                  <a:srgbClr val="C00000"/>
                </a:solidFill>
                <a:latin typeface="Times New Roman" pitchFamily="18"/>
                <a:ea typeface="DejaVu Sans" pitchFamily="2"/>
                <a:cs typeface="DejaVu Sans" pitchFamily="2"/>
              </a:rPr>
              <a:t>zatvárame súbor !</a:t>
            </a:r>
          </a:p>
          <a:p>
            <a:pPr marL="355320" lvl="0" indent="-355320" hangingPunct="1">
              <a:spcBef>
                <a:spcPts val="697"/>
              </a:spcBef>
              <a:spcAft>
                <a:spcPts val="697"/>
              </a:spcAft>
              <a:buNone/>
              <a:tabLst>
                <a:tab pos="355320" algn="l"/>
                <a:tab pos="804239" algn="l"/>
                <a:tab pos="1253519" algn="l"/>
                <a:tab pos="1702800" algn="l"/>
                <a:tab pos="2152080" algn="l"/>
                <a:tab pos="2601360" algn="l"/>
                <a:tab pos="3050640" algn="l"/>
                <a:tab pos="3499920" algn="l"/>
                <a:tab pos="3949200" algn="l"/>
                <a:tab pos="4398479" algn="l"/>
                <a:tab pos="4847760" algn="l"/>
                <a:tab pos="5297039" algn="l"/>
                <a:tab pos="5746320" algn="l"/>
                <a:tab pos="6195600" algn="l"/>
                <a:tab pos="6644880" algn="l"/>
                <a:tab pos="7094160" algn="l"/>
                <a:tab pos="7543440" algn="l"/>
                <a:tab pos="7992720" algn="l"/>
                <a:tab pos="8441999" algn="l"/>
                <a:tab pos="8891280" algn="l"/>
                <a:tab pos="9340560" algn="l"/>
              </a:tabLst>
            </a:pPr>
            <a:endParaRPr lang="sk-SK" sz="2600" dirty="0" smtClean="0">
              <a:solidFill>
                <a:srgbClr val="000066"/>
              </a:solidFill>
              <a:latin typeface="Trebuchet MS" pitchFamily="34"/>
              <a:ea typeface="DejaVu Sans" pitchFamily="2"/>
              <a:cs typeface="DejaVu Sans" pitchFamily="2"/>
            </a:endParaRPr>
          </a:p>
          <a:p>
            <a:endParaRPr lang="sk-SK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449977" y="287672"/>
            <a:ext cx="7550645" cy="530225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err="1"/>
              <a:t>Schéma</a:t>
            </a:r>
            <a:r>
              <a:rPr lang="en-US" dirty="0"/>
              <a:t> </a:t>
            </a:r>
            <a:r>
              <a:rPr lang="en-US" dirty="0" err="1"/>
              <a:t>práce</a:t>
            </a:r>
            <a:r>
              <a:rPr lang="en-US" dirty="0"/>
              <a:t> s </a:t>
            </a:r>
            <a:r>
              <a:rPr lang="en-US" dirty="0" err="1">
                <a:latin typeface="Courier New" pitchFamily="49"/>
              </a:rPr>
              <a:t>PrintWriter</a:t>
            </a:r>
            <a:r>
              <a:rPr lang="en-US" dirty="0" err="1"/>
              <a:t>-om</a:t>
            </a:r>
            <a:endParaRPr lang="en-US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File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File(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"C:\\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adresare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\\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PrintWriter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pw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pw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PrintWriter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 // </a:t>
            </a:r>
            <a:r>
              <a:rPr lang="en-US" sz="24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píšeme</a:t>
            </a:r>
            <a:r>
              <a:rPr lang="en-US" sz="24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do pw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FileNotFoundException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e)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Súbor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"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+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subor.getName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+ 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 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nenašiel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(pw !=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pw.close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sk-SK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645921" y="160930"/>
            <a:ext cx="7354702" cy="530225"/>
          </a:xfrm>
        </p:spPr>
        <p:txBody>
          <a:bodyPr/>
          <a:lstStyle>
            <a:defPPr lvl="0">
              <a:buClr>
                <a:srgbClr val="000000"/>
              </a:buClr>
              <a:buSzPct val="100000"/>
              <a:buFont typeface="Times New Roman" pitchFamily="18"/>
              <a:buNone/>
            </a:defPPr>
            <a:lvl1pPr lvl="0">
              <a:buClr>
                <a:srgbClr val="000000"/>
              </a:buClr>
              <a:buSzPct val="100000"/>
              <a:buFont typeface="Times New Roman" pitchFamily="18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2800" dirty="0" err="1"/>
              <a:t>Schéma</a:t>
            </a:r>
            <a:r>
              <a:rPr lang="en-US" sz="2800" dirty="0"/>
              <a:t> </a:t>
            </a:r>
            <a:r>
              <a:rPr lang="en-US" sz="2800" dirty="0" err="1"/>
              <a:t>práce</a:t>
            </a:r>
            <a:r>
              <a:rPr lang="en-US" sz="2800" dirty="0"/>
              <a:t> so </a:t>
            </a:r>
            <a:r>
              <a:rPr lang="en-US" sz="2800" dirty="0">
                <a:latin typeface="Courier New" pitchFamily="49"/>
              </a:rPr>
              <a:t>Scanner</a:t>
            </a:r>
            <a:r>
              <a:rPr lang="en-US" sz="2800" dirty="0"/>
              <a:t>-</a:t>
            </a:r>
            <a:r>
              <a:rPr lang="en-US" sz="2800" dirty="0" err="1"/>
              <a:t>om</a:t>
            </a:r>
            <a:r>
              <a:rPr lang="en-US" sz="2800" dirty="0"/>
              <a:t> </a:t>
            </a: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en-US" sz="2800" dirty="0" err="1" smtClean="0"/>
              <a:t>pri</a:t>
            </a:r>
            <a:r>
              <a:rPr lang="en-US" sz="2800" dirty="0" smtClean="0"/>
              <a:t> </a:t>
            </a:r>
            <a:r>
              <a:rPr lang="en-US" sz="2800" dirty="0" err="1"/>
              <a:t>čítaní</a:t>
            </a:r>
            <a:r>
              <a:rPr lang="en-US" sz="2800" dirty="0"/>
              <a:t> </a:t>
            </a:r>
            <a:r>
              <a:rPr lang="en-US" sz="2800" dirty="0" err="1"/>
              <a:t>zo</a:t>
            </a:r>
            <a:r>
              <a:rPr lang="en-US" sz="2800" dirty="0"/>
              <a:t> </a:t>
            </a:r>
            <a:r>
              <a:rPr lang="en-US" sz="2800" dirty="0" err="1"/>
              <a:t>súboru</a:t>
            </a:r>
            <a:endParaRPr lang="en-US" sz="2800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File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File(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"C:\\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adresare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\\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Scanner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scanner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try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scanner 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Scanner(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subor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4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// </a:t>
            </a:r>
            <a:r>
              <a:rPr lang="en-US" sz="24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čítame</a:t>
            </a:r>
            <a:r>
              <a:rPr lang="en-US" sz="24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zo</a:t>
            </a:r>
            <a:r>
              <a:rPr lang="en-US" sz="2400" dirty="0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6600"/>
                </a:solidFill>
                <a:latin typeface="Courier New" pitchFamily="49"/>
                <a:ea typeface="DejaVu Sans" pitchFamily="2"/>
                <a:cs typeface="DejaVu Sans" pitchFamily="2"/>
              </a:rPr>
              <a:t>scannera</a:t>
            </a:r>
            <a:endParaRPr lang="en-US" sz="2400" dirty="0" smtClean="0">
              <a:solidFill>
                <a:srgbClr val="0066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US" sz="2400" dirty="0" smtClean="0">
              <a:solidFill>
                <a:srgbClr val="000000"/>
              </a:solidFill>
              <a:latin typeface="Courier New" pitchFamily="49"/>
              <a:ea typeface="DejaVu Sans" pitchFamily="2"/>
              <a:cs typeface="DejaVu Sans" pitchFamily="2"/>
            </a:endParaRP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catch 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FileNotFoundException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e)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System.out.println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Súbor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"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+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subor.getName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 + 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 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som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nenašiel</a:t>
            </a:r>
            <a:r>
              <a:rPr lang="en-US" sz="2400" dirty="0" smtClean="0">
                <a:solidFill>
                  <a:srgbClr val="0000FF"/>
                </a:solidFill>
                <a:latin typeface="Courier New" pitchFamily="49"/>
                <a:ea typeface="DejaVu Sans" pitchFamily="2"/>
                <a:cs typeface="DejaVu Sans" pitchFamily="2"/>
              </a:rPr>
              <a:t>"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finally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{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(scanner != </a:t>
            </a:r>
            <a:r>
              <a:rPr lang="en-US" sz="2400" b="1" dirty="0" smtClean="0">
                <a:solidFill>
                  <a:srgbClr val="800080"/>
                </a:solidFill>
                <a:latin typeface="Courier New" pitchFamily="49"/>
                <a:ea typeface="DejaVu Sans" pitchFamily="2"/>
                <a:cs typeface="DejaVu Sans" pitchFamily="2"/>
              </a:rPr>
              <a:t>null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)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      </a:t>
            </a:r>
            <a:r>
              <a:rPr lang="en-US" sz="2400" dirty="0" err="1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scanner.close</a:t>
            </a: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();</a:t>
            </a:r>
          </a:p>
          <a:p>
            <a:pPr marL="0" lvl="0" indent="0" hangingPunct="1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ourier New" pitchFamily="49"/>
                <a:ea typeface="DejaVu Sans" pitchFamily="2"/>
                <a:cs typeface="DejaVu Sans" pitchFamily="2"/>
              </a:rPr>
              <a:t>}</a:t>
            </a:r>
            <a:endParaRPr lang="sk-SK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3320</TotalTime>
  <Words>6171</Words>
  <Application>Microsoft Office PowerPoint</Application>
  <PresentationFormat>Prezentácia na obrazovke (4:3)</PresentationFormat>
  <Paragraphs>1535</Paragraphs>
  <Slides>63</Slides>
  <Notes>12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63</vt:i4>
      </vt:variant>
    </vt:vector>
  </HeadingPairs>
  <TitlesOfParts>
    <vt:vector size="64" baseType="lpstr">
      <vt:lpstr>Identity_Lifecycle_Management</vt:lpstr>
      <vt:lpstr>8. prednáška (9.11.2011)</vt:lpstr>
      <vt:lpstr>Midterm - Pyramída</vt:lpstr>
      <vt:lpstr>Midterm – Exponent rozkladu</vt:lpstr>
      <vt:lpstr>Midterm – Spoločný prefix</vt:lpstr>
      <vt:lpstr>Midterm – Korytnačí salaš</vt:lpstr>
      <vt:lpstr>Práca s textovými súbormi</vt:lpstr>
      <vt:lpstr>Práca s textovými súbormi</vt:lpstr>
      <vt:lpstr>Schéma práce s PrintWriter-om</vt:lpstr>
      <vt:lpstr>Schéma práce so Scanner-om  pri čítaní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Čítame maticu zo súboru</vt:lpstr>
      <vt:lpstr>Zasa čítame maticu zo súboru</vt:lpstr>
      <vt:lpstr>Zasa čítame maticu zo súboru</vt:lpstr>
      <vt:lpstr>Zasa čítame maticu zo súboru</vt:lpstr>
      <vt:lpstr>Zasa čítame maticu zo súboru</vt:lpstr>
      <vt:lpstr>Zasa čítame maticu zo súboru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Zisťujeme veľkosť matice v súbore</vt:lpstr>
      <vt:lpstr>Čítame množinu tvarov</vt:lpstr>
      <vt:lpstr>Snímka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pg</cp:lastModifiedBy>
  <cp:revision>239</cp:revision>
  <dcterms:created xsi:type="dcterms:W3CDTF">2007-01-29T19:11:06Z</dcterms:created>
  <dcterms:modified xsi:type="dcterms:W3CDTF">2011-11-08T07:18:44Z</dcterms:modified>
</cp:coreProperties>
</file>