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0"/>
  </p:notesMasterIdLst>
  <p:handoutMasterIdLst>
    <p:handoutMasterId r:id="rId41"/>
  </p:handoutMasterIdLst>
  <p:sldIdLst>
    <p:sldId id="310" r:id="rId2"/>
    <p:sldId id="592" r:id="rId3"/>
    <p:sldId id="593" r:id="rId4"/>
    <p:sldId id="594" r:id="rId5"/>
    <p:sldId id="595" r:id="rId6"/>
    <p:sldId id="596" r:id="rId7"/>
    <p:sldId id="597" r:id="rId8"/>
    <p:sldId id="598" r:id="rId9"/>
    <p:sldId id="566" r:id="rId10"/>
    <p:sldId id="567" r:id="rId11"/>
    <p:sldId id="568" r:id="rId12"/>
    <p:sldId id="569" r:id="rId13"/>
    <p:sldId id="570" r:id="rId14"/>
    <p:sldId id="571" r:id="rId15"/>
    <p:sldId id="572" r:id="rId16"/>
    <p:sldId id="599" r:id="rId17"/>
    <p:sldId id="600" r:id="rId18"/>
    <p:sldId id="573" r:id="rId19"/>
    <p:sldId id="574" r:id="rId20"/>
    <p:sldId id="575" r:id="rId21"/>
    <p:sldId id="576" r:id="rId22"/>
    <p:sldId id="577" r:id="rId23"/>
    <p:sldId id="578" r:id="rId24"/>
    <p:sldId id="579" r:id="rId25"/>
    <p:sldId id="580" r:id="rId26"/>
    <p:sldId id="581" r:id="rId27"/>
    <p:sldId id="582" r:id="rId28"/>
    <p:sldId id="583" r:id="rId29"/>
    <p:sldId id="584" r:id="rId30"/>
    <p:sldId id="585" r:id="rId31"/>
    <p:sldId id="586" r:id="rId32"/>
    <p:sldId id="587" r:id="rId33"/>
    <p:sldId id="588" r:id="rId34"/>
    <p:sldId id="601" r:id="rId35"/>
    <p:sldId id="602" r:id="rId36"/>
    <p:sldId id="589" r:id="rId37"/>
    <p:sldId id="603" r:id="rId38"/>
    <p:sldId id="591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FFFFD1"/>
    <a:srgbClr val="FFFFCC"/>
    <a:srgbClr val="B2B2B2"/>
    <a:srgbClr val="FFE781"/>
    <a:srgbClr val="008000"/>
    <a:srgbClr val="CC9900"/>
    <a:srgbClr val="99CCFF"/>
    <a:srgbClr val="A7E2FF"/>
    <a:srgbClr val="2B3212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9" autoAdjust="0"/>
    <p:restoredTop sz="90568" autoAdjust="0"/>
  </p:normalViewPr>
  <p:slideViewPr>
    <p:cSldViewPr snapToGrid="0">
      <p:cViewPr varScale="1">
        <p:scale>
          <a:sx n="106" d="100"/>
          <a:sy n="106" d="100"/>
        </p:scale>
        <p:origin x="-1242" y="-96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913" y="255588"/>
            <a:ext cx="6904037" cy="530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Nadpis</a:t>
            </a:r>
            <a:endParaRPr lang="en-GB" dirty="0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ransition spd="med">
    <p:randomBar/>
  </p:transition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088" y="287338"/>
            <a:ext cx="6904037" cy="530225"/>
          </a:xfrm>
        </p:spPr>
        <p:txBody>
          <a:bodyPr/>
          <a:lstStyle/>
          <a:p>
            <a:pPr>
              <a:defRPr/>
            </a:pPr>
            <a:r>
              <a:rPr lang="sk-SK" dirty="0" smtClean="0"/>
              <a:t>5</a:t>
            </a:r>
            <a:r>
              <a:rPr lang="en-US" dirty="0" smtClean="0"/>
              <a:t>. </a:t>
            </a:r>
            <a:r>
              <a:rPr lang="en-US" dirty="0" err="1" smtClean="0"/>
              <a:t>predn</a:t>
            </a:r>
            <a:r>
              <a:rPr lang="sk-SK" dirty="0" err="1" smtClean="0"/>
              <a:t>áška</a:t>
            </a:r>
            <a:r>
              <a:rPr lang="sk-SK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26</a:t>
            </a:r>
            <a:r>
              <a:rPr lang="en-US" dirty="0" smtClean="0"/>
              <a:t>.10.2011</a:t>
            </a:r>
            <a:r>
              <a:rPr lang="en-US" dirty="0" smtClean="0"/>
              <a:t>)</a:t>
            </a:r>
            <a:endParaRPr lang="sk-SK" dirty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1323585" y="5499757"/>
            <a:ext cx="6756691" cy="1153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357188" algn="ctr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</a:pPr>
            <a:r>
              <a:rPr lang="en-US" sz="2800" b="1" i="1" dirty="0" err="1" smtClean="0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Poďme</a:t>
            </a:r>
            <a:r>
              <a:rPr lang="en-US" sz="2800" b="1" i="1" dirty="0" smtClean="0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US" sz="2800" b="1" i="1" dirty="0" err="1" smtClean="0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programovať</a:t>
            </a:r>
            <a:r>
              <a:rPr lang="en-US" sz="2800" b="1" i="1" dirty="0" smtClean="0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US" sz="2800" b="1" i="1" dirty="0" err="1" smtClean="0">
                <a:solidFill>
                  <a:srgbClr val="2B3212"/>
                </a:solidFill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hry</a:t>
            </a:r>
            <a:endParaRPr lang="en-US" sz="2800" b="1" i="1" dirty="0" smtClean="0">
              <a:solidFill>
                <a:srgbClr val="2B3212"/>
              </a:solidFill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  <a:p>
            <a:pPr indent="-357188" algn="ctr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</a:pPr>
            <a:endParaRPr lang="en-US" sz="2800" b="1" i="1" dirty="0" smtClean="0">
              <a:solidFill>
                <a:srgbClr val="2B3212"/>
              </a:solidFill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  <a:p>
            <a:pPr indent="-357188" algn="ctr" eaLnBrk="0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</a:pPr>
            <a:endParaRPr lang="sk-SK" sz="2800" dirty="0">
              <a:solidFill>
                <a:srgbClr val="2B3212"/>
              </a:solidFill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1053835" y="2743529"/>
            <a:ext cx="72167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Verdana" pitchFamily="34" charset="0"/>
                <a:cs typeface="Verdana" pitchFamily="34" charset="0"/>
              </a:rPr>
              <a:t>2D-polia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0877" y="3736602"/>
            <a:ext cx="1004888" cy="159861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376" y="1241238"/>
            <a:ext cx="2757488" cy="2163763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72706" name="Picture 2" descr="http://photo.vivo.sk/jpeg/4187/196259/_n/e925ba6/piskvork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8719">
            <a:off x="6508375" y="1324356"/>
            <a:ext cx="2384612" cy="16424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Preplnené pole...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Čo ak sa rozhodneme do ihriska pridať ďalšiu loptu</a:t>
            </a:r>
            <a:r>
              <a:rPr lang="en-US" smtClean="0"/>
              <a:t>?</a:t>
            </a:r>
          </a:p>
          <a:p>
            <a:pPr lvl="1"/>
            <a:r>
              <a:rPr lang="en-US" smtClean="0"/>
              <a:t>Ve</a:t>
            </a:r>
            <a:r>
              <a:rPr lang="sk-SK" smtClean="0"/>
              <a:t>ľkosť poľa po vytvorení nemožno zmeniť...</a:t>
            </a:r>
          </a:p>
        </p:txBody>
      </p:sp>
      <p:pic>
        <p:nvPicPr>
          <p:cNvPr id="11268" name="Picture 2" descr="http://www.picturesof.net/_images_300/A_Kid_Blowing_Bubble_Gum_Royalty_Free_Clipart_Picture_090810-210574-219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5588" y="2298700"/>
            <a:ext cx="1030287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 descr="http://3.bp.blogspot.com/_lYvxMG9q7wc/S86ijvns6vI/AAAAAAAABc0/L1RTg-HT54c/s1600/IndianTrai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713" y="3756025"/>
            <a:ext cx="3744912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5321300" y="4275138"/>
            <a:ext cx="27019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/>
              <a:t>???</a:t>
            </a:r>
            <a:endParaRPr lang="sk-SK" sz="800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Pridanie</a:t>
            </a:r>
            <a:r>
              <a:rPr lang="en-US" dirty="0" smtClean="0"/>
              <a:t> </a:t>
            </a:r>
            <a:r>
              <a:rPr lang="en-US" dirty="0" err="1" smtClean="0"/>
              <a:t>lopty</a:t>
            </a:r>
            <a:r>
              <a:rPr lang="en-US" dirty="0" smtClean="0"/>
              <a:t> (</a:t>
            </a:r>
            <a:r>
              <a:rPr lang="en-US" dirty="0" err="1" smtClean="0"/>
              <a:t>pridajLoptu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247235" name="AutoShape 3"/>
          <p:cNvSpPr>
            <a:spLocks noChangeArrowheads="1"/>
          </p:cNvSpPr>
          <p:nvPr/>
        </p:nvSpPr>
        <p:spPr bwMode="auto">
          <a:xfrm>
            <a:off x="2790825" y="1357313"/>
            <a:ext cx="3729038" cy="1597025"/>
          </a:xfrm>
          <a:prstGeom prst="cloudCallout">
            <a:avLst>
              <a:gd name="adj1" fmla="val -43995"/>
              <a:gd name="adj2" fmla="val -347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247236" name="Rectangle 4"/>
          <p:cNvSpPr>
            <a:spLocks noChangeArrowheads="1"/>
          </p:cNvSpPr>
          <p:nvPr/>
        </p:nvSpPr>
        <p:spPr bwMode="auto">
          <a:xfrm>
            <a:off x="4398963" y="193675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37" name="Rectangle 5"/>
          <p:cNvSpPr>
            <a:spLocks noChangeArrowheads="1"/>
          </p:cNvSpPr>
          <p:nvPr/>
        </p:nvSpPr>
        <p:spPr bwMode="auto">
          <a:xfrm>
            <a:off x="5111750" y="193675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38" name="Rectangle 6"/>
          <p:cNvSpPr>
            <a:spLocks noChangeArrowheads="1"/>
          </p:cNvSpPr>
          <p:nvPr/>
        </p:nvSpPr>
        <p:spPr bwMode="auto">
          <a:xfrm>
            <a:off x="3684588" y="1935163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40" name="Text Box 8"/>
          <p:cNvSpPr txBox="1">
            <a:spLocks noChangeArrowheads="1"/>
          </p:cNvSpPr>
          <p:nvPr/>
        </p:nvSpPr>
        <p:spPr bwMode="auto">
          <a:xfrm>
            <a:off x="3863975" y="1503363"/>
            <a:ext cx="1957388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b="1"/>
              <a:t>0        1        2</a:t>
            </a:r>
            <a:endParaRPr lang="cs-CZ" b="1"/>
          </a:p>
        </p:txBody>
      </p:sp>
      <p:sp>
        <p:nvSpPr>
          <p:cNvPr id="12296" name="AutoShape 9"/>
          <p:cNvSpPr>
            <a:spLocks noChangeArrowheads="1"/>
          </p:cNvSpPr>
          <p:nvPr/>
        </p:nvSpPr>
        <p:spPr bwMode="auto">
          <a:xfrm>
            <a:off x="642938" y="3217863"/>
            <a:ext cx="1249362" cy="465137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129615" y="2694081"/>
            <a:ext cx="3108325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this.lopty</a:t>
            </a:r>
            <a:endParaRPr lang="cs-CZ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247243" name="Line 11"/>
          <p:cNvSpPr>
            <a:spLocks noChangeShapeType="1"/>
          </p:cNvSpPr>
          <p:nvPr/>
        </p:nvSpPr>
        <p:spPr bwMode="auto">
          <a:xfrm flipV="1">
            <a:off x="1241425" y="2114550"/>
            <a:ext cx="1852613" cy="1368425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pic>
        <p:nvPicPr>
          <p:cNvPr id="12299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5050" y="3313113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1247245" name="Line 13"/>
          <p:cNvSpPr>
            <a:spLocks noChangeShapeType="1"/>
          </p:cNvSpPr>
          <p:nvPr/>
        </p:nvSpPr>
        <p:spPr bwMode="auto">
          <a:xfrm flipH="1">
            <a:off x="2873375" y="2268538"/>
            <a:ext cx="1204913" cy="1247775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pic>
        <p:nvPicPr>
          <p:cNvPr id="12301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5513" y="3427413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1247247" name="Line 15"/>
          <p:cNvSpPr>
            <a:spLocks noChangeShapeType="1"/>
          </p:cNvSpPr>
          <p:nvPr/>
        </p:nvSpPr>
        <p:spPr bwMode="auto">
          <a:xfrm flipH="1">
            <a:off x="4129088" y="2181225"/>
            <a:ext cx="715962" cy="1406525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pic>
        <p:nvPicPr>
          <p:cNvPr id="12303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4388" y="3498850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1247249" name="Line 17"/>
          <p:cNvSpPr>
            <a:spLocks noChangeShapeType="1"/>
          </p:cNvSpPr>
          <p:nvPr/>
        </p:nvSpPr>
        <p:spPr bwMode="auto">
          <a:xfrm flipH="1">
            <a:off x="5186363" y="2236788"/>
            <a:ext cx="352425" cy="1449387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52" name="AutoShape 20"/>
          <p:cNvSpPr>
            <a:spLocks noChangeArrowheads="1"/>
          </p:cNvSpPr>
          <p:nvPr/>
        </p:nvSpPr>
        <p:spPr bwMode="auto">
          <a:xfrm>
            <a:off x="7197725" y="2090738"/>
            <a:ext cx="1249363" cy="465137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53" name="Text Box 21"/>
          <p:cNvSpPr txBox="1">
            <a:spLocks noChangeArrowheads="1"/>
          </p:cNvSpPr>
          <p:nvPr/>
        </p:nvSpPr>
        <p:spPr bwMode="auto">
          <a:xfrm>
            <a:off x="6383338" y="1641475"/>
            <a:ext cx="3108325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sk-SK">
                <a:solidFill>
                  <a:srgbClr val="000000"/>
                </a:solidFill>
                <a:latin typeface="Courier New" pitchFamily="49" charset="0"/>
              </a:rPr>
              <a:t>Lopta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lopta</a:t>
            </a:r>
            <a:endParaRPr lang="cs-CZ">
              <a:solidFill>
                <a:srgbClr val="000000"/>
              </a:solidFill>
              <a:latin typeface="Courier New" pitchFamily="49" charset="0"/>
            </a:endParaRPr>
          </a:p>
        </p:txBody>
      </p:sp>
      <p:pic>
        <p:nvPicPr>
          <p:cNvPr id="1247254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2838" y="3233738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1247255" name="Line 23"/>
          <p:cNvSpPr>
            <a:spLocks noChangeShapeType="1"/>
          </p:cNvSpPr>
          <p:nvPr/>
        </p:nvSpPr>
        <p:spPr bwMode="auto">
          <a:xfrm>
            <a:off x="7842250" y="2324100"/>
            <a:ext cx="58738" cy="1073150"/>
          </a:xfrm>
          <a:prstGeom prst="lin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56" name="AutoShape 24"/>
          <p:cNvSpPr>
            <a:spLocks noChangeArrowheads="1"/>
          </p:cNvSpPr>
          <p:nvPr/>
        </p:nvSpPr>
        <p:spPr bwMode="auto">
          <a:xfrm>
            <a:off x="3963988" y="4691063"/>
            <a:ext cx="4889500" cy="1597025"/>
          </a:xfrm>
          <a:prstGeom prst="cloudCallout">
            <a:avLst>
              <a:gd name="adj1" fmla="val -46625"/>
              <a:gd name="adj2" fmla="val 694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247257" name="Rectangle 25"/>
          <p:cNvSpPr>
            <a:spLocks noChangeArrowheads="1"/>
          </p:cNvSpPr>
          <p:nvPr/>
        </p:nvSpPr>
        <p:spPr bwMode="auto">
          <a:xfrm>
            <a:off x="5572125" y="527050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58" name="Rectangle 26"/>
          <p:cNvSpPr>
            <a:spLocks noChangeArrowheads="1"/>
          </p:cNvSpPr>
          <p:nvPr/>
        </p:nvSpPr>
        <p:spPr bwMode="auto">
          <a:xfrm>
            <a:off x="6284913" y="527050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59" name="Rectangle 27"/>
          <p:cNvSpPr>
            <a:spLocks noChangeArrowheads="1"/>
          </p:cNvSpPr>
          <p:nvPr/>
        </p:nvSpPr>
        <p:spPr bwMode="auto">
          <a:xfrm>
            <a:off x="4857750" y="5250983"/>
            <a:ext cx="695325" cy="6667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60" name="Text Box 28"/>
          <p:cNvSpPr txBox="1">
            <a:spLocks noChangeArrowheads="1"/>
          </p:cNvSpPr>
          <p:nvPr/>
        </p:nvSpPr>
        <p:spPr bwMode="auto">
          <a:xfrm>
            <a:off x="5037138" y="4837113"/>
            <a:ext cx="2609850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b="1"/>
              <a:t>0        1        2         3</a:t>
            </a:r>
            <a:endParaRPr lang="cs-CZ" b="1"/>
          </a:p>
        </p:txBody>
      </p:sp>
      <p:sp>
        <p:nvSpPr>
          <p:cNvPr id="1247261" name="AutoShape 29"/>
          <p:cNvSpPr>
            <a:spLocks noChangeArrowheads="1"/>
          </p:cNvSpPr>
          <p:nvPr/>
        </p:nvSpPr>
        <p:spPr bwMode="auto">
          <a:xfrm>
            <a:off x="815975" y="5940425"/>
            <a:ext cx="1249363" cy="465138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62" name="Text Box 30"/>
          <p:cNvSpPr txBox="1">
            <a:spLocks noChangeArrowheads="1"/>
          </p:cNvSpPr>
          <p:nvPr/>
        </p:nvSpPr>
        <p:spPr bwMode="auto">
          <a:xfrm>
            <a:off x="0" y="5548313"/>
            <a:ext cx="3108325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sk-SK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[] noveLopty</a:t>
            </a:r>
            <a:endParaRPr lang="cs-CZ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247264" name="Rectangle 32"/>
          <p:cNvSpPr>
            <a:spLocks noChangeArrowheads="1"/>
          </p:cNvSpPr>
          <p:nvPr/>
        </p:nvSpPr>
        <p:spPr bwMode="auto">
          <a:xfrm>
            <a:off x="6989763" y="526629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7266" name="Line 34"/>
          <p:cNvSpPr>
            <a:spLocks noChangeShapeType="1"/>
          </p:cNvSpPr>
          <p:nvPr/>
        </p:nvSpPr>
        <p:spPr bwMode="auto">
          <a:xfrm flipV="1">
            <a:off x="1574800" y="5832475"/>
            <a:ext cx="2787650" cy="320675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67" name="Line 35"/>
          <p:cNvSpPr>
            <a:spLocks noChangeShapeType="1"/>
          </p:cNvSpPr>
          <p:nvPr/>
        </p:nvSpPr>
        <p:spPr bwMode="auto">
          <a:xfrm flipH="1" flipV="1">
            <a:off x="2916238" y="4171950"/>
            <a:ext cx="2373312" cy="1423988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68" name="Line 36"/>
          <p:cNvSpPr>
            <a:spLocks noChangeShapeType="1"/>
          </p:cNvSpPr>
          <p:nvPr/>
        </p:nvSpPr>
        <p:spPr bwMode="auto">
          <a:xfrm flipH="1" flipV="1">
            <a:off x="4164013" y="4287838"/>
            <a:ext cx="1820862" cy="13081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69" name="Line 37"/>
          <p:cNvSpPr>
            <a:spLocks noChangeShapeType="1"/>
          </p:cNvSpPr>
          <p:nvPr/>
        </p:nvSpPr>
        <p:spPr bwMode="auto">
          <a:xfrm flipH="1" flipV="1">
            <a:off x="5368925" y="4259263"/>
            <a:ext cx="1322388" cy="134937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72" name="Line 40"/>
          <p:cNvSpPr>
            <a:spLocks noChangeShapeType="1"/>
          </p:cNvSpPr>
          <p:nvPr/>
        </p:nvSpPr>
        <p:spPr bwMode="auto">
          <a:xfrm flipV="1">
            <a:off x="7302500" y="3957638"/>
            <a:ext cx="552450" cy="157797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1247273" name="Line 41"/>
          <p:cNvSpPr>
            <a:spLocks noChangeShapeType="1"/>
          </p:cNvSpPr>
          <p:nvPr/>
        </p:nvSpPr>
        <p:spPr bwMode="auto">
          <a:xfrm>
            <a:off x="1225550" y="3500438"/>
            <a:ext cx="2906713" cy="21367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7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7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47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7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7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7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7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7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47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47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47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47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7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7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47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47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47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47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47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47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47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47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47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47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47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47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47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47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47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47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47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47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24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1247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1247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1247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1247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1247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1247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1247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2" dur="500"/>
                                        <p:tgtEl>
                                          <p:spTgt spid="1247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5" dur="500"/>
                                        <p:tgtEl>
                                          <p:spTgt spid="1247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8" dur="500"/>
                                        <p:tgtEl>
                                          <p:spTgt spid="1247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1" dur="500"/>
                                        <p:tgtEl>
                                          <p:spTgt spid="1247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4" dur="500"/>
                                        <p:tgtEl>
                                          <p:spTgt spid="1247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7" dur="500"/>
                                        <p:tgtEl>
                                          <p:spTgt spid="1247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0" dur="500"/>
                                        <p:tgtEl>
                                          <p:spTgt spid="1247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3" dur="500"/>
                                        <p:tgtEl>
                                          <p:spTgt spid="1247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6" dur="500"/>
                                        <p:tgtEl>
                                          <p:spTgt spid="1247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7235" grpId="0" animBg="1"/>
      <p:bldP spid="1247236" grpId="0" animBg="1"/>
      <p:bldP spid="1247237" grpId="0" animBg="1"/>
      <p:bldP spid="1247238" grpId="0" animBg="1"/>
      <p:bldP spid="1247240" grpId="0"/>
      <p:bldP spid="1247243" grpId="0" animBg="1"/>
      <p:bldP spid="1247245" grpId="0" animBg="1"/>
      <p:bldP spid="1247247" grpId="0" animBg="1"/>
      <p:bldP spid="1247249" grpId="0" animBg="1"/>
      <p:bldP spid="1247252" grpId="0" animBg="1"/>
      <p:bldP spid="1247252" grpId="1" animBg="1"/>
      <p:bldP spid="1247253" grpId="0"/>
      <p:bldP spid="1247253" grpId="1"/>
      <p:bldP spid="1247255" grpId="0" animBg="1"/>
      <p:bldP spid="1247255" grpId="1" animBg="1"/>
      <p:bldP spid="1247255" grpId="2" animBg="1"/>
      <p:bldP spid="1247256" grpId="0" animBg="1"/>
      <p:bldP spid="1247257" grpId="0" animBg="1"/>
      <p:bldP spid="1247258" grpId="0" animBg="1"/>
      <p:bldP spid="1247259" grpId="0" animBg="1"/>
      <p:bldP spid="1247260" grpId="0"/>
      <p:bldP spid="1247261" grpId="0" animBg="1"/>
      <p:bldP spid="1247261" grpId="1" animBg="1"/>
      <p:bldP spid="1247262" grpId="0"/>
      <p:bldP spid="1247262" grpId="1"/>
      <p:bldP spid="1247264" grpId="0" animBg="1"/>
      <p:bldP spid="1247266" grpId="0" animBg="1"/>
      <p:bldP spid="1247266" grpId="1" animBg="1"/>
      <p:bldP spid="1247267" grpId="0" animBg="1"/>
      <p:bldP spid="1247268" grpId="0" animBg="1"/>
      <p:bldP spid="1247269" grpId="0" animBg="1"/>
      <p:bldP spid="1247272" grpId="0" animBg="1"/>
      <p:bldP spid="12472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Pridanie lopty</a:t>
            </a:r>
            <a:endParaRPr lang="sk-SK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1800" b="1" dirty="0" smtClean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err="1" smtClean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dirty="0" err="1" smtClean="0">
                <a:solidFill>
                  <a:srgbClr val="000000"/>
                </a:solidFill>
                <a:latin typeface="Courier New" pitchFamily="49" charset="0"/>
              </a:rPr>
              <a:t>pridajLoptu</a:t>
            </a:r>
            <a:r>
              <a:rPr lang="fr-FR" sz="1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fr-FR" sz="1800" b="1" dirty="0" smtClean="0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dirty="0" smtClean="0">
                <a:solidFill>
                  <a:srgbClr val="000000"/>
                </a:solidFill>
                <a:latin typeface="Courier New" pitchFamily="49" charset="0"/>
              </a:rPr>
              <a:t>x,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dirty="0" smtClean="0">
                <a:solidFill>
                  <a:srgbClr val="000000"/>
                </a:solidFill>
                <a:latin typeface="Courier New" pitchFamily="49" charset="0"/>
              </a:rPr>
              <a:t>y) {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Lopta 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novaLopta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sk-SK" sz="1800" b="1" dirty="0" smtClean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sk-SK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Lopta();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b="1" dirty="0" err="1" smtClean="0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.add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</a:rPr>
              <a:t>novaLopta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sk-SK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novaLopta.setPosition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(x, y);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sk-SK" sz="18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endParaRPr lang="en-US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  Lopta[] 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sk-SK" sz="1800" b="1" dirty="0" smtClean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sk-SK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Lopta[</a:t>
            </a:r>
            <a:r>
              <a:rPr lang="sk-SK" sz="1800" b="1" dirty="0" err="1" smtClean="0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 smtClean="0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+ 1];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sk-SK" sz="18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 pitchFamily="49" charset="0"/>
              </a:rPr>
              <a:t> </a:t>
            </a:r>
            <a:r>
              <a:rPr lang="sk-SK" sz="1800" b="1" dirty="0" smtClean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sk-SK" sz="1800" b="1" dirty="0" err="1" smtClean="0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sk-SK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sk-SK" sz="18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i = 0; i &lt; </a:t>
            </a:r>
            <a:r>
              <a:rPr lang="sk-SK" sz="1800" b="1" dirty="0" err="1" smtClean="0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 smtClean="0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; i++)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  <a:endParaRPr lang="sk-SK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[i] = </a:t>
            </a:r>
            <a:r>
              <a:rPr lang="sk-SK" sz="1800" b="1" dirty="0" err="1" smtClean="0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[i];</a:t>
            </a:r>
            <a:endParaRPr lang="en-US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  <a:endParaRPr lang="sk-SK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sk-SK" sz="18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noveLopty.</a:t>
            </a:r>
            <a:r>
              <a:rPr lang="sk-SK" sz="1800" dirty="0" err="1" smtClean="0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- 1] = 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novaLopta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sk-SK" sz="18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 pitchFamily="49" charset="0"/>
              </a:rPr>
              <a:t>   </a:t>
            </a:r>
            <a:r>
              <a:rPr lang="sk-SK" sz="1800" b="1" dirty="0" err="1" smtClean="0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1800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sk-SK" sz="1800" dirty="0" err="1" smtClean="0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sk-SK" sz="18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sk-SK" sz="1800" dirty="0" smtClean="0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>
            <a:off x="5091953" y="1618129"/>
            <a:ext cx="1767744" cy="41685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739913" y="1433475"/>
            <a:ext cx="2099287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Trebuchet MS" pitchFamily="34" charset="0"/>
              </a:rPr>
              <a:t>Vytvor</a:t>
            </a:r>
            <a:r>
              <a:rPr lang="sk-SK" dirty="0" err="1" smtClean="0">
                <a:latin typeface="Trebuchet MS" pitchFamily="34" charset="0"/>
              </a:rPr>
              <a:t>íme</a:t>
            </a:r>
            <a:r>
              <a:rPr lang="sk-SK" dirty="0" smtClean="0">
                <a:latin typeface="Trebuchet MS" pitchFamily="34" charset="0"/>
              </a:rPr>
              <a:t> loptu</a:t>
            </a:r>
            <a:endParaRPr lang="cs-CZ" dirty="0" smtClean="0">
              <a:latin typeface="Trebuchet MS" pitchFamily="34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>
            <a:off x="4867833" y="1586754"/>
            <a:ext cx="197224" cy="851647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>
            <a:off x="5576047" y="2326341"/>
            <a:ext cx="1167108" cy="55133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632336" y="1935498"/>
            <a:ext cx="2314441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Trebuchet MS" pitchFamily="34" charset="0"/>
              </a:rPr>
              <a:t>Vytvor</a:t>
            </a:r>
            <a:r>
              <a:rPr lang="sk-SK" sz="1800" dirty="0" err="1" smtClean="0">
                <a:latin typeface="Trebuchet MS" pitchFamily="34" charset="0"/>
              </a:rPr>
              <a:t>íme</a:t>
            </a:r>
            <a:r>
              <a:rPr lang="sk-SK" sz="1800" dirty="0" smtClean="0">
                <a:latin typeface="Trebuchet MS" pitchFamily="34" charset="0"/>
              </a:rPr>
              <a:t> nové o </a:t>
            </a:r>
            <a:r>
              <a:rPr lang="en-US" sz="1800" dirty="0" smtClean="0">
                <a:latin typeface="Trebuchet MS" pitchFamily="34" charset="0"/>
              </a:rPr>
              <a:t>1 </a:t>
            </a:r>
            <a:r>
              <a:rPr lang="en-US" sz="1800" dirty="0" err="1" smtClean="0">
                <a:latin typeface="Trebuchet MS" pitchFamily="34" charset="0"/>
              </a:rPr>
              <a:t>pol</a:t>
            </a:r>
            <a:r>
              <a:rPr lang="sk-SK" sz="1800" dirty="0" err="1" smtClean="0">
                <a:latin typeface="Trebuchet MS" pitchFamily="34" charset="0"/>
              </a:rPr>
              <a:t>íčko</a:t>
            </a:r>
            <a:r>
              <a:rPr lang="sk-SK" sz="1800" dirty="0" smtClean="0">
                <a:latin typeface="Trebuchet MS" pitchFamily="34" charset="0"/>
              </a:rPr>
              <a:t> väčšie pole </a:t>
            </a:r>
            <a:r>
              <a:rPr lang="en-US" sz="1800" dirty="0" smtClean="0">
                <a:latin typeface="Trebuchet MS" pitchFamily="34" charset="0"/>
              </a:rPr>
              <a:t>(</a:t>
            </a:r>
            <a:r>
              <a:rPr lang="en-US" sz="1800" dirty="0" err="1" smtClean="0">
                <a:latin typeface="Trebuchet MS" pitchFamily="34" charset="0"/>
              </a:rPr>
              <a:t>referenci</a:t>
            </a:r>
            <a:r>
              <a:rPr lang="sk-SK" sz="1800" dirty="0" smtClean="0">
                <a:latin typeface="Trebuchet MS" pitchFamily="34" charset="0"/>
              </a:rPr>
              <a:t>í na lopty</a:t>
            </a:r>
            <a:r>
              <a:rPr lang="en-US" sz="1800" dirty="0" smtClean="0">
                <a:latin typeface="Trebuchet MS" pitchFamily="34" charset="0"/>
              </a:rPr>
              <a:t>)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H="1" flipV="1">
            <a:off x="5360893" y="3881718"/>
            <a:ext cx="781625" cy="29135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6022736" y="3862910"/>
            <a:ext cx="292404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Trebuchet MS" pitchFamily="34" charset="0"/>
              </a:rPr>
              <a:t>Skop</a:t>
            </a:r>
            <a:r>
              <a:rPr lang="sk-SK" sz="1800" dirty="0" err="1" smtClean="0">
                <a:latin typeface="Trebuchet MS" pitchFamily="34" charset="0"/>
              </a:rPr>
              <a:t>írujeme</a:t>
            </a:r>
            <a:r>
              <a:rPr lang="sk-SK" sz="1800" dirty="0" smtClean="0">
                <a:latin typeface="Trebuchet MS" pitchFamily="34" charset="0"/>
              </a:rPr>
              <a:t> referencie z pôvodného poľa do nového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flipH="1" flipV="1">
            <a:off x="5316071" y="4885764"/>
            <a:ext cx="1776706" cy="103542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928171" y="5395874"/>
            <a:ext cx="1830346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smtClean="0">
                <a:latin typeface="Trebuchet MS" pitchFamily="34" charset="0"/>
              </a:rPr>
              <a:t>Do posledného políčka uložíme referenciu na pridávanú loptu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 flipH="1" flipV="1">
            <a:off x="2375646" y="5441576"/>
            <a:ext cx="584401" cy="58718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997582" y="6014439"/>
            <a:ext cx="4134277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smtClean="0">
                <a:latin typeface="Trebuchet MS" pitchFamily="34" charset="0"/>
              </a:rPr>
              <a:t>Inštančnú premennú lopty necháme </a:t>
            </a:r>
            <a:r>
              <a:rPr lang="sk-SK" sz="1800" dirty="0" err="1" smtClean="0">
                <a:latin typeface="Trebuchet MS" pitchFamily="34" charset="0"/>
              </a:rPr>
              <a:t>referencovať</a:t>
            </a:r>
            <a:r>
              <a:rPr lang="sk-SK" sz="1800" dirty="0" smtClean="0">
                <a:latin typeface="Trebuchet MS" pitchFamily="34" charset="0"/>
              </a:rPr>
              <a:t> zväčšené </a:t>
            </a:r>
            <a:r>
              <a:rPr lang="sk-SK" sz="1800" dirty="0" smtClean="0">
                <a:latin typeface="Trebuchet MS" pitchFamily="34" charset="0"/>
              </a:rPr>
              <a:t>pole</a:t>
            </a:r>
            <a:endParaRPr lang="cs-CZ" sz="180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Zmen</a:t>
            </a:r>
            <a:r>
              <a:rPr lang="sk-SK" smtClean="0"/>
              <a:t>šenie poľa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Idea:</a:t>
            </a:r>
          </a:p>
          <a:p>
            <a:pPr lvl="1"/>
            <a:r>
              <a:rPr lang="sk-SK" dirty="0" smtClean="0"/>
              <a:t>Vytvorí sa </a:t>
            </a:r>
            <a:r>
              <a:rPr lang="sk-SK" b="1" dirty="0" smtClean="0">
                <a:solidFill>
                  <a:srgbClr val="FF0000"/>
                </a:solidFill>
              </a:rPr>
              <a:t>nové pole </a:t>
            </a:r>
            <a:r>
              <a:rPr lang="sk-SK" dirty="0" smtClean="0"/>
              <a:t>„zmenšenej“ veľkosti</a:t>
            </a:r>
          </a:p>
          <a:p>
            <a:pPr lvl="1"/>
            <a:r>
              <a:rPr lang="sk-SK" dirty="0" smtClean="0"/>
              <a:t>Prvky z pôvodného poľa, ktoré majú ostať, sa vhodne </a:t>
            </a:r>
            <a:r>
              <a:rPr lang="sk-SK" b="1" dirty="0" smtClean="0">
                <a:solidFill>
                  <a:srgbClr val="FF0000"/>
                </a:solidFill>
              </a:rPr>
              <a:t>skopírujú</a:t>
            </a:r>
            <a:r>
              <a:rPr lang="sk-SK" dirty="0" smtClean="0"/>
              <a:t> do </a:t>
            </a:r>
            <a:r>
              <a:rPr lang="sk-SK" dirty="0" err="1" smtClean="0"/>
              <a:t>nového-zmenšeného</a:t>
            </a:r>
            <a:r>
              <a:rPr lang="sk-SK" dirty="0" smtClean="0"/>
              <a:t> poľa</a:t>
            </a:r>
          </a:p>
          <a:p>
            <a:pPr lvl="1"/>
            <a:r>
              <a:rPr lang="sk-SK" dirty="0" smtClean="0"/>
              <a:t>Premenná </a:t>
            </a:r>
            <a:r>
              <a:rPr lang="sk-SK" dirty="0" err="1" smtClean="0"/>
              <a:t>referencujúca</a:t>
            </a:r>
            <a:r>
              <a:rPr lang="sk-SK" dirty="0" smtClean="0"/>
              <a:t> pôvodné pole sa zmení tak, </a:t>
            </a:r>
            <a:r>
              <a:rPr lang="sk-SK" b="1" dirty="0" smtClean="0">
                <a:solidFill>
                  <a:srgbClr val="FF0000"/>
                </a:solidFill>
              </a:rPr>
              <a:t>aby </a:t>
            </a:r>
            <a:r>
              <a:rPr lang="sk-SK" b="1" dirty="0" err="1" smtClean="0">
                <a:solidFill>
                  <a:srgbClr val="FF0000"/>
                </a:solidFill>
              </a:rPr>
              <a:t>referencovala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„zmenšené“ pole</a:t>
            </a:r>
          </a:p>
        </p:txBody>
      </p:sp>
      <p:pic>
        <p:nvPicPr>
          <p:cNvPr id="14340" name="Picture 2" descr="http://www.di.ens.fr/~cherniav/images/da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2263" y="4489450"/>
            <a:ext cx="2093912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 smtClean="0"/>
              <a:t>Korytnačka – </a:t>
            </a:r>
            <a:r>
              <a:rPr lang="sk-SK" sz="4000" dirty="0" err="1" smtClean="0"/>
              <a:t>poliarka</a:t>
            </a:r>
            <a:r>
              <a:rPr lang="sk-SK" sz="4000" dirty="0" smtClean="0"/>
              <a:t> </a:t>
            </a:r>
            <a:r>
              <a:rPr lang="en-US" sz="4000" dirty="0" smtClean="0"/>
              <a:t>(1)</a:t>
            </a:r>
            <a:endParaRPr lang="cs-CZ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solidFill>
                  <a:srgbClr val="FF0000"/>
                </a:solidFill>
              </a:rPr>
              <a:t>Algoritmus</a:t>
            </a:r>
            <a:r>
              <a:rPr lang="sk-SK" dirty="0" smtClean="0"/>
              <a:t> na nájdenie indexu políčka s maximálnou hodnotou je </a:t>
            </a:r>
            <a:r>
              <a:rPr lang="sk-SK" b="1" dirty="0" smtClean="0"/>
              <a:t>rovnaký</a:t>
            </a:r>
            <a:r>
              <a:rPr lang="sk-SK" dirty="0" smtClean="0"/>
              <a:t> – je jedno, či políčko predstavuje počet kvetov v záhone, počet ľudí v byte, ...</a:t>
            </a:r>
          </a:p>
          <a:p>
            <a:pPr eaLnBrk="1" hangingPunct="1"/>
            <a:endParaRPr lang="sk-SK" dirty="0" smtClean="0"/>
          </a:p>
          <a:p>
            <a:pPr eaLnBrk="1" hangingPunct="1"/>
            <a:r>
              <a:rPr lang="sk-SK" dirty="0" smtClean="0"/>
              <a:t>Vytvorme, si korytnačku, ktorá bude poznať základné metódy</a:t>
            </a:r>
            <a:r>
              <a:rPr lang="en-US" dirty="0" smtClean="0"/>
              <a:t> (a </a:t>
            </a:r>
            <a:r>
              <a:rPr lang="en-US" dirty="0" err="1" smtClean="0"/>
              <a:t>triky</a:t>
            </a:r>
            <a:r>
              <a:rPr lang="en-US" dirty="0" smtClean="0"/>
              <a:t>)</a:t>
            </a:r>
            <a:r>
              <a:rPr lang="sk-SK" dirty="0" smtClean="0"/>
              <a:t> na prácu s </a:t>
            </a:r>
            <a:r>
              <a:rPr lang="sk-SK" dirty="0" err="1" smtClean="0"/>
              <a:t>poliami</a:t>
            </a:r>
            <a:r>
              <a:rPr lang="sk-SK" dirty="0" smtClean="0"/>
              <a:t>...</a:t>
            </a:r>
            <a:endParaRPr lang="cs-CZ" dirty="0" smtClean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Korytnačka – </a:t>
            </a:r>
            <a:r>
              <a:rPr lang="sk-SK" dirty="0" err="1" smtClean="0"/>
              <a:t>poliarka</a:t>
            </a:r>
            <a:r>
              <a:rPr lang="en-US" dirty="0" smtClean="0"/>
              <a:t> (2)</a:t>
            </a:r>
            <a:endParaRPr lang="cs-CZ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778" y="1635538"/>
            <a:ext cx="8574505" cy="4146709"/>
          </a:xfrm>
        </p:spPr>
        <p:txBody>
          <a:bodyPr/>
          <a:lstStyle/>
          <a:p>
            <a:pPr eaLnBrk="1" hangingPunct="1"/>
            <a:r>
              <a:rPr lang="en-US" b="1" dirty="0" smtClean="0"/>
              <a:t>Met</a:t>
            </a:r>
            <a:r>
              <a:rPr lang="sk-SK" b="1" dirty="0" smtClean="0"/>
              <a:t>ódy na:</a:t>
            </a:r>
          </a:p>
          <a:p>
            <a:pPr lvl="1" eaLnBrk="1" hangingPunct="1"/>
            <a:r>
              <a:rPr lang="sk-SK" dirty="0" smtClean="0"/>
              <a:t>Výpis poľa do konzoly</a:t>
            </a:r>
          </a:p>
          <a:p>
            <a:pPr lvl="1" eaLnBrk="1" hangingPunct="1"/>
            <a:r>
              <a:rPr lang="sk-SK" dirty="0" smtClean="0"/>
              <a:t>Index </a:t>
            </a:r>
            <a:r>
              <a:rPr lang="sk-SK" dirty="0" smtClean="0"/>
              <a:t>najväčšieho prvku v poli celých čísel</a:t>
            </a:r>
          </a:p>
          <a:p>
            <a:pPr lvl="1" eaLnBrk="1" hangingPunct="1"/>
            <a:r>
              <a:rPr lang="sk-SK" dirty="0" smtClean="0"/>
              <a:t>Index najmenšieho prvku v poli celých čísel</a:t>
            </a:r>
          </a:p>
          <a:p>
            <a:pPr lvl="1" eaLnBrk="1" hangingPunct="1"/>
            <a:r>
              <a:rPr lang="sk-SK" dirty="0" smtClean="0"/>
              <a:t>Orezanie </a:t>
            </a:r>
            <a:r>
              <a:rPr lang="sk-SK" dirty="0" smtClean="0"/>
              <a:t>hodnoty </a:t>
            </a:r>
            <a:r>
              <a:rPr lang="en-US" dirty="0" smtClean="0"/>
              <a:t>(</a:t>
            </a:r>
            <a:r>
              <a:rPr lang="en-US" dirty="0" err="1" smtClean="0"/>
              <a:t>ak</a:t>
            </a:r>
            <a:r>
              <a:rPr lang="en-US" dirty="0" smtClean="0"/>
              <a:t> je </a:t>
            </a:r>
            <a:r>
              <a:rPr lang="en-US" dirty="0" err="1" smtClean="0"/>
              <a:t>hodnota</a:t>
            </a:r>
            <a:r>
              <a:rPr lang="en-US" dirty="0" smtClean="0"/>
              <a:t> v</a:t>
            </a:r>
            <a:r>
              <a:rPr lang="sk-SK" dirty="0" err="1" smtClean="0"/>
              <a:t>äčšia</a:t>
            </a:r>
            <a:r>
              <a:rPr lang="sk-SK" dirty="0" smtClean="0"/>
              <a:t> ako zadané x, tak sa oreže na x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sk-SK" dirty="0" smtClean="0">
                <a:solidFill>
                  <a:srgbClr val="FF0000"/>
                </a:solidFill>
              </a:rPr>
              <a:t>Vytvorenie poľa náhodných čísel zadanej dĺžky</a:t>
            </a:r>
            <a:endParaRPr lang="en-US" dirty="0" smtClean="0"/>
          </a:p>
          <a:p>
            <a:pPr lvl="1" eaLnBrk="1" hangingPunct="1"/>
            <a:r>
              <a:rPr lang="sk-SK" dirty="0" smtClean="0">
                <a:solidFill>
                  <a:srgbClr val="FF0000"/>
                </a:solidFill>
              </a:rPr>
              <a:t>Zistenie</a:t>
            </a:r>
            <a:r>
              <a:rPr lang="sk-SK" dirty="0" smtClean="0">
                <a:solidFill>
                  <a:srgbClr val="FF0000"/>
                </a:solidFill>
              </a:rPr>
              <a:t>, či v poli čísel sú nejaké 2 rovnaké čísla</a:t>
            </a:r>
          </a:p>
          <a:p>
            <a:pPr lvl="1" eaLnBrk="1" hangingPunct="1">
              <a:buNone/>
            </a:pPr>
            <a:endParaRPr lang="sk-SK" dirty="0" smtClean="0"/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Korytnačka – </a:t>
            </a:r>
            <a:r>
              <a:rPr lang="sk-SK" dirty="0" err="1" smtClean="0"/>
              <a:t>poliarka</a:t>
            </a:r>
            <a:r>
              <a:rPr lang="en-US" dirty="0" smtClean="0"/>
              <a:t> </a:t>
            </a:r>
            <a:r>
              <a:rPr lang="en-US" dirty="0" smtClean="0"/>
              <a:t>(3)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sz="2000" b="1" kern="1200" dirty="0" err="1" smtClean="0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public</a:t>
            </a:r>
            <a:r>
              <a:rPr lang="sk-SK" sz="2000" b="1" kern="12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 </a:t>
            </a:r>
            <a:r>
              <a:rPr lang="sk-SK" sz="2000" b="1" kern="1200" dirty="0" err="1" smtClean="0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void</a:t>
            </a:r>
            <a:r>
              <a:rPr lang="sk-SK" sz="2000" dirty="0" smtClean="0"/>
              <a:t> </a:t>
            </a:r>
            <a:r>
              <a:rPr lang="sk-SK" sz="2000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vypisPole</a:t>
            </a:r>
            <a:r>
              <a:rPr lang="sk-SK" sz="2000" kern="12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(</a:t>
            </a:r>
            <a:r>
              <a:rPr lang="sk-SK" sz="2000" b="1" kern="1200" dirty="0" err="1" smtClean="0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int</a:t>
            </a:r>
            <a:r>
              <a:rPr lang="sk-SK" sz="2000" kern="12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[] pole)</a:t>
            </a:r>
            <a:r>
              <a:rPr lang="sk-SK" dirty="0" smtClean="0"/>
              <a:t> </a:t>
            </a: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lvl="0" algn="ctr">
              <a:buNone/>
            </a:pPr>
            <a:r>
              <a:rPr lang="sk-SK" sz="2000" b="1" kern="1200" dirty="0" err="1" smtClean="0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public</a:t>
            </a:r>
            <a:r>
              <a:rPr lang="sk-SK" sz="2000" b="1" kern="12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 </a:t>
            </a:r>
            <a:r>
              <a:rPr lang="sk-SK" sz="2000" b="1" kern="1200" dirty="0" err="1" smtClean="0">
                <a:solidFill>
                  <a:srgbClr val="7F0055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sk-SK" sz="2000" kern="1200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[]</a:t>
            </a:r>
            <a:r>
              <a:rPr lang="sk-SK" sz="2000" dirty="0" smtClean="0"/>
              <a:t> </a:t>
            </a:r>
            <a:r>
              <a:rPr lang="sk-SK" sz="2000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nahodnePole</a:t>
            </a:r>
            <a:r>
              <a:rPr lang="sk-SK" sz="2000" kern="12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(</a:t>
            </a:r>
            <a:r>
              <a:rPr lang="sk-SK" sz="2000" b="1" kern="1200" dirty="0" err="1" smtClean="0">
                <a:solidFill>
                  <a:srgbClr val="7F0055"/>
                </a:solidFill>
                <a:latin typeface="Courier New" pitchFamily="49" charset="0"/>
                <a:ea typeface="+mn-ea"/>
                <a:cs typeface="Arial" charset="0"/>
              </a:rPr>
              <a:t>int</a:t>
            </a:r>
            <a:r>
              <a:rPr lang="sk-SK" sz="2000" kern="12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 </a:t>
            </a:r>
            <a:r>
              <a:rPr lang="sk-SK" sz="2000" kern="12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dlzka</a:t>
            </a:r>
            <a:r>
              <a:rPr lang="sk-SK" sz="2000" kern="12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Arial" charset="0"/>
              </a:rPr>
              <a:t>)</a:t>
            </a:r>
            <a:r>
              <a:rPr lang="sk-SK" dirty="0" smtClean="0"/>
              <a:t> </a:t>
            </a:r>
          </a:p>
          <a:p>
            <a:pPr algn="ctr">
              <a:buNone/>
            </a:pPr>
            <a:endParaRPr lang="sk-SK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6580093" y="1757082"/>
            <a:ext cx="493058" cy="129988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408218" y="2885757"/>
            <a:ext cx="2153077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smtClean="0">
                <a:latin typeface="Trebuchet MS" pitchFamily="34" charset="0"/>
              </a:rPr>
              <a:t>Parametrom je </a:t>
            </a:r>
            <a:r>
              <a:rPr lang="sk-SK" sz="1800" b="1" dirty="0" smtClean="0">
                <a:latin typeface="Trebuchet MS" pitchFamily="34" charset="0"/>
              </a:rPr>
              <a:t>referencia</a:t>
            </a:r>
            <a:r>
              <a:rPr lang="sk-SK" sz="1800" dirty="0" smtClean="0">
                <a:latin typeface="Trebuchet MS" pitchFamily="34" charset="0"/>
              </a:rPr>
              <a:t> na pole </a:t>
            </a:r>
            <a:r>
              <a:rPr lang="en-US" sz="1800" dirty="0" smtClean="0">
                <a:latin typeface="Trebuchet MS" pitchFamily="34" charset="0"/>
              </a:rPr>
              <a:t>(</a:t>
            </a:r>
            <a:r>
              <a:rPr lang="sk-SK" sz="1800" dirty="0" smtClean="0">
                <a:latin typeface="Trebuchet MS" pitchFamily="34" charset="0"/>
              </a:rPr>
              <a:t>„po</a:t>
            </a:r>
            <a:r>
              <a:rPr lang="sk-SK" sz="1800" dirty="0" smtClean="0">
                <a:latin typeface="Trebuchet MS" pitchFamily="34" charset="0"/>
              </a:rPr>
              <a:t>ľový objekt“</a:t>
            </a:r>
            <a:r>
              <a:rPr lang="en-US" sz="1800" dirty="0" smtClean="0">
                <a:latin typeface="Trebuchet MS" pitchFamily="34" charset="0"/>
              </a:rPr>
              <a:t>)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5145740" y="3379693"/>
            <a:ext cx="1255060" cy="8068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203773" y="2921615"/>
            <a:ext cx="3219876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Trebuchet MS" pitchFamily="34" charset="0"/>
              </a:rPr>
              <a:t>Ak</a:t>
            </a:r>
            <a:r>
              <a:rPr lang="en-US" sz="1800" dirty="0" smtClean="0">
                <a:latin typeface="Trebuchet MS" pitchFamily="34" charset="0"/>
              </a:rPr>
              <a:t> v </a:t>
            </a:r>
            <a:r>
              <a:rPr lang="en-US" sz="1800" dirty="0" err="1" smtClean="0">
                <a:latin typeface="Trebuchet MS" pitchFamily="34" charset="0"/>
              </a:rPr>
              <a:t>poli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dirty="0" err="1" smtClean="0">
                <a:latin typeface="Trebuchet MS" pitchFamily="34" charset="0"/>
              </a:rPr>
              <a:t>nie</a:t>
            </a:r>
            <a:r>
              <a:rPr lang="sk-SK" sz="1800" dirty="0" smtClean="0">
                <a:latin typeface="Trebuchet MS" pitchFamily="34" charset="0"/>
              </a:rPr>
              <a:t>čo zmeníme, zmena sa prejaví všade, kde toto pole </a:t>
            </a:r>
            <a:r>
              <a:rPr lang="sk-SK" sz="1800" dirty="0" err="1" smtClean="0">
                <a:latin typeface="Trebuchet MS" pitchFamily="34" charset="0"/>
              </a:rPr>
              <a:t>referencujeme</a:t>
            </a:r>
            <a:r>
              <a:rPr lang="sk-SK" sz="1800" dirty="0" smtClean="0">
                <a:latin typeface="Trebuchet MS" pitchFamily="34" charset="0"/>
              </a:rPr>
              <a:t>...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3316941" y="4778187"/>
            <a:ext cx="681314" cy="113851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916027" y="5646886"/>
            <a:ext cx="4672161" cy="9541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smtClean="0">
                <a:latin typeface="Trebuchet MS" pitchFamily="34" charset="0"/>
              </a:rPr>
              <a:t>Metóda vráti </a:t>
            </a:r>
            <a:r>
              <a:rPr lang="sk-SK" sz="1800" b="1" dirty="0" smtClean="0">
                <a:latin typeface="Trebuchet MS" pitchFamily="34" charset="0"/>
              </a:rPr>
              <a:t>referenciu</a:t>
            </a:r>
            <a:r>
              <a:rPr lang="sk-SK" sz="1800" dirty="0" smtClean="0">
                <a:latin typeface="Trebuchet MS" pitchFamily="34" charset="0"/>
              </a:rPr>
              <a:t> na vytvorené pole </a:t>
            </a:r>
            <a:r>
              <a:rPr lang="en-US" sz="1800" dirty="0" smtClean="0">
                <a:latin typeface="Trebuchet MS" pitchFamily="34" charset="0"/>
              </a:rPr>
              <a:t>(</a:t>
            </a:r>
            <a:r>
              <a:rPr lang="sk-SK" sz="1800" dirty="0" smtClean="0">
                <a:latin typeface="Trebuchet MS" pitchFamily="34" charset="0"/>
              </a:rPr>
              <a:t>„poľový objekt“</a:t>
            </a:r>
            <a:r>
              <a:rPr lang="en-US" sz="1800" dirty="0" smtClean="0">
                <a:latin typeface="Trebuchet MS" pitchFamily="34" charset="0"/>
              </a:rPr>
              <a:t>)</a:t>
            </a:r>
            <a:r>
              <a:rPr lang="sk-SK" sz="1800" dirty="0" smtClean="0">
                <a:latin typeface="Trebuchet MS" pitchFamily="34" charset="0"/>
              </a:rPr>
              <a:t>, ktoré</a:t>
            </a:r>
            <a:r>
              <a:rPr lang="en-US" sz="1800" dirty="0" smtClean="0">
                <a:latin typeface="Trebuchet MS" pitchFamily="34" charset="0"/>
              </a:rPr>
              <a:t>ho </a:t>
            </a:r>
            <a:r>
              <a:rPr lang="en-US" sz="1800" dirty="0" err="1" smtClean="0">
                <a:latin typeface="Trebuchet MS" pitchFamily="34" charset="0"/>
              </a:rPr>
              <a:t>pol</a:t>
            </a:r>
            <a:r>
              <a:rPr lang="sk-SK" sz="1800" dirty="0" err="1" smtClean="0">
                <a:latin typeface="Trebuchet MS" pitchFamily="34" charset="0"/>
              </a:rPr>
              <a:t>íčka</a:t>
            </a:r>
            <a:r>
              <a:rPr lang="sk-SK" sz="1800" dirty="0" smtClean="0">
                <a:latin typeface="Trebuchet MS" pitchFamily="34" charset="0"/>
              </a:rPr>
              <a:t> sú schopné uchovávať </a:t>
            </a:r>
            <a:r>
              <a:rPr lang="sk-SK" sz="18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1800" dirty="0" err="1" smtClean="0">
                <a:latin typeface="Trebuchet MS" pitchFamily="34" charset="0"/>
              </a:rPr>
              <a:t>-y</a:t>
            </a:r>
            <a:r>
              <a:rPr lang="sk-SK" sz="180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(</a:t>
            </a:r>
            <a:r>
              <a:rPr lang="en-US" sz="1800" dirty="0" err="1" smtClean="0">
                <a:latin typeface="Trebuchet MS" pitchFamily="34" charset="0"/>
              </a:rPr>
              <a:t>cel</a:t>
            </a:r>
            <a:r>
              <a:rPr lang="sk-SK" sz="1800" dirty="0" smtClean="0">
                <a:latin typeface="Trebuchet MS" pitchFamily="34" charset="0"/>
              </a:rPr>
              <a:t>é čísla</a:t>
            </a:r>
            <a:r>
              <a:rPr lang="en-US" sz="1800" dirty="0" smtClean="0">
                <a:latin typeface="Trebuchet MS" pitchFamily="34" charset="0"/>
              </a:rPr>
              <a:t>).</a:t>
            </a:r>
            <a:endParaRPr lang="cs-CZ" sz="180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 rovnak</a:t>
            </a:r>
            <a:r>
              <a:rPr lang="sk-SK" smtClean="0"/>
              <a:t>é čísla v poli</a:t>
            </a:r>
            <a:r>
              <a:rPr lang="en-US" smtClean="0"/>
              <a:t>?</a:t>
            </a:r>
            <a:endParaRPr lang="sk-S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</a:t>
            </a:r>
          </a:p>
          <a:p>
            <a:pPr lvl="1"/>
            <a:r>
              <a:rPr lang="en-US" dirty="0" err="1" smtClean="0"/>
              <a:t>Vysk</a:t>
            </a:r>
            <a:r>
              <a:rPr lang="sk-SK" dirty="0" err="1" smtClean="0"/>
              <a:t>úšame</a:t>
            </a:r>
            <a:r>
              <a:rPr lang="sk-SK" dirty="0" smtClean="0"/>
              <a:t> </a:t>
            </a:r>
            <a:r>
              <a:rPr lang="sk-SK" b="1" dirty="0" smtClean="0">
                <a:solidFill>
                  <a:srgbClr val="FF0000"/>
                </a:solidFill>
              </a:rPr>
              <a:t>všetky dvojice </a:t>
            </a:r>
            <a:r>
              <a:rPr lang="sk-SK" dirty="0" smtClean="0"/>
              <a:t>indexov a overíme, či tam nie sú rovnaké čísla</a:t>
            </a:r>
            <a:r>
              <a:rPr lang="sk-SK" dirty="0" smtClean="0"/>
              <a:t>...</a:t>
            </a:r>
            <a:endParaRPr lang="sk-SK" dirty="0" smtClean="0"/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r>
              <a:rPr lang="en-US" sz="2000" dirty="0" err="1" smtClean="0"/>
              <a:t>Dvojice</a:t>
            </a:r>
            <a:r>
              <a:rPr lang="en-US" sz="2000" dirty="0" smtClean="0"/>
              <a:t> </a:t>
            </a:r>
            <a:r>
              <a:rPr lang="en-US" sz="2000" dirty="0" err="1" smtClean="0"/>
              <a:t>indexov</a:t>
            </a:r>
            <a:r>
              <a:rPr lang="en-US" sz="2000" dirty="0" smtClean="0"/>
              <a:t> pr</a:t>
            </a:r>
            <a:r>
              <a:rPr lang="sk-SK" sz="2000" dirty="0" smtClean="0"/>
              <a:t>i</a:t>
            </a:r>
            <a:r>
              <a:rPr lang="en-US" sz="2000" dirty="0" smtClean="0"/>
              <a:t> d</a:t>
            </a:r>
            <a:r>
              <a:rPr lang="sk-SK" sz="2000" dirty="0" err="1" smtClean="0"/>
              <a:t>ĺžke</a:t>
            </a:r>
            <a:r>
              <a:rPr lang="sk-SK" sz="2000" dirty="0" smtClean="0"/>
              <a:t> poľa </a:t>
            </a:r>
            <a:r>
              <a:rPr lang="sk-SK" sz="2000" b="1" dirty="0" smtClean="0"/>
              <a:t>4</a:t>
            </a:r>
            <a:r>
              <a:rPr lang="en-US" sz="2000" dirty="0" smtClean="0"/>
              <a:t> (</a:t>
            </a:r>
            <a:r>
              <a:rPr lang="en-US" sz="2000" dirty="0" err="1" smtClean="0"/>
              <a:t>indexy</a:t>
            </a:r>
            <a:r>
              <a:rPr lang="en-US" sz="2000" dirty="0" smtClean="0"/>
              <a:t>: 0, 1, 2, 3)</a:t>
            </a:r>
            <a:r>
              <a:rPr lang="en-US" sz="2000" dirty="0" smtClean="0"/>
              <a:t>: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43317" y="4086412"/>
          <a:ext cx="60960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0 0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1 0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2 0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3 0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0 1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1 1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2 1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3 1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0 2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1 2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2 2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3 2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0 3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1 3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2 3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3 3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1990165" y="428513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5" name="Straight Connector 14"/>
          <p:cNvCxnSpPr/>
          <p:nvPr/>
        </p:nvCxnSpPr>
        <p:spPr bwMode="auto">
          <a:xfrm>
            <a:off x="3514165" y="4688541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6" name="Straight Connector 15"/>
          <p:cNvCxnSpPr/>
          <p:nvPr/>
        </p:nvCxnSpPr>
        <p:spPr bwMode="auto">
          <a:xfrm>
            <a:off x="5047130" y="508299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7" name="Straight Connector 16"/>
          <p:cNvCxnSpPr/>
          <p:nvPr/>
        </p:nvCxnSpPr>
        <p:spPr bwMode="auto">
          <a:xfrm>
            <a:off x="6571130" y="5486401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8" name="Straight Connector 17"/>
          <p:cNvCxnSpPr/>
          <p:nvPr/>
        </p:nvCxnSpPr>
        <p:spPr bwMode="auto">
          <a:xfrm>
            <a:off x="3523129" y="428513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19" name="Straight Connector 18"/>
          <p:cNvCxnSpPr/>
          <p:nvPr/>
        </p:nvCxnSpPr>
        <p:spPr bwMode="auto">
          <a:xfrm>
            <a:off x="5029200" y="428513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0" name="Straight Connector 19"/>
          <p:cNvCxnSpPr/>
          <p:nvPr/>
        </p:nvCxnSpPr>
        <p:spPr bwMode="auto">
          <a:xfrm>
            <a:off x="5029200" y="4679577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1" name="Straight Connector 20"/>
          <p:cNvCxnSpPr/>
          <p:nvPr/>
        </p:nvCxnSpPr>
        <p:spPr bwMode="auto">
          <a:xfrm>
            <a:off x="6571129" y="5065060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2" name="Straight Connector 21"/>
          <p:cNvCxnSpPr/>
          <p:nvPr/>
        </p:nvCxnSpPr>
        <p:spPr bwMode="auto">
          <a:xfrm>
            <a:off x="6571130" y="4679577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cxnSp>
        <p:nvCxnSpPr>
          <p:cNvPr id="23" name="Straight Connector 22"/>
          <p:cNvCxnSpPr/>
          <p:nvPr/>
        </p:nvCxnSpPr>
        <p:spPr bwMode="auto">
          <a:xfrm>
            <a:off x="6571130" y="4294095"/>
            <a:ext cx="42134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</p:cxnSp>
      <p:sp>
        <p:nvSpPr>
          <p:cNvPr id="24" name="Line 5"/>
          <p:cNvSpPr>
            <a:spLocks noChangeShapeType="1"/>
          </p:cNvSpPr>
          <p:nvPr/>
        </p:nvSpPr>
        <p:spPr bwMode="auto">
          <a:xfrm flipH="1" flipV="1">
            <a:off x="7010399" y="5576045"/>
            <a:ext cx="1201271" cy="44823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7001040" y="5934670"/>
            <a:ext cx="1909877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Trebuchet MS" pitchFamily="34" charset="0"/>
              </a:rPr>
              <a:t>Neporovn</a:t>
            </a:r>
            <a:r>
              <a:rPr lang="sk-SK" sz="1800" dirty="0" err="1" smtClean="0">
                <a:latin typeface="Trebuchet MS" pitchFamily="34" charset="0"/>
              </a:rPr>
              <a:t>ávame</a:t>
            </a:r>
            <a:r>
              <a:rPr lang="sk-SK" sz="1800" dirty="0" smtClean="0">
                <a:latin typeface="Trebuchet MS" pitchFamily="34" charset="0"/>
              </a:rPr>
              <a:t> políčko so sebou samým</a:t>
            </a:r>
            <a:endParaRPr lang="cs-CZ" sz="1800" dirty="0">
              <a:latin typeface="Trebuchet MS" pitchFamily="34" charset="0"/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H="1">
            <a:off x="6113929" y="3263153"/>
            <a:ext cx="1039906" cy="86957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6992076" y="2635659"/>
            <a:ext cx="1909877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err="1" smtClean="0">
                <a:latin typeface="Trebuchet MS" pitchFamily="34" charset="0"/>
              </a:rPr>
              <a:t>St</a:t>
            </a:r>
            <a:r>
              <a:rPr lang="en-US" sz="1800" dirty="0" smtClean="0">
                <a:latin typeface="Trebuchet MS" pitchFamily="34" charset="0"/>
              </a:rPr>
              <a:t>a</a:t>
            </a:r>
            <a:r>
              <a:rPr lang="sk-SK" sz="1800" dirty="0" smtClean="0">
                <a:latin typeface="Trebuchet MS" pitchFamily="34" charset="0"/>
              </a:rPr>
              <a:t>čí porovnať </a:t>
            </a:r>
            <a:r>
              <a:rPr lang="en-US" sz="1800" b="1" dirty="0" smtClean="0">
                <a:latin typeface="Trebuchet MS" pitchFamily="34" charset="0"/>
              </a:rPr>
              <a:t>[</a:t>
            </a:r>
            <a:r>
              <a:rPr lang="sk-SK" sz="1800" b="1" dirty="0" err="1" smtClean="0">
                <a:latin typeface="Trebuchet MS" pitchFamily="34" charset="0"/>
              </a:rPr>
              <a:t>a,b</a:t>
            </a:r>
            <a:r>
              <a:rPr lang="en-US" sz="1800" b="1" dirty="0" smtClean="0">
                <a:latin typeface="Trebuchet MS" pitchFamily="34" charset="0"/>
              </a:rPr>
              <a:t>]</a:t>
            </a:r>
            <a:r>
              <a:rPr lang="en-US" sz="1800" dirty="0" smtClean="0">
                <a:latin typeface="Trebuchet MS" pitchFamily="34" charset="0"/>
              </a:rPr>
              <a:t>, </a:t>
            </a:r>
            <a:r>
              <a:rPr lang="en-US" sz="1800" dirty="0" err="1" smtClean="0">
                <a:latin typeface="Trebuchet MS" pitchFamily="34" charset="0"/>
              </a:rPr>
              <a:t>netreba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dirty="0" err="1" smtClean="0">
                <a:latin typeface="Trebuchet MS" pitchFamily="34" charset="0"/>
              </a:rPr>
              <a:t>aj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b="1" dirty="0" smtClean="0">
                <a:latin typeface="Trebuchet MS" pitchFamily="34" charset="0"/>
              </a:rPr>
              <a:t>[b, a]</a:t>
            </a:r>
            <a:endParaRPr lang="cs-CZ" sz="1800" b="1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4" grpId="0" animBg="1"/>
      <p:bldP spid="25" grpId="0" animBg="1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 rovnak</a:t>
            </a:r>
            <a:r>
              <a:rPr lang="sk-SK" smtClean="0"/>
              <a:t>é čísla v poli</a:t>
            </a:r>
            <a:r>
              <a:rPr lang="en-US" smtClean="0"/>
              <a:t>?</a:t>
            </a:r>
            <a:endParaRPr lang="sk-S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nn-NO" sz="2000" b="1" dirty="0" smtClean="0">
                <a:solidFill>
                  <a:srgbClr val="7F0055"/>
                </a:solidFill>
                <a:latin typeface="Courier New" pitchFamily="49" charset="0"/>
              </a:rPr>
              <a:t>		</a:t>
            </a:r>
          </a:p>
          <a:p>
            <a:pPr>
              <a:buFontTx/>
              <a:buNone/>
            </a:pPr>
            <a:endParaRPr lang="nn-NO" sz="2000" b="1" dirty="0" smtClean="0">
              <a:solidFill>
                <a:srgbClr val="7F0055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nn-NO" sz="2000" b="1" dirty="0" smtClean="0">
              <a:solidFill>
                <a:srgbClr val="7F0055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nn-NO" sz="2000" b="1" dirty="0" smtClean="0">
              <a:solidFill>
                <a:srgbClr val="7F0055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nn-NO" sz="2000" b="1" dirty="0" smtClean="0">
              <a:solidFill>
                <a:srgbClr val="7F0055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sk-SK" sz="2000" b="1" dirty="0" smtClean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nn-NO" sz="2000" b="1" dirty="0" smtClean="0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nn-NO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nn-NO" sz="20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nn-NO" sz="2000" b="1" dirty="0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nn-NO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nn-NO" sz="2000" b="1" dirty="0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nn-NO" sz="2000" dirty="0" smtClean="0">
                <a:solidFill>
                  <a:srgbClr val="000000"/>
                </a:solidFill>
                <a:latin typeface="Courier New" pitchFamily="49" charset="0"/>
              </a:rPr>
              <a:t>=0; </a:t>
            </a:r>
            <a:r>
              <a:rPr lang="nn-NO" sz="2000" b="1" dirty="0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nn-NO" sz="2000" dirty="0" smtClean="0">
                <a:solidFill>
                  <a:srgbClr val="000000"/>
                </a:solidFill>
                <a:latin typeface="Courier New" pitchFamily="49" charset="0"/>
              </a:rPr>
              <a:t>&lt;p.</a:t>
            </a:r>
            <a:r>
              <a:rPr lang="nn-NO" sz="2000" dirty="0" smtClean="0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-1</a:t>
            </a:r>
            <a:r>
              <a:rPr lang="nn-NO" sz="2000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nn-NO" sz="2000" b="1" dirty="0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nn-NO" sz="2000" dirty="0" smtClean="0">
                <a:solidFill>
                  <a:srgbClr val="000000"/>
                </a:solidFill>
                <a:latin typeface="Courier New" pitchFamily="49" charset="0"/>
              </a:rPr>
              <a:t>++) {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urier New" pitchFamily="49" charset="0"/>
              </a:rPr>
              <a:t>			</a:t>
            </a:r>
            <a:r>
              <a:rPr lang="sk-SK" sz="2000" b="1" dirty="0" err="1" smtClean="0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sk-SK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sk-SK" sz="20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000" b="1" dirty="0" smtClean="0">
                <a:solidFill>
                  <a:srgbClr val="0070C0"/>
                </a:solidFill>
                <a:latin typeface="Courier New" pitchFamily="49" charset="0"/>
              </a:rPr>
              <a:t>j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sk-SK" sz="2000" b="1" dirty="0" smtClean="0">
                <a:solidFill>
                  <a:srgbClr val="FF0000"/>
                </a:solidFill>
                <a:latin typeface="Courier New" pitchFamily="49" charset="0"/>
              </a:rPr>
              <a:t>i+1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sk-SK" sz="2000" b="1" dirty="0" smtClean="0">
                <a:solidFill>
                  <a:srgbClr val="0070C0"/>
                </a:solidFill>
                <a:latin typeface="Courier New" pitchFamily="49" charset="0"/>
              </a:rPr>
              <a:t>j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sk-SK" sz="2000" dirty="0" err="1" smtClean="0">
                <a:solidFill>
                  <a:srgbClr val="000000"/>
                </a:solidFill>
                <a:latin typeface="Courier New" pitchFamily="49" charset="0"/>
              </a:rPr>
              <a:t>p.</a:t>
            </a:r>
            <a:r>
              <a:rPr lang="sk-SK" sz="2000" dirty="0" err="1" smtClean="0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sk-SK" sz="2000" b="1" dirty="0" smtClean="0">
                <a:solidFill>
                  <a:srgbClr val="0070C0"/>
                </a:solidFill>
                <a:latin typeface="Courier New" pitchFamily="49" charset="0"/>
              </a:rPr>
              <a:t>j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++) {</a:t>
            </a:r>
          </a:p>
          <a:p>
            <a:pPr>
              <a:buFontTx/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				</a:t>
            </a:r>
            <a:r>
              <a:rPr lang="sk-SK" sz="2000" b="1" dirty="0" smtClean="0">
                <a:solidFill>
                  <a:srgbClr val="000000"/>
                </a:solidFill>
                <a:latin typeface="Courier New" pitchFamily="49" charset="0"/>
              </a:rPr>
              <a:t>...</a:t>
            </a:r>
          </a:p>
          <a:p>
            <a:pPr>
              <a:buFontTx/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			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dirty="0" smtClean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4114799" y="4876800"/>
            <a:ext cx="296915" cy="128117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311626" y="5926134"/>
            <a:ext cx="4151057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smtClean="0">
                <a:latin typeface="Trebuchet MS" pitchFamily="34" charset="0"/>
              </a:rPr>
              <a:t>Pre </a:t>
            </a:r>
            <a:r>
              <a:rPr lang="en-US" dirty="0" err="1" smtClean="0">
                <a:latin typeface="Trebuchet MS" pitchFamily="34" charset="0"/>
              </a:rPr>
              <a:t>aktu</a:t>
            </a:r>
            <a:r>
              <a:rPr lang="sk-SK" dirty="0" err="1" smtClean="0">
                <a:latin typeface="Trebuchet MS" pitchFamily="34" charset="0"/>
              </a:rPr>
              <a:t>álne</a:t>
            </a:r>
            <a:r>
              <a:rPr lang="sk-SK" dirty="0" smtClean="0">
                <a:latin typeface="Trebuchet MS" pitchFamily="34" charset="0"/>
              </a:rPr>
              <a:t> </a:t>
            </a:r>
            <a:r>
              <a:rPr lang="sk-SK" b="1" dirty="0" smtClean="0">
                <a:solidFill>
                  <a:srgbClr val="FF0000"/>
                </a:solidFill>
                <a:latin typeface="Trebuchet MS" pitchFamily="34" charset="0"/>
              </a:rPr>
              <a:t>i</a:t>
            </a:r>
            <a:r>
              <a:rPr lang="sk-SK" dirty="0" smtClean="0">
                <a:latin typeface="Trebuchet MS" pitchFamily="34" charset="0"/>
              </a:rPr>
              <a:t> generujeme v </a:t>
            </a:r>
            <a:r>
              <a:rPr lang="sk-SK" b="1" dirty="0" smtClean="0">
                <a:solidFill>
                  <a:srgbClr val="0070C0"/>
                </a:solidFill>
                <a:latin typeface="Trebuchet MS" pitchFamily="34" charset="0"/>
              </a:rPr>
              <a:t>j</a:t>
            </a:r>
            <a:r>
              <a:rPr lang="sk-SK" dirty="0" smtClean="0">
                <a:latin typeface="Trebuchet MS" pitchFamily="34" charset="0"/>
              </a:rPr>
              <a:t> postupne </a:t>
            </a:r>
            <a:r>
              <a:rPr lang="sk-SK" dirty="0" err="1" smtClean="0">
                <a:latin typeface="Trebuchet MS" pitchFamily="34" charset="0"/>
              </a:rPr>
              <a:t>čísl</a:t>
            </a:r>
            <a:r>
              <a:rPr lang="en-US" dirty="0" smtClean="0">
                <a:latin typeface="Trebuchet MS" pitchFamily="34" charset="0"/>
              </a:rPr>
              <a:t>a</a:t>
            </a:r>
            <a:r>
              <a:rPr lang="sk-SK" dirty="0" smtClean="0">
                <a:latin typeface="Trebuchet MS" pitchFamily="34" charset="0"/>
              </a:rPr>
              <a:t> od </a:t>
            </a:r>
            <a:r>
              <a:rPr lang="sk-SK" i="1" dirty="0" smtClean="0">
                <a:latin typeface="Trebuchet MS" pitchFamily="34" charset="0"/>
              </a:rPr>
              <a:t>i</a:t>
            </a:r>
            <a:r>
              <a:rPr lang="en-US" i="1" dirty="0" smtClean="0">
                <a:latin typeface="Trebuchet MS" pitchFamily="34" charset="0"/>
              </a:rPr>
              <a:t>+1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po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i="1" dirty="0" smtClean="0">
                <a:latin typeface="Trebuchet MS" pitchFamily="34" charset="0"/>
              </a:rPr>
              <a:t>length-1</a:t>
            </a:r>
            <a:endParaRPr lang="cs-CZ" i="1" dirty="0">
              <a:latin typeface="Trebuchet MS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83222" y="1692835"/>
          <a:ext cx="4572000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1524000"/>
                <a:gridCol w="1524000"/>
              </a:tblGrid>
              <a:tr h="3927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2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sk-SK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307106" y="1585977"/>
            <a:ext cx="1058914" cy="431081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248002" y="1246558"/>
            <a:ext cx="2698773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Porovnávané dvojice ak </a:t>
            </a:r>
            <a:r>
              <a:rPr lang="sk-SK" dirty="0" err="1" smtClean="0">
                <a:solidFill>
                  <a:srgbClr val="000000"/>
                </a:solidFill>
                <a:latin typeface="Courier New" pitchFamily="49" charset="0"/>
              </a:rPr>
              <a:t>p.</a:t>
            </a:r>
            <a:r>
              <a:rPr lang="sk-SK" dirty="0" err="1" smtClean="0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dirty="0" smtClean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sk-SK" dirty="0" smtClean="0">
                <a:latin typeface="Trebuchet MS" pitchFamily="34" charset="0"/>
              </a:rPr>
              <a:t>je 4.</a:t>
            </a:r>
            <a:endParaRPr lang="cs-CZ" i="1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 smtClean="0"/>
              <a:t>Vytvorenie inicializovaných polí </a:t>
            </a:r>
            <a:endParaRPr lang="cs-CZ" sz="32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Polia môžeme vytvoriť a inicializovať pripravenými hodnotami:</a:t>
            </a: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7F0055"/>
                </a:solidFill>
                <a:latin typeface="Courier New" pitchFamily="49" charset="0"/>
              </a:rPr>
              <a:t>    </a:t>
            </a:r>
            <a:r>
              <a:rPr lang="cs-CZ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[] pole = 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{2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, 4, 8, 10, 1};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1686442" y="2779059"/>
            <a:ext cx="1119510" cy="159494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83698" y="4213875"/>
            <a:ext cx="237604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Trebuchet MS" pitchFamily="34" charset="0"/>
              </a:rPr>
              <a:t>Premenn</a:t>
            </a:r>
            <a:r>
              <a:rPr lang="sk-SK" dirty="0" smtClean="0">
                <a:latin typeface="Trebuchet MS" pitchFamily="34" charset="0"/>
              </a:rPr>
              <a:t>á </a:t>
            </a:r>
            <a:r>
              <a:rPr lang="sk-SK" i="1" dirty="0" smtClean="0">
                <a:latin typeface="Trebuchet MS" pitchFamily="34" charset="0"/>
              </a:rPr>
              <a:t>pole</a:t>
            </a:r>
            <a:r>
              <a:rPr lang="sk-SK" dirty="0" smtClean="0">
                <a:latin typeface="Trebuchet MS" pitchFamily="34" charset="0"/>
              </a:rPr>
              <a:t> bude </a:t>
            </a:r>
            <a:r>
              <a:rPr lang="sk-SK" dirty="0" err="1" smtClean="0">
                <a:latin typeface="Trebuchet MS" pitchFamily="34" charset="0"/>
              </a:rPr>
              <a:t>referencovať</a:t>
            </a:r>
            <a:r>
              <a:rPr lang="sk-SK" dirty="0" smtClean="0">
                <a:latin typeface="Trebuchet MS" pitchFamily="34" charset="0"/>
              </a:rPr>
              <a:t> vytvorené pole.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5674659" y="2850776"/>
            <a:ext cx="673430" cy="183699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221981" y="4482816"/>
            <a:ext cx="4312419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Vytvorí pole čísel </a:t>
            </a:r>
            <a:r>
              <a:rPr lang="en-US" dirty="0" smtClean="0">
                <a:latin typeface="Trebuchet MS" pitchFamily="34" charset="0"/>
              </a:rPr>
              <a:t>(</a:t>
            </a:r>
            <a:r>
              <a:rPr lang="en-US" dirty="0" err="1" smtClean="0">
                <a:latin typeface="Trebuchet MS" pitchFamily="34" charset="0"/>
              </a:rPr>
              <a:t>intov</a:t>
            </a:r>
            <a:r>
              <a:rPr lang="en-US" dirty="0" smtClean="0">
                <a:latin typeface="Trebuchet MS" pitchFamily="34" charset="0"/>
              </a:rPr>
              <a:t>)</a:t>
            </a:r>
            <a:r>
              <a:rPr lang="sk-SK" dirty="0" smtClean="0">
                <a:latin typeface="Trebuchet MS" pitchFamily="34" charset="0"/>
              </a:rPr>
              <a:t> dĺžky 5 a naplní ho vymenovanými hodnotami</a:t>
            </a:r>
            <a:endParaRPr lang="en-US" dirty="0" smtClean="0">
              <a:latin typeface="Trebuchet MS" pitchFamily="34" charset="0"/>
            </a:endParaRPr>
          </a:p>
          <a:p>
            <a:r>
              <a:rPr lang="en-US" b="1" dirty="0" err="1" smtClean="0">
                <a:latin typeface="Trebuchet MS" pitchFamily="34" charset="0"/>
              </a:rPr>
              <a:t>Kombin</a:t>
            </a:r>
            <a:r>
              <a:rPr lang="sk-SK" b="1" dirty="0" err="1" smtClean="0">
                <a:latin typeface="Trebuchet MS" pitchFamily="34" charset="0"/>
              </a:rPr>
              <a:t>ácia</a:t>
            </a:r>
            <a:r>
              <a:rPr lang="en-US" b="1" dirty="0" smtClean="0">
                <a:latin typeface="Trebuchet MS" pitchFamily="34" charset="0"/>
              </a:rPr>
              <a:t>:</a:t>
            </a:r>
            <a:r>
              <a:rPr lang="sk-SK" dirty="0" smtClean="0">
                <a:latin typeface="Trebuchet MS" pitchFamily="34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[5]</a:t>
            </a:r>
            <a:r>
              <a:rPr lang="en-US" dirty="0" smtClean="0">
                <a:latin typeface="Trebuchet MS" pitchFamily="34" charset="0"/>
              </a:rPr>
              <a:t> a </a:t>
            </a:r>
            <a:r>
              <a:rPr lang="en-US" dirty="0" err="1" smtClean="0">
                <a:latin typeface="Trebuchet MS" pitchFamily="34" charset="0"/>
              </a:rPr>
              <a:t>piatich</a:t>
            </a:r>
            <a:r>
              <a:rPr lang="en-US" dirty="0" smtClean="0">
                <a:latin typeface="Trebuchet MS" pitchFamily="34" charset="0"/>
              </a:rPr>
              <a:t> pr</a:t>
            </a:r>
            <a:r>
              <a:rPr lang="sk-SK" dirty="0" err="1" smtClean="0">
                <a:latin typeface="Trebuchet MS" pitchFamily="34" charset="0"/>
              </a:rPr>
              <a:t>íkazov</a:t>
            </a:r>
            <a:r>
              <a:rPr lang="sk-SK" dirty="0" smtClean="0">
                <a:latin typeface="Trebuchet MS" pitchFamily="34" charset="0"/>
              </a:rPr>
              <a:t> priradenia.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 smtClean="0"/>
              <a:t>Čo už vieme...</a:t>
            </a:r>
            <a:endParaRPr lang="cs-CZ" sz="4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Vytv</a:t>
            </a:r>
            <a:r>
              <a:rPr lang="sk-SK" dirty="0" err="1" smtClean="0"/>
              <a:t>árať</a:t>
            </a:r>
            <a:r>
              <a:rPr lang="sk-SK" dirty="0" smtClean="0"/>
              <a:t> </a:t>
            </a:r>
            <a:r>
              <a:rPr lang="sk-SK" dirty="0" smtClean="0">
                <a:solidFill>
                  <a:srgbClr val="FF0000"/>
                </a:solidFill>
              </a:rPr>
              <a:t>nové triedy </a:t>
            </a:r>
            <a:r>
              <a:rPr lang="sk-SK" dirty="0" smtClean="0"/>
              <a:t>„vylepšovaním“ existujúcich</a:t>
            </a:r>
            <a:endParaRPr lang="en-US" dirty="0" smtClean="0"/>
          </a:p>
          <a:p>
            <a:pPr eaLnBrk="1" hangingPunct="1"/>
            <a:r>
              <a:rPr lang="en-US" dirty="0" err="1" smtClean="0"/>
              <a:t>Pozn</a:t>
            </a:r>
            <a:r>
              <a:rPr lang="sk-SK" dirty="0" err="1" smtClean="0"/>
              <a:t>áme</a:t>
            </a:r>
            <a:r>
              <a:rPr lang="sk-SK" dirty="0" smtClean="0"/>
              <a:t> </a:t>
            </a:r>
            <a:r>
              <a:rPr lang="sk-SK" b="1" dirty="0" smtClean="0">
                <a:solidFill>
                  <a:srgbClr val="FF0000"/>
                </a:solidFill>
              </a:rPr>
              <a:t>podmienkový príkaz</a:t>
            </a:r>
            <a:r>
              <a:rPr lang="sk-SK" dirty="0" smtClean="0"/>
              <a:t> </a:t>
            </a:r>
            <a:r>
              <a:rPr lang="en-US" dirty="0" smtClean="0"/>
              <a:t>(if-else)</a:t>
            </a:r>
            <a:endParaRPr lang="sk-SK" dirty="0" smtClean="0"/>
          </a:p>
          <a:p>
            <a:r>
              <a:rPr lang="sk-SK" dirty="0" smtClean="0"/>
              <a:t>Poznáme </a:t>
            </a:r>
            <a:r>
              <a:rPr lang="sk-SK" b="1" dirty="0" smtClean="0">
                <a:solidFill>
                  <a:srgbClr val="FF0000"/>
                </a:solidFill>
              </a:rPr>
              <a:t>c</a:t>
            </a:r>
            <a:r>
              <a:rPr lang="en-US" b="1" dirty="0" err="1" smtClean="0">
                <a:solidFill>
                  <a:srgbClr val="FF0000"/>
                </a:solidFill>
              </a:rPr>
              <a:t>ykly</a:t>
            </a:r>
            <a:r>
              <a:rPr lang="en-US" dirty="0" smtClean="0"/>
              <a:t>: </a:t>
            </a:r>
            <a:r>
              <a:rPr lang="sk-SK" b="1" dirty="0" err="1" smtClean="0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while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do</a:t>
            </a:r>
            <a:r>
              <a:rPr lang="en-US" dirty="0" smtClean="0"/>
              <a:t>-</a:t>
            </a: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while</a:t>
            </a:r>
          </a:p>
          <a:p>
            <a:pPr lvl="1"/>
            <a:r>
              <a:rPr lang="sk-SK" b="1" dirty="0" smtClean="0">
                <a:solidFill>
                  <a:srgbClr val="7F0055"/>
                </a:solidFill>
                <a:latin typeface="Courier New" pitchFamily="49" charset="0"/>
              </a:rPr>
              <a:t>b</a:t>
            </a:r>
            <a:r>
              <a:rPr lang="en-US" b="1" dirty="0" err="1" smtClean="0">
                <a:solidFill>
                  <a:srgbClr val="7F0055"/>
                </a:solidFill>
                <a:latin typeface="Courier New" pitchFamily="49" charset="0"/>
              </a:rPr>
              <a:t>reak</a:t>
            </a: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 </a:t>
            </a:r>
            <a:r>
              <a:rPr lang="en-US" dirty="0" smtClean="0"/>
              <a:t>a </a:t>
            </a: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continue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preru</a:t>
            </a:r>
            <a:r>
              <a:rPr lang="sk-SK" dirty="0" err="1" smtClean="0"/>
              <a:t>šenie</a:t>
            </a:r>
            <a:endParaRPr lang="sk-SK" dirty="0" smtClean="0"/>
          </a:p>
          <a:p>
            <a:r>
              <a:rPr lang="sk-SK" dirty="0" smtClean="0"/>
              <a:t>Metódy vracajúce hodnoty a príkaz </a:t>
            </a:r>
            <a:r>
              <a:rPr lang="sk-SK" b="1" dirty="0" err="1" smtClean="0">
                <a:solidFill>
                  <a:srgbClr val="7F0055"/>
                </a:solidFill>
                <a:latin typeface="Courier New" pitchFamily="49" charset="0"/>
              </a:rPr>
              <a:t>return</a:t>
            </a:r>
            <a:endParaRPr lang="sk-SK" b="1" dirty="0" smtClean="0">
              <a:solidFill>
                <a:srgbClr val="7F0055"/>
              </a:solidFill>
              <a:latin typeface="Courier New" pitchFamily="49" charset="0"/>
            </a:endParaRPr>
          </a:p>
          <a:p>
            <a:r>
              <a:rPr lang="sk-SK" dirty="0" smtClean="0"/>
              <a:t>Komentáre</a:t>
            </a:r>
            <a:r>
              <a:rPr lang="en-US" dirty="0" smtClean="0"/>
              <a:t>, d</a:t>
            </a:r>
            <a:r>
              <a:rPr lang="sk-SK" dirty="0" err="1" smtClean="0"/>
              <a:t>ebugovanie</a:t>
            </a:r>
            <a:endParaRPr lang="en-US" dirty="0" smtClean="0"/>
          </a:p>
          <a:p>
            <a:r>
              <a:rPr lang="en-US" dirty="0" err="1" smtClean="0"/>
              <a:t>Lok</a:t>
            </a:r>
            <a:r>
              <a:rPr lang="sk-SK" dirty="0" err="1" smtClean="0"/>
              <a:t>álne</a:t>
            </a:r>
            <a:r>
              <a:rPr lang="sk-SK" dirty="0" smtClean="0"/>
              <a:t> aj inštančné </a:t>
            </a:r>
            <a:r>
              <a:rPr lang="sk-SK" b="1" dirty="0" smtClean="0">
                <a:solidFill>
                  <a:srgbClr val="FF0000"/>
                </a:solidFill>
              </a:rPr>
              <a:t>premenné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sk-SK" dirty="0" smtClean="0"/>
              <a:t>p</a:t>
            </a:r>
            <a:r>
              <a:rPr lang="en-US" dirty="0" err="1" smtClean="0"/>
              <a:t>rimit</a:t>
            </a:r>
            <a:r>
              <a:rPr lang="sk-SK" dirty="0" err="1" smtClean="0"/>
              <a:t>ívny</a:t>
            </a:r>
            <a:r>
              <a:rPr lang="sk-SK" dirty="0" smtClean="0"/>
              <a:t> typ </a:t>
            </a:r>
            <a:r>
              <a:rPr lang="en-US" dirty="0" smtClean="0"/>
              <a:t>(8 </a:t>
            </a:r>
            <a:r>
              <a:rPr lang="en-US" dirty="0" err="1" smtClean="0"/>
              <a:t>typov</a:t>
            </a:r>
            <a:r>
              <a:rPr lang="en-US" dirty="0" smtClean="0"/>
              <a:t>) vs. </a:t>
            </a:r>
            <a:r>
              <a:rPr lang="en-US" dirty="0" err="1" smtClean="0"/>
              <a:t>referen</a:t>
            </a:r>
            <a:r>
              <a:rPr lang="sk-SK" dirty="0" err="1" smtClean="0"/>
              <a:t>čný</a:t>
            </a:r>
            <a:r>
              <a:rPr lang="sk-SK" dirty="0" smtClean="0"/>
              <a:t> typ</a:t>
            </a:r>
            <a:endParaRPr lang="en-US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Polia</a:t>
            </a:r>
            <a:r>
              <a:rPr lang="sk-SK" dirty="0" smtClean="0"/>
              <a:t> </a:t>
            </a:r>
            <a:r>
              <a:rPr lang="en-US" dirty="0" smtClean="0"/>
              <a:t>(</a:t>
            </a:r>
            <a:r>
              <a:rPr lang="sk-SK" dirty="0" smtClean="0"/>
              <a:t>„poľové objekty“</a:t>
            </a:r>
            <a:r>
              <a:rPr lang="en-US" dirty="0" smtClean="0"/>
              <a:t>)</a:t>
            </a:r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cs-CZ" dirty="0" smtClean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 smtClean="0"/>
              <a:t>Vytvorenie inicializovaných polí</a:t>
            </a:r>
            <a:endParaRPr lang="cs-CZ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[] pole = {2, 4, 8, 10, 1};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rgbClr val="7F0055"/>
                </a:solidFill>
                <a:latin typeface="Courier New" pitchFamily="49" charset="0"/>
              </a:rPr>
              <a:t>char</a:t>
            </a: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[] znaky = {</a:t>
            </a:r>
            <a:r>
              <a:rPr lang="cs-CZ" smtClean="0">
                <a:solidFill>
                  <a:srgbClr val="2A00FF"/>
                </a:solidFill>
                <a:latin typeface="Courier New" pitchFamily="49" charset="0"/>
              </a:rPr>
              <a:t>'a'</a:t>
            </a: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 smtClean="0">
                <a:solidFill>
                  <a:srgbClr val="2A00FF"/>
                </a:solidFill>
                <a:latin typeface="Courier New" pitchFamily="49" charset="0"/>
              </a:rPr>
              <a:t>'x'</a:t>
            </a: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 smtClean="0">
                <a:solidFill>
                  <a:srgbClr val="2A00FF"/>
                </a:solidFill>
                <a:latin typeface="Courier New" pitchFamily="49" charset="0"/>
              </a:rPr>
              <a:t>'r'</a:t>
            </a: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};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String[] retazce = {</a:t>
            </a:r>
            <a:r>
              <a:rPr lang="cs-CZ" smtClean="0">
                <a:solidFill>
                  <a:srgbClr val="2A00FF"/>
                </a:solidFill>
                <a:latin typeface="Courier New" pitchFamily="49" charset="0"/>
              </a:rPr>
              <a:t>"Dobre"</a:t>
            </a: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 smtClean="0">
                <a:solidFill>
                  <a:srgbClr val="2A00FF"/>
                </a:solidFill>
                <a:latin typeface="Courier New" pitchFamily="49" charset="0"/>
              </a:rPr>
              <a:t>"rano"</a:t>
            </a: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 smtClean="0">
                <a:solidFill>
                  <a:srgbClr val="2A00FF"/>
                </a:solidFill>
                <a:latin typeface="Courier New" pitchFamily="49" charset="0"/>
              </a:rPr>
              <a:t>"Java"</a:t>
            </a: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};</a:t>
            </a:r>
            <a:endParaRPr lang="sk-SK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smtClean="0"/>
              <a:t>Ako inicializačné hodnoty políčok môžeme písať nielen literály, ale aj </a:t>
            </a:r>
            <a:r>
              <a:rPr lang="sk-SK" b="1" smtClean="0">
                <a:solidFill>
                  <a:srgbClr val="FF0000"/>
                </a:solidFill>
              </a:rPr>
              <a:t>výrazy</a:t>
            </a:r>
            <a:r>
              <a:rPr lang="sk-SK" smtClean="0"/>
              <a:t>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 smtClean="0">
              <a:solidFill>
                <a:srgbClr val="7F0055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sk-SK" b="1" smtClean="0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sk-SK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sk-SK" b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mtClean="0">
                <a:solidFill>
                  <a:srgbClr val="000000"/>
                </a:solidFill>
                <a:latin typeface="Courier New" pitchFamily="49" charset="0"/>
              </a:rPr>
              <a:t> i=0; i&lt;10; i++)</a:t>
            </a:r>
            <a:r>
              <a:rPr lang="en-US" smtClean="0">
                <a:solidFill>
                  <a:srgbClr val="000000"/>
                </a:solidFill>
                <a:latin typeface="Courier New" pitchFamily="49" charset="0"/>
              </a:rPr>
              <a:t> {</a:t>
            </a:r>
            <a:endParaRPr lang="sk-SK" smtClean="0">
              <a:solidFill>
                <a:srgbClr val="000000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7F0055"/>
                </a:solidFill>
                <a:latin typeface="Courier New" pitchFamily="49" charset="0"/>
              </a:rPr>
              <a:t>		 </a:t>
            </a:r>
            <a:r>
              <a:rPr lang="sk-SK" b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mtClean="0">
                <a:solidFill>
                  <a:srgbClr val="000000"/>
                </a:solidFill>
                <a:latin typeface="Courier New" pitchFamily="49" charset="0"/>
              </a:rPr>
              <a:t>[] p = {i, i+1, i+2};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00000"/>
                </a:solidFill>
                <a:latin typeface="Courier New" pitchFamily="49" charset="0"/>
              </a:rPr>
              <a:t>	 }</a:t>
            </a:r>
            <a:endParaRPr lang="cs-CZ" smtClean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P</a:t>
            </a:r>
            <a:r>
              <a:rPr lang="sk-SK" sz="4000" dirty="0" smtClean="0"/>
              <a:t>ár užitočných metód</a:t>
            </a:r>
            <a:endParaRPr lang="cs-CZ" sz="40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 err="1" smtClean="0">
                <a:latin typeface="Courier New" pitchFamily="49" charset="0"/>
              </a:rPr>
              <a:t>Arrays.toString</a:t>
            </a:r>
            <a:r>
              <a:rPr lang="en-US" dirty="0" smtClean="0">
                <a:latin typeface="Courier New" pitchFamily="49" charset="0"/>
              </a:rPr>
              <a:t>()</a:t>
            </a:r>
            <a:r>
              <a:rPr lang="en-US" dirty="0" smtClean="0"/>
              <a:t> – </a:t>
            </a:r>
            <a:r>
              <a:rPr lang="en-US" dirty="0" err="1" smtClean="0"/>
              <a:t>vyrob</a:t>
            </a:r>
            <a:r>
              <a:rPr lang="sk-SK" dirty="0" smtClean="0"/>
              <a:t>í reťazec obsahujúci </a:t>
            </a:r>
            <a:r>
              <a:rPr lang="en-US" dirty="0" smtClean="0"/>
              <a:t>“</a:t>
            </a:r>
            <a:r>
              <a:rPr lang="sk-SK" dirty="0" smtClean="0"/>
              <a:t>pekný </a:t>
            </a:r>
            <a:r>
              <a:rPr lang="sk-SK" b="1" dirty="0" smtClean="0">
                <a:solidFill>
                  <a:srgbClr val="FF0000"/>
                </a:solidFill>
              </a:rPr>
              <a:t>výpis</a:t>
            </a:r>
            <a:r>
              <a:rPr lang="en-US" dirty="0" smtClean="0"/>
              <a:t>”</a:t>
            </a:r>
            <a:r>
              <a:rPr lang="sk-SK" dirty="0" smtClean="0"/>
              <a:t> prvkov poľa:</a:t>
            </a:r>
            <a:endParaRPr lang="sk-SK" b="1" dirty="0" smtClean="0">
              <a:solidFill>
                <a:srgbClr val="7F0055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sk-SK" sz="2400" b="1" dirty="0" smtClean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sk-SK" sz="24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[] p = {5, 8, 9};</a:t>
            </a:r>
            <a:endParaRPr lang="sk-SK" sz="240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sk-SK" sz="2400" dirty="0" err="1" smtClean="0">
                <a:solidFill>
                  <a:srgbClr val="000000"/>
                </a:solidFill>
                <a:latin typeface="Courier New" pitchFamily="49" charset="0"/>
              </a:rPr>
              <a:t>System.</a:t>
            </a:r>
            <a:r>
              <a:rPr lang="sk-SK" sz="2400" i="1" dirty="0" err="1" smtClean="0">
                <a:solidFill>
                  <a:srgbClr val="0000C0"/>
                </a:solidFill>
                <a:latin typeface="Courier New" pitchFamily="49" charset="0"/>
              </a:rPr>
              <a:t>out</a:t>
            </a:r>
            <a:r>
              <a:rPr lang="sk-SK" sz="2400" dirty="0" err="1" smtClean="0">
                <a:solidFill>
                  <a:srgbClr val="000000"/>
                </a:solidFill>
                <a:latin typeface="Courier New" pitchFamily="49" charset="0"/>
              </a:rPr>
              <a:t>.println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sk-SK" sz="2400" dirty="0" err="1" smtClean="0">
                <a:solidFill>
                  <a:srgbClr val="000000"/>
                </a:solidFill>
                <a:latin typeface="Courier New" pitchFamily="49" charset="0"/>
              </a:rPr>
              <a:t>Arrays.</a:t>
            </a:r>
            <a:r>
              <a:rPr lang="sk-SK" sz="2400" i="1" dirty="0" err="1" smtClean="0">
                <a:solidFill>
                  <a:srgbClr val="000000"/>
                </a:solidFill>
                <a:latin typeface="Courier New" pitchFamily="49" charset="0"/>
              </a:rPr>
              <a:t>toString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(p));</a:t>
            </a:r>
          </a:p>
          <a:p>
            <a:pPr eaLnBrk="1" hangingPunct="1"/>
            <a:r>
              <a:rPr lang="sk-SK" dirty="0" err="1" smtClean="0">
                <a:latin typeface="Courier New" pitchFamily="49" charset="0"/>
              </a:rPr>
              <a:t>System.arraycopy</a:t>
            </a:r>
            <a:r>
              <a:rPr lang="en-US" dirty="0" smtClean="0">
                <a:latin typeface="Courier New" pitchFamily="49" charset="0"/>
              </a:rPr>
              <a:t>()-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skop</a:t>
            </a:r>
            <a:r>
              <a:rPr lang="sk-SK" b="1" dirty="0" err="1" smtClean="0">
                <a:solidFill>
                  <a:srgbClr val="FF0000"/>
                </a:solidFill>
              </a:rPr>
              <a:t>íruje</a:t>
            </a:r>
            <a:r>
              <a:rPr lang="sk-SK" dirty="0" smtClean="0"/>
              <a:t> prvky z </a:t>
            </a:r>
            <a:r>
              <a:rPr lang="sk-SK" dirty="0" err="1" smtClean="0"/>
              <a:t>jedneho</a:t>
            </a:r>
            <a:r>
              <a:rPr lang="sk-SK" dirty="0" smtClean="0"/>
              <a:t> poľa do druhého</a:t>
            </a:r>
            <a:r>
              <a:rPr lang="sk-SK" sz="2400" dirty="0" smtClean="0">
                <a:latin typeface="Courier New" pitchFamily="49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sk-SK" sz="2400" b="1" dirty="0" smtClean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sk-SK" sz="24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[] p1 = {5, 8, 9};</a:t>
            </a:r>
            <a:endParaRPr lang="sk-SK" sz="240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sk-SK" sz="2400" b="1" dirty="0" smtClean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sk-SK" sz="24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[] p2 = </a:t>
            </a:r>
            <a:r>
              <a:rPr lang="sk-SK" sz="2400" b="1" dirty="0" smtClean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4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[4];</a:t>
            </a:r>
            <a:endParaRPr lang="sk-SK" sz="240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sk-SK" sz="2400" dirty="0" err="1" smtClean="0">
                <a:solidFill>
                  <a:srgbClr val="000000"/>
                </a:solidFill>
                <a:latin typeface="Courier New" pitchFamily="49" charset="0"/>
              </a:rPr>
              <a:t>System.</a:t>
            </a:r>
            <a:r>
              <a:rPr lang="sk-SK" sz="2400" i="1" dirty="0" err="1" smtClean="0">
                <a:solidFill>
                  <a:srgbClr val="0000FF"/>
                </a:solidFill>
                <a:latin typeface="Courier New" pitchFamily="49" charset="0"/>
              </a:rPr>
              <a:t>arraycopy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(p1, 0, p2, 1, 3);</a:t>
            </a:r>
            <a:endParaRPr lang="sk-SK" sz="2400" dirty="0" smtClean="0">
              <a:latin typeface="Courier New" pitchFamily="49" charset="0"/>
            </a:endParaRPr>
          </a:p>
          <a:p>
            <a:pPr eaLnBrk="1" hangingPunct="1"/>
            <a:endParaRPr lang="sk-SK" sz="240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sk-SK" dirty="0" smtClean="0"/>
          </a:p>
          <a:p>
            <a:pPr eaLnBrk="1" hangingPunct="1">
              <a:buFontTx/>
              <a:buNone/>
            </a:pPr>
            <a:endParaRPr lang="cs-CZ" dirty="0" smtClean="0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V="1">
            <a:off x="2833924" y="5764305"/>
            <a:ext cx="1002970" cy="51917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321464" y="6159217"/>
            <a:ext cx="995478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Trebuchet MS" pitchFamily="34" charset="0"/>
              </a:rPr>
              <a:t>Odkia</a:t>
            </a:r>
            <a:r>
              <a:rPr lang="sk-SK" dirty="0" smtClean="0">
                <a:solidFill>
                  <a:srgbClr val="0070C0"/>
                </a:solidFill>
                <a:latin typeface="Trebuchet MS" pitchFamily="34" charset="0"/>
              </a:rPr>
              <a:t>ľ</a:t>
            </a:r>
            <a:endParaRPr lang="cs-CZ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V="1">
            <a:off x="4347881" y="5737410"/>
            <a:ext cx="242047" cy="609601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522734" y="6168182"/>
            <a:ext cx="1479572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smtClean="0">
                <a:solidFill>
                  <a:srgbClr val="0070C0"/>
                </a:solidFill>
                <a:latin typeface="Trebuchet MS" pitchFamily="34" charset="0"/>
              </a:rPr>
              <a:t>Od akého indexu</a:t>
            </a:r>
            <a:endParaRPr lang="cs-CZ" sz="1800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 flipH="1" flipV="1">
            <a:off x="5342964" y="5773269"/>
            <a:ext cx="528917" cy="69028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5530829" y="6329546"/>
            <a:ext cx="77135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smtClean="0">
                <a:solidFill>
                  <a:srgbClr val="FF0000"/>
                </a:solidFill>
                <a:latin typeface="Trebuchet MS" pitchFamily="34" charset="0"/>
              </a:rPr>
              <a:t>Kam</a:t>
            </a:r>
            <a:endParaRPr lang="cs-CZ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 flipV="1">
            <a:off x="6015318" y="5791199"/>
            <a:ext cx="1066798" cy="60063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6974147" y="6096463"/>
            <a:ext cx="117477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smtClean="0">
                <a:solidFill>
                  <a:srgbClr val="FF0000"/>
                </a:solidFill>
                <a:latin typeface="Trebuchet MS" pitchFamily="34" charset="0"/>
              </a:rPr>
              <a:t>Od akého indexu</a:t>
            </a:r>
            <a:endParaRPr lang="cs-CZ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flipH="1">
            <a:off x="6535271" y="4203671"/>
            <a:ext cx="592748" cy="117515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678311" y="4025617"/>
            <a:ext cx="1004442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Koľko políčok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smtClean="0"/>
              <a:t>Piškvorky</a:t>
            </a:r>
            <a:endParaRPr lang="cs-CZ" sz="4000" smtClean="0"/>
          </a:p>
        </p:txBody>
      </p:sp>
      <p:sp>
        <p:nvSpPr>
          <p:cNvPr id="2150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328613" y="1525588"/>
            <a:ext cx="6075362" cy="4802187"/>
          </a:xfrm>
        </p:spPr>
        <p:txBody>
          <a:bodyPr/>
          <a:lstStyle/>
          <a:p>
            <a:pPr eaLnBrk="1" hangingPunct="1"/>
            <a:endParaRPr lang="sk-SK" smtClean="0"/>
          </a:p>
          <a:p>
            <a:pPr eaLnBrk="1" hangingPunct="1"/>
            <a:r>
              <a:rPr lang="en-US" b="1" smtClean="0"/>
              <a:t>Hracia plocha:</a:t>
            </a:r>
            <a:r>
              <a:rPr lang="en-US" smtClean="0"/>
              <a:t> 15 x 15</a:t>
            </a:r>
          </a:p>
          <a:p>
            <a:pPr eaLnBrk="1" hangingPunct="1"/>
            <a:r>
              <a:rPr lang="en-US" b="1" smtClean="0"/>
              <a:t>1. hr</a:t>
            </a:r>
            <a:r>
              <a:rPr lang="sk-SK" b="1" smtClean="0"/>
              <a:t>áč:</a:t>
            </a:r>
            <a:r>
              <a:rPr lang="sk-SK" smtClean="0"/>
              <a:t> červené bodky</a:t>
            </a:r>
          </a:p>
          <a:p>
            <a:pPr eaLnBrk="1" hangingPunct="1"/>
            <a:r>
              <a:rPr lang="en-US" b="1" smtClean="0"/>
              <a:t>2. hr</a:t>
            </a:r>
            <a:r>
              <a:rPr lang="sk-SK" b="1" smtClean="0"/>
              <a:t>áč:</a:t>
            </a:r>
            <a:r>
              <a:rPr lang="sk-SK" smtClean="0"/>
              <a:t> modré bodky</a:t>
            </a:r>
          </a:p>
          <a:p>
            <a:pPr eaLnBrk="1" hangingPunct="1"/>
            <a:r>
              <a:rPr lang="sk-SK" smtClean="0"/>
              <a:t>Víťazom je prvý, kto označí aspoň 5 rovnakých bodiek v rade, stĺpci alebo po uhlopriečke</a:t>
            </a:r>
            <a:endParaRPr lang="cs-CZ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0" y="1597025"/>
            <a:ext cx="1981200" cy="1981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 smtClean="0"/>
              <a:t>Piškvorky - predpríprava</a:t>
            </a:r>
            <a:endParaRPr lang="cs-CZ" sz="4000" dirty="0" smtClean="0"/>
          </a:p>
        </p:txBody>
      </p:sp>
      <p:sp>
        <p:nvSpPr>
          <p:cNvPr id="126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Postup </a:t>
            </a:r>
            <a:r>
              <a:rPr lang="en-US" dirty="0" smtClean="0"/>
              <a:t>(bolo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cvi</a:t>
            </a:r>
            <a:r>
              <a:rPr lang="sk-SK" dirty="0" err="1" smtClean="0"/>
              <a:t>čeniach</a:t>
            </a:r>
            <a:r>
              <a:rPr lang="en-US" dirty="0" smtClean="0"/>
              <a:t>)</a:t>
            </a:r>
            <a:r>
              <a:rPr lang="sk-SK" dirty="0" smtClean="0"/>
              <a:t>:</a:t>
            </a:r>
          </a:p>
          <a:p>
            <a:pPr lvl="1" eaLnBrk="1" hangingPunct="1"/>
            <a:r>
              <a:rPr lang="sk-SK" dirty="0" smtClean="0"/>
              <a:t>Metóda na nakreslenie mriežky</a:t>
            </a:r>
          </a:p>
          <a:p>
            <a:pPr lvl="1" eaLnBrk="1" hangingPunct="1"/>
            <a:r>
              <a:rPr lang="sk-SK" dirty="0" smtClean="0"/>
              <a:t>Nakreslenie mriežky pri vytvorení plochy</a:t>
            </a:r>
          </a:p>
          <a:p>
            <a:pPr lvl="1" eaLnBrk="1" hangingPunct="1"/>
            <a:r>
              <a:rPr lang="sk-SK" dirty="0" smtClean="0"/>
              <a:t>Metóda na nakreslenie bodky do políčka</a:t>
            </a:r>
          </a:p>
          <a:p>
            <a:pPr lvl="1" eaLnBrk="1" hangingPunct="1"/>
            <a:r>
              <a:rPr lang="sk-SK" dirty="0" smtClean="0"/>
              <a:t>Obsluha klikania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Striedav</a:t>
            </a:r>
            <a:r>
              <a:rPr lang="sk-SK" dirty="0" smtClean="0"/>
              <a:t>á zmena farby</a:t>
            </a:r>
          </a:p>
          <a:p>
            <a:pPr eaLnBrk="1" hangingPunct="1"/>
            <a:r>
              <a:rPr lang="sk-SK" dirty="0" smtClean="0"/>
              <a:t>Ako vyriešiť to, aby sa jedno políčko nedalo obsadiť 2-krát </a:t>
            </a:r>
            <a:r>
              <a:rPr lang="en-US" dirty="0" smtClean="0"/>
              <a:t>?</a:t>
            </a:r>
          </a:p>
          <a:p>
            <a:pPr lvl="1" eaLnBrk="1" hangingPunct="1"/>
            <a:r>
              <a:rPr lang="en-US" b="1" dirty="0" err="1" smtClean="0"/>
              <a:t>Rie</a:t>
            </a:r>
            <a:r>
              <a:rPr lang="sk-SK" b="1" dirty="0" err="1" smtClean="0"/>
              <a:t>šenie</a:t>
            </a:r>
            <a:r>
              <a:rPr lang="sk-SK" b="1" dirty="0" smtClean="0"/>
              <a:t>:</a:t>
            </a:r>
            <a:r>
              <a:rPr lang="sk-SK" dirty="0" smtClean="0"/>
              <a:t> </a:t>
            </a:r>
            <a:r>
              <a:rPr lang="sk-SK" b="1" dirty="0" smtClean="0">
                <a:solidFill>
                  <a:srgbClr val="FF0000"/>
                </a:solidFill>
              </a:rPr>
              <a:t>pamätajme si obsadenosť políčok</a:t>
            </a:r>
          </a:p>
          <a:p>
            <a:pPr lvl="1" eaLnBrk="1" hangingPunct="1"/>
            <a:endParaRPr lang="cs-CZ" b="1" dirty="0" smtClean="0">
              <a:solidFill>
                <a:srgbClr val="FF0000"/>
              </a:solidFill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H="1">
            <a:off x="7575176" y="3944470"/>
            <a:ext cx="546848" cy="157778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234121" y="1389991"/>
            <a:ext cx="1757480" cy="255454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err="1" smtClean="0">
                <a:latin typeface="Trebuchet MS" pitchFamily="34" charset="0"/>
              </a:rPr>
              <a:t>Spo</a:t>
            </a:r>
            <a:r>
              <a:rPr lang="en-US" dirty="0" smtClean="0">
                <a:latin typeface="Trebuchet MS" pitchFamily="34" charset="0"/>
              </a:rPr>
              <a:t>m</a:t>
            </a:r>
            <a:r>
              <a:rPr lang="sk-SK" dirty="0" err="1" smtClean="0">
                <a:latin typeface="Trebuchet MS" pitchFamily="34" charset="0"/>
              </a:rPr>
              <a:t>ínate</a:t>
            </a:r>
            <a:r>
              <a:rPr lang="sk-SK" dirty="0" smtClean="0">
                <a:latin typeface="Trebuchet MS" pitchFamily="34" charset="0"/>
              </a:rPr>
              <a:t> si na projekt </a:t>
            </a:r>
            <a:r>
              <a:rPr lang="sk-SK" b="1" dirty="0" smtClean="0">
                <a:latin typeface="Trebuchet MS" pitchFamily="34" charset="0"/>
              </a:rPr>
              <a:t>Kvetinová farma </a:t>
            </a:r>
            <a:r>
              <a:rPr lang="sk-SK" dirty="0" smtClean="0">
                <a:latin typeface="Trebuchet MS" pitchFamily="34" charset="0"/>
              </a:rPr>
              <a:t>s poľom, ktoré uchovávalo počty kvetín v záhonoch</a:t>
            </a:r>
            <a:r>
              <a:rPr lang="en-US" dirty="0" smtClean="0">
                <a:latin typeface="Trebuchet MS" pitchFamily="34" charset="0"/>
              </a:rPr>
              <a:t>?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0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0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0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0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55588"/>
            <a:ext cx="6904037" cy="5302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8000"/>
                </a:solidFill>
              </a:rPr>
              <a:t>2-rozmern</a:t>
            </a:r>
            <a:r>
              <a:rPr lang="sk-SK" sz="4000" dirty="0" smtClean="0">
                <a:solidFill>
                  <a:srgbClr val="008000"/>
                </a:solidFill>
              </a:rPr>
              <a:t>é polia</a:t>
            </a:r>
            <a:endParaRPr lang="cs-CZ" sz="4000" dirty="0" smtClean="0">
              <a:solidFill>
                <a:srgbClr val="008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8613" y="1525588"/>
            <a:ext cx="8397875" cy="4802187"/>
          </a:xfrm>
        </p:spPr>
        <p:txBody>
          <a:bodyPr/>
          <a:lstStyle/>
          <a:p>
            <a:pPr eaLnBrk="1" hangingPunct="1">
              <a:buClr>
                <a:srgbClr val="6E8224"/>
              </a:buClr>
            </a:pPr>
            <a:r>
              <a:rPr lang="sk-SK" sz="2400" b="1" dirty="0" smtClean="0"/>
              <a:t>Predstava:</a:t>
            </a:r>
            <a:r>
              <a:rPr lang="sk-SK" sz="2400" dirty="0" smtClean="0"/>
              <a:t> </a:t>
            </a:r>
            <a:r>
              <a:rPr lang="en-US" sz="2400" dirty="0" smtClean="0"/>
              <a:t>2-rozmern</a:t>
            </a:r>
            <a:r>
              <a:rPr lang="sk-SK" sz="2400" dirty="0" smtClean="0"/>
              <a:t>é pole </a:t>
            </a:r>
            <a:r>
              <a:rPr lang="en-US" sz="2400" dirty="0" smtClean="0"/>
              <a:t>= </a:t>
            </a:r>
            <a:r>
              <a:rPr lang="sk-SK" sz="2400" i="1" dirty="0" smtClean="0"/>
              <a:t>m x n</a:t>
            </a:r>
            <a:r>
              <a:rPr lang="sk-SK" sz="2400" dirty="0" smtClean="0"/>
              <a:t> </a:t>
            </a:r>
            <a:r>
              <a:rPr lang="en-US" sz="2400" dirty="0" err="1" smtClean="0"/>
              <a:t>matica</a:t>
            </a:r>
            <a:r>
              <a:rPr lang="en-US" sz="2400" dirty="0" smtClean="0"/>
              <a:t> (</a:t>
            </a:r>
            <a:r>
              <a:rPr lang="sk-SK" sz="2400" dirty="0" smtClean="0"/>
              <a:t>„tabuľka</a:t>
            </a:r>
            <a:r>
              <a:rPr lang="en-US" sz="2400" dirty="0" smtClean="0"/>
              <a:t>”)</a:t>
            </a:r>
          </a:p>
          <a:p>
            <a:pPr eaLnBrk="1" hangingPunct="1">
              <a:buClr>
                <a:srgbClr val="6E8224"/>
              </a:buClr>
            </a:pPr>
            <a:r>
              <a:rPr lang="sk-SK" sz="2400" dirty="0" smtClean="0"/>
              <a:t>Všetky políčka „tabuľky“ sú rovnakého typu</a:t>
            </a:r>
            <a:endParaRPr lang="en-US" sz="2400" dirty="0" smtClean="0"/>
          </a:p>
          <a:p>
            <a:pPr eaLnBrk="1" hangingPunct="1">
              <a:buClr>
                <a:srgbClr val="6E8224"/>
              </a:buClr>
            </a:pPr>
            <a:r>
              <a:rPr lang="en-US" sz="2400" dirty="0" err="1" smtClean="0"/>
              <a:t>Pol</a:t>
            </a:r>
            <a:r>
              <a:rPr lang="sk-SK" sz="2400" dirty="0" err="1" smtClean="0"/>
              <a:t>íčka</a:t>
            </a:r>
            <a:r>
              <a:rPr lang="sk-SK" sz="2400" dirty="0" smtClean="0"/>
              <a:t> sú prístupné pomocou </a:t>
            </a:r>
            <a:r>
              <a:rPr lang="sk-SK" sz="2400" b="1" dirty="0" smtClean="0">
                <a:solidFill>
                  <a:srgbClr val="FF0000"/>
                </a:solidFill>
              </a:rPr>
              <a:t>dvojice indexov</a:t>
            </a:r>
          </a:p>
          <a:p>
            <a:pPr eaLnBrk="1" hangingPunct="1">
              <a:buClr>
                <a:srgbClr val="6E8224"/>
              </a:buClr>
            </a:pPr>
            <a:r>
              <a:rPr lang="en-US" sz="2400" dirty="0" smtClean="0"/>
              <a:t>2D pole = </a:t>
            </a:r>
            <a:r>
              <a:rPr lang="en-US" sz="2400" dirty="0" err="1" smtClean="0"/>
              <a:t>matica</a:t>
            </a:r>
            <a:endParaRPr lang="sk-SK" sz="2400" dirty="0" smtClean="0"/>
          </a:p>
          <a:p>
            <a:pPr eaLnBrk="1" hangingPunct="1">
              <a:buFontTx/>
              <a:buNone/>
            </a:pPr>
            <a:endParaRPr lang="sk-SK" sz="2400" dirty="0" smtClean="0"/>
          </a:p>
          <a:p>
            <a:pPr eaLnBrk="1" hangingPunct="1">
              <a:buFontTx/>
              <a:buNone/>
            </a:pPr>
            <a:endParaRPr lang="cs-CZ" sz="2400" dirty="0" smtClean="0"/>
          </a:p>
        </p:txBody>
      </p:sp>
      <p:graphicFrame>
        <p:nvGraphicFramePr>
          <p:cNvPr id="1263620" name="Group 4"/>
          <p:cNvGraphicFramePr>
            <a:graphicFrameLocks noGrp="1"/>
          </p:cNvGraphicFramePr>
          <p:nvPr>
            <p:ph sz="half" idx="2"/>
          </p:nvPr>
        </p:nvGraphicFramePr>
        <p:xfrm>
          <a:off x="3652838" y="3340100"/>
          <a:ext cx="5146675" cy="2986089"/>
        </p:xfrm>
        <a:graphic>
          <a:graphicData uri="http://schemas.openxmlformats.org/drawingml/2006/table">
            <a:tbl>
              <a:tblPr/>
              <a:tblGrid>
                <a:gridCol w="1028700"/>
                <a:gridCol w="1030287"/>
                <a:gridCol w="1028700"/>
                <a:gridCol w="1030288"/>
                <a:gridCol w="1028700"/>
              </a:tblGrid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][4]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][4]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][4]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][4]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][0]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][1]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][2]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][3]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[4][4]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38" name="Picture 2" descr="http://www.intelliadmin.com/images/Microsoft%20Excel%20Default%20Settings%20Normal%20d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976" y="4020243"/>
            <a:ext cx="3069104" cy="218557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8613" y="1525588"/>
            <a:ext cx="8397875" cy="4802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2400" dirty="0" smtClean="0"/>
              <a:t>Deklarácia premennej schopnej </a:t>
            </a:r>
            <a:r>
              <a:rPr lang="sk-SK" sz="2400" dirty="0" err="1" smtClean="0"/>
              <a:t>referencovať</a:t>
            </a:r>
            <a:r>
              <a:rPr lang="sk-SK" sz="2400" dirty="0" smtClean="0"/>
              <a:t> 2-rozmerné pole, ktorého políčka sú daného typu: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sk-SK" sz="24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[][] pole;</a:t>
            </a: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 pitchFamily="49" charset="0"/>
              </a:rPr>
              <a:t>  </a:t>
            </a:r>
            <a:r>
              <a:rPr lang="en-US" sz="2400" b="1" dirty="0" err="1" smtClean="0">
                <a:solidFill>
                  <a:srgbClr val="7F0055"/>
                </a:solidFill>
                <a:latin typeface="Courier New" pitchFamily="49" charset="0"/>
              </a:rPr>
              <a:t>boolean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[][] pole;</a:t>
            </a: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</a:rPr>
              <a:t>  Turtle</a:t>
            </a:r>
            <a:r>
              <a:rPr lang="sk-SK" sz="2400" dirty="0" smtClean="0">
                <a:solidFill>
                  <a:srgbClr val="000000"/>
                </a:solidFill>
                <a:latin typeface="Courier New" pitchFamily="49" charset="0"/>
              </a:rPr>
              <a:t>[][] pole;</a:t>
            </a:r>
            <a:endParaRPr lang="cs-CZ" sz="2400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662518" y="2725270"/>
            <a:ext cx="905434" cy="1066801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586355" y="3711851"/>
            <a:ext cx="2151927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Typ </a:t>
            </a:r>
            <a:r>
              <a:rPr lang="sk-SK" dirty="0" smtClean="0">
                <a:latin typeface="Trebuchet MS" pitchFamily="34" charset="0"/>
              </a:rPr>
              <a:t>políčok </a:t>
            </a:r>
            <a:r>
              <a:rPr lang="sk-SK" dirty="0" smtClean="0">
                <a:latin typeface="Trebuchet MS" pitchFamily="34" charset="0"/>
              </a:rPr>
              <a:t>poľa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5253317" y="2725271"/>
            <a:ext cx="538961" cy="141564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33604" y="3864251"/>
            <a:ext cx="2761526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Názov premennej referenčného typu na 2D polia </a:t>
            </a:r>
            <a:r>
              <a:rPr lang="en-US" dirty="0" smtClean="0">
                <a:latin typeface="Trebuchet MS" pitchFamily="34" charset="0"/>
              </a:rPr>
              <a:t>(</a:t>
            </a:r>
            <a:r>
              <a:rPr lang="en-US" dirty="0" err="1" smtClean="0">
                <a:latin typeface="Trebuchet MS" pitchFamily="34" charset="0"/>
              </a:rPr>
              <a:t>intov</a:t>
            </a:r>
            <a:r>
              <a:rPr lang="en-US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008000"/>
                </a:solidFill>
              </a:rPr>
              <a:t>2-rozmern</a:t>
            </a:r>
            <a:r>
              <a:rPr lang="sk-SK" sz="4000" dirty="0" smtClean="0">
                <a:solidFill>
                  <a:srgbClr val="008000"/>
                </a:solidFill>
              </a:rPr>
              <a:t>é polia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2-rozmern</a:t>
            </a:r>
            <a:r>
              <a:rPr lang="sk-SK" sz="3600" smtClean="0"/>
              <a:t>é polia</a:t>
            </a:r>
            <a:r>
              <a:rPr lang="en-US" sz="3600" smtClean="0"/>
              <a:t> - vytvorenie</a:t>
            </a:r>
            <a:endParaRPr lang="cs-CZ" sz="36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Vytvorenie</a:t>
            </a:r>
            <a:r>
              <a:rPr lang="en-US" dirty="0" smtClean="0"/>
              <a:t> 2-D</a:t>
            </a:r>
            <a:r>
              <a:rPr lang="sk-SK" dirty="0" smtClean="0"/>
              <a:t> poľa </a:t>
            </a:r>
            <a:r>
              <a:rPr lang="en-US" dirty="0" smtClean="0"/>
              <a:t>(</a:t>
            </a:r>
            <a:r>
              <a:rPr lang="sk-SK" dirty="0" smtClean="0"/>
              <a:t>„poľového“ </a:t>
            </a:r>
            <a:r>
              <a:rPr lang="en-US" dirty="0" err="1" smtClean="0"/>
              <a:t>objektu</a:t>
            </a:r>
            <a:r>
              <a:rPr lang="en-US" dirty="0" smtClean="0"/>
              <a:t>)</a:t>
            </a:r>
            <a:r>
              <a:rPr lang="sk-SK" dirty="0" smtClean="0"/>
              <a:t>:</a:t>
            </a:r>
          </a:p>
          <a:p>
            <a:pPr algn="ctr" eaLnBrk="1" hangingPunct="1">
              <a:buFontTx/>
              <a:buNone/>
            </a:pPr>
            <a:r>
              <a:rPr lang="cs-CZ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[][] pole = </a:t>
            </a:r>
            <a:r>
              <a:rPr lang="cs-CZ" b="1" dirty="0" err="1" smtClean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[10][15];</a:t>
            </a:r>
          </a:p>
        </p:txBody>
      </p:sp>
      <p:sp>
        <p:nvSpPr>
          <p:cNvPr id="25610" name="Rectangle 11"/>
          <p:cNvSpPr>
            <a:spLocks noChangeArrowheads="1"/>
          </p:cNvSpPr>
          <p:nvPr/>
        </p:nvSpPr>
        <p:spPr bwMode="auto">
          <a:xfrm>
            <a:off x="1314076" y="5593042"/>
            <a:ext cx="6377642" cy="40011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sk-SK" dirty="0">
                <a:solidFill>
                  <a:srgbClr val="000066"/>
                </a:solidFill>
              </a:rPr>
              <a:t>Celkovo sa vyrobí </a:t>
            </a:r>
            <a:r>
              <a:rPr lang="sk-SK" b="1" dirty="0">
                <a:solidFill>
                  <a:srgbClr val="000066"/>
                </a:solidFill>
              </a:rPr>
              <a:t>1</a:t>
            </a:r>
            <a:r>
              <a:rPr lang="en-US" b="1" dirty="0">
                <a:solidFill>
                  <a:srgbClr val="000066"/>
                </a:solidFill>
              </a:rPr>
              <a:t>0</a:t>
            </a:r>
            <a:r>
              <a:rPr lang="en-US" dirty="0">
                <a:solidFill>
                  <a:srgbClr val="000066"/>
                </a:solidFill>
              </a:rPr>
              <a:t> x </a:t>
            </a:r>
            <a:r>
              <a:rPr lang="en-US" b="1" dirty="0">
                <a:solidFill>
                  <a:srgbClr val="000066"/>
                </a:solidFill>
              </a:rPr>
              <a:t>15</a:t>
            </a:r>
            <a:r>
              <a:rPr lang="en-US" dirty="0">
                <a:solidFill>
                  <a:srgbClr val="000066"/>
                </a:solidFill>
              </a:rPr>
              <a:t> = </a:t>
            </a:r>
            <a:r>
              <a:rPr lang="en-US" b="1" dirty="0">
                <a:solidFill>
                  <a:srgbClr val="000066"/>
                </a:solidFill>
              </a:rPr>
              <a:t>150</a:t>
            </a:r>
            <a:r>
              <a:rPr lang="en-US" dirty="0">
                <a:solidFill>
                  <a:srgbClr val="000066"/>
                </a:solidFill>
              </a:rPr>
              <a:t> </a:t>
            </a:r>
            <a:r>
              <a:rPr lang="sk-SK" dirty="0" smtClean="0">
                <a:solidFill>
                  <a:srgbClr val="000066"/>
                </a:solidFill>
              </a:rPr>
              <a:t>„</a:t>
            </a:r>
            <a:r>
              <a:rPr lang="cs-CZ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0066"/>
                </a:solidFill>
              </a:rPr>
              <a:t>-</a:t>
            </a:r>
            <a:r>
              <a:rPr lang="sk-SK" dirty="0" err="1">
                <a:solidFill>
                  <a:srgbClr val="000066"/>
                </a:solidFill>
              </a:rPr>
              <a:t>ových</a:t>
            </a:r>
            <a:r>
              <a:rPr lang="sk-SK" dirty="0">
                <a:solidFill>
                  <a:srgbClr val="000066"/>
                </a:solidFill>
              </a:rPr>
              <a:t>“ políčok.</a:t>
            </a:r>
            <a:endParaRPr lang="cs-CZ" dirty="0">
              <a:solidFill>
                <a:srgbClr val="000066"/>
              </a:solidFill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4670612" y="2321858"/>
            <a:ext cx="708212" cy="93233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020708" y="3048463"/>
            <a:ext cx="2151927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Akého typu majú byť políčka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7189694" y="2330823"/>
            <a:ext cx="555812" cy="199912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42450" y="4070439"/>
            <a:ext cx="2151927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Trebuchet MS" pitchFamily="34" charset="0"/>
              </a:rPr>
              <a:t>Rozsah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sk-SK" dirty="0" smtClean="0">
                <a:latin typeface="Trebuchet MS" pitchFamily="34" charset="0"/>
              </a:rPr>
              <a:t>druhého indexu</a:t>
            </a:r>
            <a:r>
              <a:rPr lang="en-US" dirty="0" smtClean="0">
                <a:latin typeface="Trebuchet MS" pitchFamily="34" charset="0"/>
              </a:rPr>
              <a:t> (</a:t>
            </a:r>
            <a:r>
              <a:rPr lang="sk-SK" b="1" dirty="0" smtClean="0">
                <a:latin typeface="Trebuchet MS" pitchFamily="34" charset="0"/>
              </a:rPr>
              <a:t>počet stĺpcov</a:t>
            </a:r>
            <a:r>
              <a:rPr lang="en-US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 flipV="1">
            <a:off x="5540188" y="2339788"/>
            <a:ext cx="932329" cy="180190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293697" y="4043545"/>
            <a:ext cx="2151927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R</a:t>
            </a:r>
            <a:r>
              <a:rPr lang="en-US" dirty="0" err="1" smtClean="0">
                <a:latin typeface="Trebuchet MS" pitchFamily="34" charset="0"/>
              </a:rPr>
              <a:t>ozsah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prv</a:t>
            </a:r>
            <a:r>
              <a:rPr lang="sk-SK" dirty="0" err="1" smtClean="0">
                <a:latin typeface="Trebuchet MS" pitchFamily="34" charset="0"/>
              </a:rPr>
              <a:t>ého</a:t>
            </a:r>
            <a:r>
              <a:rPr lang="sk-SK" dirty="0" smtClean="0">
                <a:latin typeface="Trebuchet MS" pitchFamily="34" charset="0"/>
              </a:rPr>
              <a:t> indexu </a:t>
            </a:r>
            <a:r>
              <a:rPr lang="en-US" dirty="0" smtClean="0">
                <a:latin typeface="Trebuchet MS" pitchFamily="34" charset="0"/>
              </a:rPr>
              <a:t>(</a:t>
            </a:r>
            <a:r>
              <a:rPr lang="en-US" b="1" dirty="0" err="1" smtClean="0">
                <a:latin typeface="Trebuchet MS" pitchFamily="34" charset="0"/>
              </a:rPr>
              <a:t>po</a:t>
            </a:r>
            <a:r>
              <a:rPr lang="sk-SK" b="1" dirty="0" err="1" smtClean="0">
                <a:latin typeface="Trebuchet MS" pitchFamily="34" charset="0"/>
              </a:rPr>
              <a:t>čet</a:t>
            </a:r>
            <a:r>
              <a:rPr lang="sk-SK" b="1" dirty="0" smtClean="0">
                <a:latin typeface="Trebuchet MS" pitchFamily="34" charset="0"/>
              </a:rPr>
              <a:t> riadkov</a:t>
            </a:r>
            <a:r>
              <a:rPr lang="en-US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2-rozmern</a:t>
            </a:r>
            <a:r>
              <a:rPr lang="sk-SK" sz="3600" smtClean="0"/>
              <a:t>é polia</a:t>
            </a:r>
            <a:r>
              <a:rPr lang="en-US" sz="3600" smtClean="0"/>
              <a:t> - </a:t>
            </a:r>
            <a:r>
              <a:rPr lang="sk-SK" sz="3600" smtClean="0"/>
              <a:t>prístup</a:t>
            </a:r>
            <a:endParaRPr lang="cs-CZ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Prístup k položkám 2D </a:t>
            </a:r>
            <a:r>
              <a:rPr lang="en-US" smtClean="0"/>
              <a:t>po</a:t>
            </a:r>
            <a:r>
              <a:rPr lang="sk-SK" smtClean="0"/>
              <a:t>ľa:</a:t>
            </a:r>
          </a:p>
          <a:p>
            <a:pPr algn="ctr" eaLnBrk="1" hangingPunct="1">
              <a:buFontTx/>
              <a:buNone/>
            </a:pPr>
            <a:endParaRPr lang="cs-CZ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r>
              <a:rPr lang="cs-CZ" smtClean="0">
                <a:solidFill>
                  <a:srgbClr val="000000"/>
                </a:solidFill>
                <a:latin typeface="Courier New" pitchFamily="49" charset="0"/>
              </a:rPr>
              <a:t>pole[3][4] = 100;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2268071" y="3030070"/>
            <a:ext cx="788894" cy="139849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96071" y="4186980"/>
            <a:ext cx="231329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Názov premennej, ktorá </a:t>
            </a:r>
            <a:r>
              <a:rPr lang="sk-SK" dirty="0" err="1" smtClean="0">
                <a:latin typeface="Trebuchet MS" pitchFamily="34" charset="0"/>
              </a:rPr>
              <a:t>referencuje</a:t>
            </a:r>
            <a:r>
              <a:rPr lang="sk-SK" dirty="0" smtClean="0">
                <a:latin typeface="Trebuchet MS" pitchFamily="34" charset="0"/>
              </a:rPr>
              <a:t> objekt 2D poľa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3998259" y="2940423"/>
            <a:ext cx="735106" cy="151503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4607859" y="2913529"/>
            <a:ext cx="510988" cy="133574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275766" y="4160086"/>
            <a:ext cx="231329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Indexy políčka v 2D poli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b="1" dirty="0" smtClean="0">
                <a:latin typeface="Trebuchet MS" pitchFamily="34" charset="0"/>
              </a:rPr>
              <a:t>[</a:t>
            </a:r>
            <a:r>
              <a:rPr lang="en-US" b="1" dirty="0" err="1" smtClean="0">
                <a:latin typeface="Trebuchet MS" pitchFamily="34" charset="0"/>
              </a:rPr>
              <a:t>riadok</a:t>
            </a:r>
            <a:r>
              <a:rPr lang="en-US" b="1" dirty="0" smtClean="0">
                <a:latin typeface="Trebuchet MS" pitchFamily="34" charset="0"/>
              </a:rPr>
              <a:t>][</a:t>
            </a:r>
            <a:r>
              <a:rPr lang="en-US" b="1" dirty="0" err="1" smtClean="0">
                <a:latin typeface="Trebuchet MS" pitchFamily="34" charset="0"/>
              </a:rPr>
              <a:t>stlpec</a:t>
            </a:r>
            <a:r>
              <a:rPr lang="en-US" b="1" dirty="0" smtClean="0">
                <a:latin typeface="Trebuchet MS" pitchFamily="34" charset="0"/>
              </a:rPr>
              <a:t>]</a:t>
            </a:r>
            <a:endParaRPr lang="cs-CZ" b="1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2-rozmern</a:t>
            </a:r>
            <a:r>
              <a:rPr lang="sk-SK" sz="3200" dirty="0" smtClean="0"/>
              <a:t>é polia</a:t>
            </a:r>
            <a:r>
              <a:rPr lang="en-US" sz="3200" dirty="0" smtClean="0"/>
              <a:t> - </a:t>
            </a:r>
            <a:r>
              <a:rPr lang="sk-SK" sz="3200" dirty="0" smtClean="0"/>
              <a:t>inicializácia</a:t>
            </a:r>
            <a:endParaRPr lang="cs-CZ" sz="32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4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sz="2400" dirty="0" smtClean="0">
                <a:solidFill>
                  <a:srgbClr val="000000"/>
                </a:solidFill>
                <a:latin typeface="Courier New" pitchFamily="49" charset="0"/>
              </a:rPr>
              <a:t>[][] pole = {</a:t>
            </a:r>
            <a:r>
              <a:rPr lang="cs-CZ" sz="2400" b="1" dirty="0" smtClean="0">
                <a:solidFill>
                  <a:srgbClr val="FF0000"/>
                </a:solidFill>
                <a:latin typeface="Courier New" pitchFamily="49" charset="0"/>
              </a:rPr>
              <a:t>{1, 0}</a:t>
            </a:r>
            <a:r>
              <a:rPr lang="cs-CZ" sz="24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 sz="2400" b="1" dirty="0" smtClean="0">
                <a:solidFill>
                  <a:srgbClr val="0070C0"/>
                </a:solidFill>
                <a:latin typeface="Courier New" pitchFamily="49" charset="0"/>
              </a:rPr>
              <a:t>{0, 1}</a:t>
            </a:r>
            <a:r>
              <a:rPr lang="cs-CZ" sz="24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cs-CZ" sz="2400" b="1" dirty="0" smtClean="0">
                <a:solidFill>
                  <a:srgbClr val="000000"/>
                </a:solidFill>
                <a:latin typeface="Courier New" pitchFamily="49" charset="0"/>
              </a:rPr>
              <a:t>{1, -1}</a:t>
            </a:r>
            <a:r>
              <a:rPr lang="cs-CZ" sz="2400" dirty="0" smtClean="0">
                <a:solidFill>
                  <a:srgbClr val="000000"/>
                </a:solidFill>
                <a:latin typeface="Courier New" pitchFamily="49" charset="0"/>
              </a:rPr>
              <a:t>};</a:t>
            </a: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sk-SK" dirty="0" smtClean="0"/>
          </a:p>
          <a:p>
            <a:pPr eaLnBrk="1" hangingPunct="1"/>
            <a:r>
              <a:rPr lang="en-US" dirty="0" err="1" smtClean="0"/>
              <a:t>Inicializujeme</a:t>
            </a:r>
            <a:r>
              <a:rPr lang="en-US" dirty="0" smtClean="0"/>
              <a:t> </a:t>
            </a:r>
            <a:r>
              <a:rPr lang="sk-SK" dirty="0" smtClean="0"/>
              <a:t>„po riadkoch</a:t>
            </a:r>
            <a:r>
              <a:rPr lang="sk-SK" dirty="0" smtClean="0"/>
              <a:t>“</a:t>
            </a:r>
            <a:r>
              <a:rPr lang="en-US" dirty="0" smtClean="0"/>
              <a:t>:</a:t>
            </a:r>
            <a:endParaRPr lang="sk-SK" dirty="0" smtClean="0"/>
          </a:p>
          <a:p>
            <a:pPr eaLnBrk="1" hangingPunct="1">
              <a:buFontTx/>
              <a:buNone/>
            </a:pPr>
            <a:endParaRPr lang="sk-SK" dirty="0" smtClean="0"/>
          </a:p>
          <a:p>
            <a:pPr eaLnBrk="1" hangingPunct="1">
              <a:buFontTx/>
              <a:buNone/>
            </a:pPr>
            <a:endParaRPr lang="cs-CZ" sz="2400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29338" y="4538663"/>
          <a:ext cx="1985320" cy="178458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2660"/>
                <a:gridCol w="992660"/>
              </a:tblGrid>
              <a:tr h="59486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86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sk-SK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sk-SK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86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-1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2662518" y="1882588"/>
            <a:ext cx="1559859" cy="121023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905036" y="2878133"/>
            <a:ext cx="231329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Vytvorenie a inicializácia poľa „v jednom“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5719482" y="1766047"/>
            <a:ext cx="762001" cy="122816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405318" y="2636086"/>
            <a:ext cx="2313293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Vytvorené pole</a:t>
            </a:r>
            <a:r>
              <a:rPr lang="en-US" dirty="0" smtClean="0">
                <a:latin typeface="Trebuchet MS" pitchFamily="34" charset="0"/>
              </a:rPr>
              <a:t> je </a:t>
            </a:r>
            <a:r>
              <a:rPr lang="en-US" dirty="0" err="1" smtClean="0">
                <a:latin typeface="Trebuchet MS" pitchFamily="34" charset="0"/>
              </a:rPr>
              <a:t>vytvoren</a:t>
            </a:r>
            <a:r>
              <a:rPr lang="sk-SK" dirty="0" smtClean="0">
                <a:latin typeface="Trebuchet MS" pitchFamily="34" charset="0"/>
              </a:rPr>
              <a:t>é </a:t>
            </a:r>
            <a:r>
              <a:rPr lang="en-US" dirty="0" err="1" smtClean="0">
                <a:latin typeface="Trebuchet MS" pitchFamily="34" charset="0"/>
              </a:rPr>
              <a:t>akoby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sk-SK" dirty="0" smtClean="0">
                <a:latin typeface="Trebuchet MS" pitchFamily="34" charset="0"/>
              </a:rPr>
              <a:t>cez 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[3][2]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smtClean="0"/>
              <a:t>Tajomstvo pre pokročilých</a:t>
            </a:r>
            <a:endParaRPr lang="cs-CZ" sz="4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V skutočnosti</a:t>
            </a:r>
            <a:r>
              <a:rPr lang="en-US" smtClean="0"/>
              <a:t> </a:t>
            </a:r>
            <a:r>
              <a:rPr lang="en-US" b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[][]</a:t>
            </a:r>
            <a:r>
              <a:rPr lang="en-US" smtClean="0"/>
              <a:t> ozna</a:t>
            </a:r>
            <a:r>
              <a:rPr lang="sk-SK" smtClean="0"/>
              <a:t>čuje premennú schopnú referencovať jednorozmerné pole, ktoré</a:t>
            </a:r>
            <a:r>
              <a:rPr lang="en-US" smtClean="0"/>
              <a:t>ho</a:t>
            </a:r>
            <a:r>
              <a:rPr lang="sk-SK" smtClean="0"/>
              <a:t> </a:t>
            </a:r>
            <a:r>
              <a:rPr lang="en-US" smtClean="0"/>
              <a:t>ka</a:t>
            </a:r>
            <a:r>
              <a:rPr lang="sk-SK" smtClean="0"/>
              <a:t>ždé políčko je schopné referencovať nejaké jednorozmerné pole </a:t>
            </a:r>
            <a:r>
              <a:rPr lang="en-US" smtClean="0"/>
              <a:t>(riad</a:t>
            </a:r>
            <a:r>
              <a:rPr lang="sk-SK" smtClean="0"/>
              <a:t>ok</a:t>
            </a:r>
            <a:r>
              <a:rPr lang="en-US" smtClean="0"/>
              <a:t>) s pol</a:t>
            </a:r>
            <a:r>
              <a:rPr lang="sk-SK" smtClean="0"/>
              <a:t>íčkami typu </a:t>
            </a:r>
            <a:r>
              <a:rPr lang="en-US" b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endParaRPr lang="cs-CZ" b="1" smtClean="0">
              <a:solidFill>
                <a:srgbClr val="7F0055"/>
              </a:solidFill>
              <a:latin typeface="Courier New" pitchFamily="49" charset="0"/>
            </a:endParaRP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83CEAE"/>
              </a:clrFrom>
              <a:clrTo>
                <a:srgbClr val="83CEAE">
                  <a:alpha val="0"/>
                </a:srgbClr>
              </a:clrTo>
            </a:clrChange>
          </a:blip>
          <a:srcRect t="12611"/>
          <a:stretch>
            <a:fillRect/>
          </a:stretch>
        </p:blipFill>
        <p:spPr bwMode="auto">
          <a:xfrm>
            <a:off x="4295775" y="3297238"/>
            <a:ext cx="4848225" cy="3255962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322730" y="4868302"/>
            <a:ext cx="6097588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[][] </a:t>
            </a:r>
            <a:r>
              <a:rPr lang="cs-CZ" sz="2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[5][4];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 smtClean="0"/>
              <a:t>Poli</a:t>
            </a:r>
            <a:r>
              <a:rPr lang="en-US" sz="4000" dirty="0" smtClean="0"/>
              <a:t>a</a:t>
            </a:r>
            <a:r>
              <a:rPr lang="sk-SK" sz="4000" dirty="0" smtClean="0"/>
              <a:t> </a:t>
            </a:r>
            <a:r>
              <a:rPr lang="en-US" sz="4000" dirty="0" smtClean="0"/>
              <a:t>- </a:t>
            </a:r>
            <a:r>
              <a:rPr lang="en-US" sz="4000" dirty="0" err="1" smtClean="0"/>
              <a:t>opakovanie</a:t>
            </a:r>
            <a:endParaRPr lang="cs-CZ" sz="40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Pole je špeciálny Java </a:t>
            </a:r>
            <a:r>
              <a:rPr lang="sk-SK" b="1" smtClean="0">
                <a:solidFill>
                  <a:srgbClr val="FF0000"/>
                </a:solidFill>
              </a:rPr>
              <a:t>objekt</a:t>
            </a:r>
            <a:r>
              <a:rPr lang="sk-SK" smtClean="0"/>
              <a:t>, ktorý obsahuje veľa hodnôt </a:t>
            </a:r>
            <a:r>
              <a:rPr lang="en-US" smtClean="0"/>
              <a:t>(</a:t>
            </a:r>
            <a:r>
              <a:rPr lang="en-US" b="1" smtClean="0">
                <a:solidFill>
                  <a:srgbClr val="FF0000"/>
                </a:solidFill>
              </a:rPr>
              <a:t>pol</a:t>
            </a:r>
            <a:r>
              <a:rPr lang="sk-SK" b="1" smtClean="0">
                <a:solidFill>
                  <a:srgbClr val="FF0000"/>
                </a:solidFill>
              </a:rPr>
              <a:t>íčok</a:t>
            </a:r>
            <a:r>
              <a:rPr lang="en-US" smtClean="0"/>
              <a:t>) </a:t>
            </a:r>
            <a:r>
              <a:rPr lang="en-US" u="sng" smtClean="0"/>
              <a:t>rovnak</a:t>
            </a:r>
            <a:r>
              <a:rPr lang="sk-SK" u="sng" smtClean="0"/>
              <a:t>ého typu</a:t>
            </a:r>
            <a:r>
              <a:rPr lang="sk-SK" smtClean="0"/>
              <a:t>.</a:t>
            </a:r>
            <a:r>
              <a:rPr lang="en-US" smtClean="0"/>
              <a:t> </a:t>
            </a:r>
            <a:r>
              <a:rPr lang="sk-SK" smtClean="0"/>
              <a:t>Jednotlivé políčka sú číslovane </a:t>
            </a:r>
            <a:r>
              <a:rPr lang="en-US" smtClean="0"/>
              <a:t>(indexovan</a:t>
            </a:r>
            <a:r>
              <a:rPr lang="sk-SK" smtClean="0"/>
              <a:t>é</a:t>
            </a:r>
            <a:r>
              <a:rPr lang="en-US" smtClean="0"/>
              <a:t>) od 0.</a:t>
            </a:r>
            <a:endParaRPr lang="cs-CZ" smtClean="0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955675" y="3178175"/>
            <a:ext cx="7780338" cy="3017838"/>
          </a:xfrm>
          <a:prstGeom prst="cloudCallout">
            <a:avLst>
              <a:gd name="adj1" fmla="val -47125"/>
              <a:gd name="adj2" fmla="val 1544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pic>
        <p:nvPicPr>
          <p:cNvPr id="25605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8825" y="3465513"/>
            <a:ext cx="6051550" cy="21939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smtClean="0"/>
              <a:t>Piškvorky </a:t>
            </a:r>
            <a:r>
              <a:rPr lang="en-US" sz="4000" smtClean="0"/>
              <a:t>s 2D po</a:t>
            </a:r>
            <a:r>
              <a:rPr lang="sk-SK" sz="4000" smtClean="0"/>
              <a:t>ľom</a:t>
            </a:r>
            <a:endParaRPr lang="cs-CZ" sz="4000" smtClean="0"/>
          </a:p>
        </p:txBody>
      </p:sp>
      <p:sp>
        <p:nvSpPr>
          <p:cNvPr id="126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Čo potrebujeme:</a:t>
            </a:r>
          </a:p>
          <a:p>
            <a:pPr lvl="1" eaLnBrk="1" hangingPunct="1"/>
            <a:r>
              <a:rPr lang="sk-SK" smtClean="0"/>
              <a:t>Ukladať si obsadenosť políčok </a:t>
            </a:r>
            <a:r>
              <a:rPr lang="en-US" smtClean="0">
                <a:latin typeface="Courier New" pitchFamily="49" charset="0"/>
              </a:rPr>
              <a:t>(0, 1, 2)</a:t>
            </a:r>
          </a:p>
          <a:p>
            <a:pPr lvl="1" eaLnBrk="1" hangingPunct="1"/>
            <a:r>
              <a:rPr lang="en-US" smtClean="0"/>
              <a:t>Nedovoli</a:t>
            </a:r>
            <a:r>
              <a:rPr lang="sk-SK" smtClean="0"/>
              <a:t>ť znovu obsadiť obsadené políčko</a:t>
            </a:r>
          </a:p>
          <a:p>
            <a:pPr lvl="1" eaLnBrk="1" hangingPunct="1"/>
            <a:r>
              <a:rPr lang="sk-SK" smtClean="0"/>
              <a:t>Zistiť, či už nemáme výhru</a:t>
            </a:r>
          </a:p>
          <a:p>
            <a:pPr eaLnBrk="1" hangingPunct="1"/>
            <a:r>
              <a:rPr lang="sk-SK" b="1" smtClean="0"/>
              <a:t>Stratégia na zistenie výhry</a:t>
            </a:r>
            <a:r>
              <a:rPr lang="sk-SK" smtClean="0"/>
              <a:t>:</a:t>
            </a:r>
          </a:p>
          <a:p>
            <a:pPr lvl="1" eaLnBrk="1" hangingPunct="1"/>
            <a:r>
              <a:rPr lang="sk-SK" smtClean="0"/>
              <a:t>Pre každé políčko zistíme, či ak sa z neho </a:t>
            </a:r>
          </a:p>
          <a:p>
            <a:pPr lvl="1" eaLnBrk="1" hangingPunct="1">
              <a:buFontTx/>
              <a:buNone/>
            </a:pPr>
            <a:r>
              <a:rPr lang="sk-SK" smtClean="0"/>
              <a:t>    vyberieme </a:t>
            </a:r>
            <a:r>
              <a:rPr lang="sk-SK" b="1" smtClean="0">
                <a:solidFill>
                  <a:srgbClr val="FF0000"/>
                </a:solidFill>
              </a:rPr>
              <a:t>jedným z</a:t>
            </a:r>
            <a:r>
              <a:rPr lang="en-US" b="1" smtClean="0">
                <a:solidFill>
                  <a:srgbClr val="FF0000"/>
                </a:solidFill>
              </a:rPr>
              <a:t>o</a:t>
            </a:r>
            <a:r>
              <a:rPr lang="sk-SK" b="1" smtClean="0">
                <a:solidFill>
                  <a:srgbClr val="FF0000"/>
                </a:solidFill>
              </a:rPr>
              <a:t> </a:t>
            </a:r>
            <a:r>
              <a:rPr lang="en-US" b="1" smtClean="0">
                <a:solidFill>
                  <a:srgbClr val="FF0000"/>
                </a:solidFill>
              </a:rPr>
              <a:t>4</a:t>
            </a:r>
            <a:r>
              <a:rPr lang="sk-SK" b="1" smtClean="0">
                <a:solidFill>
                  <a:srgbClr val="FF0000"/>
                </a:solidFill>
              </a:rPr>
              <a:t> smerov</a:t>
            </a:r>
            <a:r>
              <a:rPr lang="sk-SK" smtClean="0"/>
              <a:t>, tak </a:t>
            </a:r>
          </a:p>
          <a:p>
            <a:pPr lvl="1" eaLnBrk="1" hangingPunct="1">
              <a:buFontTx/>
              <a:buNone/>
            </a:pPr>
            <a:r>
              <a:rPr lang="sk-SK" smtClean="0"/>
              <a:t>    prejdeme viac ako 5 rovnakých </a:t>
            </a: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   </a:t>
            </a:r>
            <a:r>
              <a:rPr lang="sk-SK" smtClean="0"/>
              <a:t>políčok za sebou</a:t>
            </a:r>
            <a:endParaRPr lang="cs-CZ" smtClean="0"/>
          </a:p>
        </p:txBody>
      </p:sp>
      <p:sp>
        <p:nvSpPr>
          <p:cNvPr id="1266693" name="AutoShape 5"/>
          <p:cNvSpPr>
            <a:spLocks noChangeArrowheads="1"/>
          </p:cNvSpPr>
          <p:nvPr/>
        </p:nvSpPr>
        <p:spPr bwMode="auto">
          <a:xfrm>
            <a:off x="7038975" y="5414963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6694" name="AutoShape 6"/>
          <p:cNvSpPr>
            <a:spLocks noChangeArrowheads="1"/>
          </p:cNvSpPr>
          <p:nvPr/>
        </p:nvSpPr>
        <p:spPr bwMode="auto">
          <a:xfrm rot="-5400000">
            <a:off x="7822406" y="4625182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6695" name="AutoShape 7"/>
          <p:cNvSpPr>
            <a:spLocks noChangeArrowheads="1"/>
          </p:cNvSpPr>
          <p:nvPr/>
        </p:nvSpPr>
        <p:spPr bwMode="auto">
          <a:xfrm rot="-2920470">
            <a:off x="7616031" y="5163345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6697" name="AutoShape 9"/>
          <p:cNvSpPr>
            <a:spLocks noChangeArrowheads="1"/>
          </p:cNvSpPr>
          <p:nvPr/>
        </p:nvSpPr>
        <p:spPr bwMode="auto">
          <a:xfrm rot="2613413">
            <a:off x="6473825" y="520065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6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6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6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6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66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66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66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66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66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66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66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66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6691" grpId="0" build="p"/>
      <p:bldP spid="1266693" grpId="0" animBg="1"/>
      <p:bldP spid="1266694" grpId="0" animBg="1"/>
      <p:bldP spid="1266695" grpId="0" animBg="1"/>
      <p:bldP spid="126669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Rovnak</a:t>
            </a:r>
            <a:r>
              <a:rPr lang="sk-SK" smtClean="0"/>
              <a:t>ých v smere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0200" y="1438275"/>
          <a:ext cx="5165125" cy="489671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737875"/>
                <a:gridCol w="737875"/>
                <a:gridCol w="737875"/>
                <a:gridCol w="737875"/>
                <a:gridCol w="737875"/>
                <a:gridCol w="737875"/>
                <a:gridCol w="737875"/>
              </a:tblGrid>
              <a:tr h="69953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53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89" name="Oval 4"/>
          <p:cNvSpPr>
            <a:spLocks noChangeArrowheads="1"/>
          </p:cNvSpPr>
          <p:nvPr/>
        </p:nvSpPr>
        <p:spPr bwMode="auto">
          <a:xfrm>
            <a:off x="1185863" y="2957513"/>
            <a:ext cx="469900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0" name="Oval 5"/>
          <p:cNvSpPr>
            <a:spLocks noChangeArrowheads="1"/>
          </p:cNvSpPr>
          <p:nvPr/>
        </p:nvSpPr>
        <p:spPr bwMode="auto">
          <a:xfrm>
            <a:off x="2673350" y="2944813"/>
            <a:ext cx="469900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1" name="Oval 6"/>
          <p:cNvSpPr>
            <a:spLocks noChangeArrowheads="1"/>
          </p:cNvSpPr>
          <p:nvPr/>
        </p:nvSpPr>
        <p:spPr bwMode="auto">
          <a:xfrm>
            <a:off x="3373438" y="2970213"/>
            <a:ext cx="469900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2" name="Oval 7"/>
          <p:cNvSpPr>
            <a:spLocks noChangeArrowheads="1"/>
          </p:cNvSpPr>
          <p:nvPr/>
        </p:nvSpPr>
        <p:spPr bwMode="auto">
          <a:xfrm>
            <a:off x="4098925" y="2952750"/>
            <a:ext cx="468313" cy="477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3" name="Oval 8"/>
          <p:cNvSpPr>
            <a:spLocks noChangeArrowheads="1"/>
          </p:cNvSpPr>
          <p:nvPr/>
        </p:nvSpPr>
        <p:spPr bwMode="auto">
          <a:xfrm>
            <a:off x="4881563" y="2970213"/>
            <a:ext cx="468312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4" name="Oval 9"/>
          <p:cNvSpPr>
            <a:spLocks noChangeArrowheads="1"/>
          </p:cNvSpPr>
          <p:nvPr/>
        </p:nvSpPr>
        <p:spPr bwMode="auto">
          <a:xfrm>
            <a:off x="3398838" y="3670300"/>
            <a:ext cx="468312" cy="477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5" name="Oval 10"/>
          <p:cNvSpPr>
            <a:spLocks noChangeArrowheads="1"/>
          </p:cNvSpPr>
          <p:nvPr/>
        </p:nvSpPr>
        <p:spPr bwMode="auto">
          <a:xfrm>
            <a:off x="1898650" y="3670300"/>
            <a:ext cx="469900" cy="477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6" name="Oval 11"/>
          <p:cNvSpPr>
            <a:spLocks noChangeArrowheads="1"/>
          </p:cNvSpPr>
          <p:nvPr/>
        </p:nvSpPr>
        <p:spPr bwMode="auto">
          <a:xfrm>
            <a:off x="1165225" y="4394200"/>
            <a:ext cx="469900" cy="477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7" name="Oval 12"/>
          <p:cNvSpPr>
            <a:spLocks noChangeArrowheads="1"/>
          </p:cNvSpPr>
          <p:nvPr/>
        </p:nvSpPr>
        <p:spPr bwMode="auto">
          <a:xfrm>
            <a:off x="4143375" y="4357688"/>
            <a:ext cx="469900" cy="477837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8" name="Oval 13"/>
          <p:cNvSpPr>
            <a:spLocks noChangeArrowheads="1"/>
          </p:cNvSpPr>
          <p:nvPr/>
        </p:nvSpPr>
        <p:spPr bwMode="auto">
          <a:xfrm>
            <a:off x="2722563" y="3652838"/>
            <a:ext cx="469900" cy="477837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799" name="Oval 14"/>
          <p:cNvSpPr>
            <a:spLocks noChangeArrowheads="1"/>
          </p:cNvSpPr>
          <p:nvPr/>
        </p:nvSpPr>
        <p:spPr bwMode="auto">
          <a:xfrm>
            <a:off x="1214438" y="3670300"/>
            <a:ext cx="469900" cy="477838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0" name="Oval 15"/>
          <p:cNvSpPr>
            <a:spLocks noChangeArrowheads="1"/>
          </p:cNvSpPr>
          <p:nvPr/>
        </p:nvSpPr>
        <p:spPr bwMode="auto">
          <a:xfrm>
            <a:off x="1931988" y="2952750"/>
            <a:ext cx="469900" cy="477838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1" name="Oval 16"/>
          <p:cNvSpPr>
            <a:spLocks noChangeArrowheads="1"/>
          </p:cNvSpPr>
          <p:nvPr/>
        </p:nvSpPr>
        <p:spPr bwMode="auto">
          <a:xfrm>
            <a:off x="4164013" y="5062538"/>
            <a:ext cx="469900" cy="477837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2" name="Oval 17"/>
          <p:cNvSpPr>
            <a:spLocks noChangeArrowheads="1"/>
          </p:cNvSpPr>
          <p:nvPr/>
        </p:nvSpPr>
        <p:spPr bwMode="auto">
          <a:xfrm>
            <a:off x="2697163" y="5045075"/>
            <a:ext cx="469900" cy="477838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3" name="Oval 18"/>
          <p:cNvSpPr>
            <a:spLocks noChangeArrowheads="1"/>
          </p:cNvSpPr>
          <p:nvPr/>
        </p:nvSpPr>
        <p:spPr bwMode="auto">
          <a:xfrm>
            <a:off x="2673350" y="5762625"/>
            <a:ext cx="469900" cy="477838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30804" name="Oval 19"/>
          <p:cNvSpPr>
            <a:spLocks noChangeArrowheads="1"/>
          </p:cNvSpPr>
          <p:nvPr/>
        </p:nvSpPr>
        <p:spPr bwMode="auto">
          <a:xfrm>
            <a:off x="1914525" y="5745163"/>
            <a:ext cx="469900" cy="477837"/>
          </a:xfrm>
          <a:prstGeom prst="ellipse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972175" y="6054725"/>
            <a:ext cx="379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b="1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>
            <a:off x="2870200" y="3184525"/>
            <a:ext cx="3176588" cy="3175"/>
          </a:xfrm>
          <a:prstGeom prst="straightConnector1">
            <a:avLst/>
          </a:prstGeom>
          <a:noFill/>
          <a:ln w="47625" algn="ctr">
            <a:solidFill>
              <a:srgbClr val="00B050"/>
            </a:solidFill>
            <a:round/>
            <a:headEnd type="none" w="sm" len="sm"/>
            <a:tailEnd type="arrow" w="med" len="med"/>
          </a:ln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83300" y="2970213"/>
            <a:ext cx="379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  <a:endParaRPr lang="sk-SK" b="1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 rot="16200000" flipH="1">
            <a:off x="1350963" y="4786313"/>
            <a:ext cx="3176587" cy="20637"/>
          </a:xfrm>
          <a:prstGeom prst="straightConnector1">
            <a:avLst/>
          </a:prstGeom>
          <a:noFill/>
          <a:ln w="47625" algn="ctr">
            <a:solidFill>
              <a:srgbClr val="00B050"/>
            </a:solidFill>
            <a:round/>
            <a:headEnd type="none" w="sm" len="sm"/>
            <a:tailEnd type="arrow" w="med" len="med"/>
          </a:ln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936875" y="6108700"/>
            <a:ext cx="379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</a:t>
            </a:r>
            <a:endParaRPr lang="sk-SK" b="1">
              <a:solidFill>
                <a:srgbClr val="FF0000"/>
              </a:solidFill>
            </a:endParaRP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10800000" flipV="1">
            <a:off x="436563" y="3184525"/>
            <a:ext cx="2459037" cy="2244725"/>
          </a:xfrm>
          <a:prstGeom prst="straightConnector1">
            <a:avLst/>
          </a:prstGeom>
          <a:noFill/>
          <a:ln w="47625" algn="ctr">
            <a:solidFill>
              <a:srgbClr val="00B050"/>
            </a:solidFill>
            <a:round/>
            <a:headEnd type="none" w="sm" len="sm"/>
            <a:tailEnd type="arrow" w="med" len="med"/>
          </a:ln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47638" y="5453063"/>
            <a:ext cx="379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  <a:endParaRPr lang="sk-SK" b="1">
              <a:solidFill>
                <a:srgbClr val="FF0000"/>
              </a:solidFill>
            </a:endParaRPr>
          </a:p>
        </p:txBody>
      </p:sp>
      <p:sp>
        <p:nvSpPr>
          <p:cNvPr id="30812" name="Oval 39"/>
          <p:cNvSpPr>
            <a:spLocks noChangeArrowheads="1"/>
          </p:cNvSpPr>
          <p:nvPr/>
        </p:nvSpPr>
        <p:spPr bwMode="auto">
          <a:xfrm>
            <a:off x="4884738" y="5049838"/>
            <a:ext cx="469900" cy="477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k-SK"/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>
            <a:off x="2874963" y="3171825"/>
            <a:ext cx="3138487" cy="3014663"/>
          </a:xfrm>
          <a:prstGeom prst="straightConnector1">
            <a:avLst/>
          </a:prstGeom>
          <a:noFill/>
          <a:ln w="47625" algn="ctr">
            <a:solidFill>
              <a:srgbClr val="00B050"/>
            </a:solidFill>
            <a:round/>
            <a:headEnd type="none" w="sm" len="sm"/>
            <a:tailEnd type="arrow" w="med" len="med"/>
          </a:ln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340600" y="1441450"/>
            <a:ext cx="119380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Smer: 0</a:t>
            </a:r>
          </a:p>
          <a:p>
            <a:pPr algn="l"/>
            <a:r>
              <a:rPr lang="en-US"/>
              <a:t>Smer: 1</a:t>
            </a:r>
          </a:p>
          <a:p>
            <a:pPr algn="l"/>
            <a:r>
              <a:rPr lang="en-US"/>
              <a:t>Smer: 2</a:t>
            </a:r>
          </a:p>
          <a:p>
            <a:pPr algn="l"/>
            <a:r>
              <a:rPr lang="en-US"/>
              <a:t>Smer: 3</a:t>
            </a:r>
            <a:endParaRPr lang="sk-SK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6" grpId="0"/>
      <p:bldP spid="26" grpId="1"/>
      <p:bldP spid="36" grpId="0"/>
      <p:bldP spid="36" grpId="1"/>
      <p:bldP spid="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5073" y="255588"/>
            <a:ext cx="6904037" cy="530225"/>
          </a:xfrm>
        </p:spPr>
        <p:txBody>
          <a:bodyPr/>
          <a:lstStyle/>
          <a:p>
            <a:pPr eaLnBrk="1" hangingPunct="1"/>
            <a:r>
              <a:rPr lang="sk-SK" sz="4000" dirty="0" smtClean="0">
                <a:solidFill>
                  <a:srgbClr val="008000"/>
                </a:solidFill>
              </a:rPr>
              <a:t>Vektory posunutia</a:t>
            </a:r>
            <a:endParaRPr lang="cs-CZ" sz="4000" dirty="0" smtClean="0">
              <a:solidFill>
                <a:srgbClr val="008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8613" y="1525588"/>
            <a:ext cx="4962525" cy="4802187"/>
          </a:xfrm>
        </p:spPr>
        <p:txBody>
          <a:bodyPr/>
          <a:lstStyle/>
          <a:p>
            <a:pPr eaLnBrk="1" hangingPunct="1"/>
            <a:r>
              <a:rPr lang="sk-SK" sz="2400" smtClean="0"/>
              <a:t>Pri rôznych pohyboch v 2D poli sú užitočné vektory posunutia</a:t>
            </a:r>
            <a:r>
              <a:rPr lang="en-US" sz="2400" smtClean="0"/>
              <a:t> (zmeny): </a:t>
            </a:r>
            <a:r>
              <a:rPr lang="en-US" sz="2400" i="1" smtClean="0">
                <a:solidFill>
                  <a:srgbClr val="FF0000"/>
                </a:solidFill>
              </a:rPr>
              <a:t>(v riadku, v st</a:t>
            </a:r>
            <a:r>
              <a:rPr lang="sk-SK" sz="2400" i="1" smtClean="0">
                <a:solidFill>
                  <a:srgbClr val="FF0000"/>
                </a:solidFill>
              </a:rPr>
              <a:t>ĺpci</a:t>
            </a:r>
            <a:r>
              <a:rPr lang="en-US" sz="2400" i="1" smtClean="0">
                <a:solidFill>
                  <a:srgbClr val="FF0000"/>
                </a:solidFill>
              </a:rPr>
              <a:t>)</a:t>
            </a:r>
            <a:endParaRPr lang="cs-CZ" sz="2400" smtClean="0"/>
          </a:p>
        </p:txBody>
      </p:sp>
      <p:sp>
        <p:nvSpPr>
          <p:cNvPr id="31748" name="Text Box 7"/>
          <p:cNvSpPr txBox="1">
            <a:spLocks noChangeArrowheads="1"/>
          </p:cNvSpPr>
          <p:nvPr/>
        </p:nvSpPr>
        <p:spPr bwMode="auto">
          <a:xfrm>
            <a:off x="5502275" y="3368675"/>
            <a:ext cx="1422400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latin typeface="Courier New" pitchFamily="49" charset="0"/>
              </a:rPr>
              <a:t>(1, 0)</a:t>
            </a:r>
            <a:endParaRPr lang="cs-CZ" sz="2400">
              <a:latin typeface="Courier New" pitchFamily="49" charset="0"/>
            </a:endParaRPr>
          </a:p>
        </p:txBody>
      </p:sp>
      <p:sp>
        <p:nvSpPr>
          <p:cNvPr id="31749" name="Text Box 8"/>
          <p:cNvSpPr txBox="1">
            <a:spLocks noChangeArrowheads="1"/>
          </p:cNvSpPr>
          <p:nvPr/>
        </p:nvSpPr>
        <p:spPr bwMode="auto">
          <a:xfrm>
            <a:off x="7038975" y="2800350"/>
            <a:ext cx="1422400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latin typeface="Courier New" pitchFamily="49" charset="0"/>
              </a:rPr>
              <a:t>(1, 1)</a:t>
            </a:r>
            <a:endParaRPr lang="cs-CZ" sz="2400">
              <a:latin typeface="Courier New" pitchFamily="49" charset="0"/>
            </a:endParaRPr>
          </a:p>
        </p:txBody>
      </p:sp>
      <p:sp>
        <p:nvSpPr>
          <p:cNvPr id="31750" name="Text Box 9"/>
          <p:cNvSpPr txBox="1">
            <a:spLocks noChangeArrowheads="1"/>
          </p:cNvSpPr>
          <p:nvPr/>
        </p:nvSpPr>
        <p:spPr bwMode="auto">
          <a:xfrm>
            <a:off x="7529513" y="1739900"/>
            <a:ext cx="1422400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(0, 1)</a:t>
            </a:r>
            <a:endParaRPr lang="cs-CZ" sz="2400" dirty="0">
              <a:latin typeface="Courier New" pitchFamily="49" charset="0"/>
            </a:endParaRPr>
          </a:p>
        </p:txBody>
      </p:sp>
      <p:graphicFrame>
        <p:nvGraphicFramePr>
          <p:cNvPr id="1269808" name="Group 48"/>
          <p:cNvGraphicFramePr>
            <a:graphicFrameLocks noGrp="1"/>
          </p:cNvGraphicFramePr>
          <p:nvPr>
            <p:ph sz="half" idx="2"/>
          </p:nvPr>
        </p:nvGraphicFramePr>
        <p:xfrm>
          <a:off x="635000" y="3246438"/>
          <a:ext cx="3813175" cy="1674813"/>
        </p:xfrm>
        <a:graphic>
          <a:graphicData uri="http://schemas.openxmlformats.org/drawingml/2006/table">
            <a:tbl>
              <a:tblPr/>
              <a:tblGrid>
                <a:gridCol w="1270000"/>
                <a:gridCol w="1273175"/>
                <a:gridCol w="1270000"/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(-1, -1)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(-1, 0)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(-1, +1)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(0, -1)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(0, 0)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(0, +1)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(+1, -1)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(+1, 0)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003366"/>
                        </a:buClr>
                        <a:buSzPct val="14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rebuchet MS" pitchFamily="34" charset="0"/>
                        </a:rPr>
                        <a:t>(+1, +1)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1269801" name="AutoShape 41"/>
          <p:cNvSpPr>
            <a:spLocks noChangeArrowheads="1"/>
          </p:cNvSpPr>
          <p:nvPr/>
        </p:nvSpPr>
        <p:spPr bwMode="auto">
          <a:xfrm>
            <a:off x="6061075" y="2303463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9802" name="AutoShape 42"/>
          <p:cNvSpPr>
            <a:spLocks noChangeArrowheads="1"/>
          </p:cNvSpPr>
          <p:nvPr/>
        </p:nvSpPr>
        <p:spPr bwMode="auto">
          <a:xfrm rot="-5400000">
            <a:off x="6844506" y="1513682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9803" name="AutoShape 43"/>
          <p:cNvSpPr>
            <a:spLocks noChangeArrowheads="1"/>
          </p:cNvSpPr>
          <p:nvPr/>
        </p:nvSpPr>
        <p:spPr bwMode="auto">
          <a:xfrm rot="-2920470">
            <a:off x="6638131" y="2051845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269804" name="AutoShape 44"/>
          <p:cNvSpPr>
            <a:spLocks noChangeArrowheads="1"/>
          </p:cNvSpPr>
          <p:nvPr/>
        </p:nvSpPr>
        <p:spPr bwMode="auto">
          <a:xfrm rot="2613413">
            <a:off x="5495925" y="208915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31774" name="Text Box 45"/>
          <p:cNvSpPr txBox="1">
            <a:spLocks noChangeArrowheads="1"/>
          </p:cNvSpPr>
          <p:nvPr/>
        </p:nvSpPr>
        <p:spPr bwMode="auto">
          <a:xfrm>
            <a:off x="4422775" y="3013075"/>
            <a:ext cx="1689100" cy="457200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latin typeface="Courier New" pitchFamily="49" charset="0"/>
              </a:rPr>
              <a:t>(1, -1)</a:t>
            </a:r>
            <a:endParaRPr lang="cs-CZ" sz="2400">
              <a:latin typeface="Courier New" pitchFamily="49" charset="0"/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V="1">
            <a:off x="5764307" y="3765176"/>
            <a:ext cx="98611" cy="127299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63273" y="4518675"/>
            <a:ext cx="1273386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Zmena </a:t>
            </a:r>
            <a:r>
              <a:rPr lang="sk-SK" dirty="0" smtClean="0">
                <a:solidFill>
                  <a:srgbClr val="FF0000"/>
                </a:solidFill>
                <a:latin typeface="Trebuchet MS" pitchFamily="34" charset="0"/>
              </a:rPr>
              <a:t>riadkovej</a:t>
            </a:r>
            <a:r>
              <a:rPr lang="sk-SK" dirty="0" smtClean="0">
                <a:latin typeface="Trebuchet MS" pitchFamily="34" charset="0"/>
              </a:rPr>
              <a:t> súradnice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H="1" flipV="1">
            <a:off x="6490447" y="3765176"/>
            <a:ext cx="1004050" cy="73510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404450" y="4169051"/>
            <a:ext cx="1273386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Zmena </a:t>
            </a:r>
            <a:r>
              <a:rPr lang="sk-SK" dirty="0" smtClean="0">
                <a:solidFill>
                  <a:srgbClr val="FF0000"/>
                </a:solidFill>
                <a:latin typeface="Trebuchet MS" pitchFamily="34" charset="0"/>
              </a:rPr>
              <a:t>stĺpcovej</a:t>
            </a:r>
            <a:r>
              <a:rPr lang="sk-SK" dirty="0" smtClean="0">
                <a:latin typeface="Trebuchet MS" pitchFamily="34" charset="0"/>
              </a:rPr>
              <a:t> súradnice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Pi</a:t>
            </a:r>
            <a:r>
              <a:rPr lang="sk-SK" sz="4000" dirty="0" err="1" smtClean="0"/>
              <a:t>škvorky</a:t>
            </a:r>
            <a:endParaRPr lang="cs-CZ" sz="40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b="1" dirty="0" smtClean="0"/>
              <a:t>Užitočné metódy:</a:t>
            </a:r>
          </a:p>
          <a:p>
            <a:pPr lvl="1" eaLnBrk="1" hangingPunct="1"/>
            <a:r>
              <a:rPr lang="en-US" dirty="0" err="1" smtClean="0">
                <a:latin typeface="Courier New" pitchFamily="49" charset="0"/>
              </a:rPr>
              <a:t>jePolicko</a:t>
            </a:r>
            <a:r>
              <a:rPr lang="en-US" dirty="0" smtClean="0">
                <a:latin typeface="Courier New" pitchFamily="49" charset="0"/>
              </a:rPr>
              <a:t>(r, s)</a:t>
            </a:r>
            <a:r>
              <a:rPr lang="en-US" dirty="0" smtClean="0"/>
              <a:t> – </a:t>
            </a:r>
            <a:r>
              <a:rPr lang="en-US" dirty="0" err="1" smtClean="0"/>
              <a:t>povie</a:t>
            </a:r>
            <a:r>
              <a:rPr lang="en-US" dirty="0" smtClean="0"/>
              <a:t>, </a:t>
            </a:r>
            <a:r>
              <a:rPr lang="sk-SK" dirty="0" smtClean="0"/>
              <a:t>či políčko so súradnicami </a:t>
            </a:r>
            <a:r>
              <a:rPr lang="en-US" dirty="0" smtClean="0">
                <a:latin typeface="Courier New" pitchFamily="49" charset="0"/>
              </a:rPr>
              <a:t>[r][s]</a:t>
            </a:r>
            <a:r>
              <a:rPr lang="en-US" dirty="0" smtClean="0"/>
              <a:t> </a:t>
            </a:r>
            <a:r>
              <a:rPr lang="en-US" dirty="0" err="1" smtClean="0"/>
              <a:t>existuje</a:t>
            </a:r>
            <a:endParaRPr lang="en-US" dirty="0" smtClean="0"/>
          </a:p>
          <a:p>
            <a:pPr lvl="1" eaLnBrk="1" hangingPunct="1"/>
            <a:r>
              <a:rPr lang="en-US" dirty="0" err="1" smtClean="0">
                <a:latin typeface="Courier New" pitchFamily="49" charset="0"/>
              </a:rPr>
              <a:t>rovnakychVSmere</a:t>
            </a:r>
            <a:r>
              <a:rPr lang="en-US" dirty="0" smtClean="0">
                <a:latin typeface="Courier New" pitchFamily="49" charset="0"/>
              </a:rPr>
              <a:t>(r, s, </a:t>
            </a:r>
            <a:r>
              <a:rPr lang="en-US" dirty="0" err="1" smtClean="0">
                <a:latin typeface="Courier New" pitchFamily="49" charset="0"/>
              </a:rPr>
              <a:t>rPosun</a:t>
            </a:r>
            <a:r>
              <a:rPr lang="en-US" dirty="0" smtClean="0">
                <a:latin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</a:rPr>
              <a:t>sPosun</a:t>
            </a:r>
            <a:r>
              <a:rPr lang="en-US" dirty="0" smtClean="0">
                <a:latin typeface="Courier New" pitchFamily="49" charset="0"/>
              </a:rPr>
              <a:t>)</a:t>
            </a:r>
            <a:r>
              <a:rPr lang="en-US" dirty="0" smtClean="0"/>
              <a:t> – </a:t>
            </a:r>
            <a:r>
              <a:rPr lang="sk-SK" dirty="0" smtClean="0"/>
              <a:t>aká dlhá je postupnosť </a:t>
            </a:r>
            <a:r>
              <a:rPr lang="sk-SK" u="sng" dirty="0" smtClean="0"/>
              <a:t>rovnakých políčok</a:t>
            </a:r>
            <a:r>
              <a:rPr lang="sk-SK" dirty="0" smtClean="0"/>
              <a:t> počnúc políčkom </a:t>
            </a:r>
            <a:r>
              <a:rPr lang="en-US" dirty="0" smtClean="0">
                <a:latin typeface="Courier New" pitchFamily="49" charset="0"/>
              </a:rPr>
              <a:t>[r][s]</a:t>
            </a:r>
            <a:r>
              <a:rPr lang="en-US" dirty="0" smtClean="0"/>
              <a:t> a h</a:t>
            </a:r>
            <a:r>
              <a:rPr lang="sk-SK" dirty="0" err="1" smtClean="0"/>
              <a:t>ýbajúc</a:t>
            </a:r>
            <a:r>
              <a:rPr lang="sk-SK" dirty="0" smtClean="0"/>
              <a:t> sa v</a:t>
            </a:r>
            <a:r>
              <a:rPr lang="en-US" dirty="0" smtClean="0"/>
              <a:t> </a:t>
            </a:r>
            <a:r>
              <a:rPr lang="en-US" dirty="0" err="1" smtClean="0"/>
              <a:t>ur</a:t>
            </a:r>
            <a:r>
              <a:rPr lang="sk-SK" dirty="0" err="1" smtClean="0"/>
              <a:t>čenom</a:t>
            </a:r>
            <a:r>
              <a:rPr lang="sk-SK" dirty="0" smtClean="0"/>
              <a:t> smere</a:t>
            </a:r>
            <a:r>
              <a:rPr lang="en-US" dirty="0" smtClean="0"/>
              <a:t> (v </a:t>
            </a:r>
            <a:r>
              <a:rPr lang="en-US" dirty="0" err="1" smtClean="0"/>
              <a:t>danom</a:t>
            </a:r>
            <a:r>
              <a:rPr lang="en-US" dirty="0" smtClean="0"/>
              <a:t> </a:t>
            </a:r>
            <a:r>
              <a:rPr lang="en-US" dirty="0" err="1" smtClean="0"/>
              <a:t>posune</a:t>
            </a:r>
            <a:r>
              <a:rPr lang="en-US" dirty="0" smtClean="0"/>
              <a:t>)</a:t>
            </a:r>
            <a:endParaRPr lang="en-US" dirty="0" smtClean="0">
              <a:latin typeface="Courier New" pitchFamily="49" charset="0"/>
            </a:endParaRPr>
          </a:p>
          <a:p>
            <a:pPr lvl="1" eaLnBrk="1" hangingPunct="1"/>
            <a:r>
              <a:rPr lang="sk-SK" dirty="0" err="1" smtClean="0">
                <a:latin typeface="Courier New" pitchFamily="49" charset="0"/>
              </a:rPr>
              <a:t>overPolicko</a:t>
            </a:r>
            <a:r>
              <a:rPr lang="en-US" dirty="0" smtClean="0">
                <a:latin typeface="Courier New" pitchFamily="49" charset="0"/>
              </a:rPr>
              <a:t>(r, s)-</a:t>
            </a:r>
            <a:r>
              <a:rPr lang="en-US" dirty="0" smtClean="0"/>
              <a:t> </a:t>
            </a:r>
            <a:r>
              <a:rPr lang="en-US" dirty="0" smtClean="0"/>
              <a:t>over</a:t>
            </a:r>
            <a:r>
              <a:rPr lang="sk-SK" dirty="0" smtClean="0"/>
              <a:t>í</a:t>
            </a:r>
            <a:r>
              <a:rPr lang="en-US" dirty="0" smtClean="0"/>
              <a:t>, </a:t>
            </a:r>
            <a:r>
              <a:rPr lang="sk-SK" dirty="0" smtClean="0"/>
              <a:t>či políčko </a:t>
            </a:r>
            <a:r>
              <a:rPr lang="en-US" dirty="0" smtClean="0">
                <a:latin typeface="Courier New" pitchFamily="49" charset="0"/>
              </a:rPr>
              <a:t>[r][s]</a:t>
            </a:r>
            <a:r>
              <a:rPr lang="sk-SK" dirty="0" smtClean="0"/>
              <a:t> je začiatkom nejakej postupnosti 5 za sebou idúcich políčok rovnakej farby</a:t>
            </a:r>
            <a:endParaRPr lang="sk-SK" dirty="0" smtClean="0">
              <a:latin typeface="Courier New" pitchFamily="49" charset="0"/>
            </a:endParaRPr>
          </a:p>
          <a:p>
            <a:pPr lvl="1" eaLnBrk="1" hangingPunct="1"/>
            <a:r>
              <a:rPr lang="en-US" dirty="0" err="1" smtClean="0">
                <a:latin typeface="Courier New" pitchFamily="49" charset="0"/>
              </a:rPr>
              <a:t>overVyhru</a:t>
            </a:r>
            <a:r>
              <a:rPr lang="en-US" dirty="0" smtClean="0">
                <a:latin typeface="Courier New" pitchFamily="49" charset="0"/>
              </a:rPr>
              <a:t>() </a:t>
            </a:r>
            <a:r>
              <a:rPr lang="en-US" dirty="0" smtClean="0"/>
              <a:t>– over</a:t>
            </a:r>
            <a:r>
              <a:rPr lang="sk-SK" dirty="0" smtClean="0"/>
              <a:t>í, či aktuálne obsadenie políčok je výherné</a:t>
            </a:r>
            <a:r>
              <a:rPr lang="en-US" dirty="0" smtClean="0">
                <a:latin typeface="Courier New" pitchFamily="49" charset="0"/>
              </a:rPr>
              <a:t> </a:t>
            </a:r>
            <a:endParaRPr lang="cs-CZ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overPolicko</a:t>
            </a: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355897" y="2857193"/>
            <a:ext cx="77358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b="1" dirty="0" smtClean="0">
                <a:solidFill>
                  <a:srgbClr val="FF0000"/>
                </a:solidFill>
                <a:latin typeface="Courier New"/>
              </a:rPr>
              <a:t>1, -1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b="1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 smtClean="0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 smtClean="0">
                <a:solidFill>
                  <a:srgbClr val="000000"/>
                </a:solidFill>
                <a:latin typeface="Courier New"/>
              </a:rPr>
              <a:t>}                </a:t>
            </a:r>
            <a:endParaRPr lang="sk-SK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rovnakychVSmere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b="1" dirty="0" smtClean="0">
                <a:solidFill>
                  <a:srgbClr val="0070C0"/>
                </a:solidFill>
                <a:latin typeface="Courier New"/>
              </a:rPr>
              <a:t>1, 0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b="1" dirty="0" smtClean="0">
                <a:solidFill>
                  <a:srgbClr val="7F0055"/>
                </a:solidFill>
                <a:latin typeface="Courier New"/>
              </a:rPr>
              <a:t>	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 smtClean="0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 smtClean="0">
                <a:solidFill>
                  <a:srgbClr val="000000"/>
                </a:solidFill>
                <a:latin typeface="Courier New"/>
              </a:rPr>
              <a:t>}               </a:t>
            </a:r>
            <a:endParaRPr lang="sk-SK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b="1" dirty="0" smtClean="0">
                <a:solidFill>
                  <a:srgbClr val="00B050"/>
                </a:solidFill>
                <a:latin typeface="Courier New"/>
              </a:rPr>
              <a:t>1, 1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b="1" dirty="0" smtClean="0">
                <a:solidFill>
                  <a:srgbClr val="7F0055"/>
                </a:solidFill>
                <a:latin typeface="Courier New"/>
              </a:rPr>
              <a:t>	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 smtClean="0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= 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 smtClean="0">
                <a:solidFill>
                  <a:srgbClr val="000000"/>
                </a:solidFill>
                <a:latin typeface="Courier New"/>
              </a:rPr>
              <a:t>}               </a:t>
            </a:r>
            <a:endParaRPr lang="sk-SK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b="1" dirty="0" smtClean="0">
                <a:solidFill>
                  <a:srgbClr val="C00000"/>
                </a:solidFill>
                <a:latin typeface="Courier New"/>
              </a:rPr>
              <a:t>0, 1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b="1" dirty="0" smtClean="0">
                <a:solidFill>
                  <a:srgbClr val="7F0055"/>
                </a:solidFill>
                <a:latin typeface="Courier New"/>
              </a:rPr>
              <a:t>	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 smtClean="0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= 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sk-SK" dirty="0"/>
          </a:p>
        </p:txBody>
      </p:sp>
      <p:grpSp>
        <p:nvGrpSpPr>
          <p:cNvPr id="13" name="Group 12"/>
          <p:cNvGrpSpPr/>
          <p:nvPr/>
        </p:nvGrpSpPr>
        <p:grpSpPr>
          <a:xfrm>
            <a:off x="5346139" y="1112371"/>
            <a:ext cx="3672355" cy="1653167"/>
            <a:chOff x="4404845" y="1049618"/>
            <a:chExt cx="4529138" cy="2038861"/>
          </a:xfrm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5686054" y="2595021"/>
              <a:ext cx="1422400" cy="493458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Courier New" pitchFamily="49" charset="0"/>
                </a:rPr>
                <a:t>(1, 0)</a:t>
              </a:r>
              <a:endParaRPr lang="cs-CZ" b="1" dirty="0">
                <a:solidFill>
                  <a:srgbClr val="0070C0"/>
                </a:solidFill>
                <a:latin typeface="Courier New" pitchFamily="49" charset="0"/>
              </a:endParaRP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7021045" y="2110069"/>
              <a:ext cx="1422400" cy="493458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(1, 1)</a:t>
              </a:r>
              <a:endParaRPr lang="cs-CZ" b="1" dirty="0">
                <a:solidFill>
                  <a:srgbClr val="00B050"/>
                </a:solidFill>
                <a:latin typeface="Courier New" pitchFamily="49" charset="0"/>
              </a:endParaRP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7511583" y="1049618"/>
              <a:ext cx="1422400" cy="569374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</a:rPr>
                <a:t>0, 1)</a:t>
              </a:r>
              <a:endParaRPr lang="cs-CZ" sz="2400" b="1" dirty="0">
                <a:solidFill>
                  <a:srgbClr val="C00000"/>
                </a:solidFill>
                <a:latin typeface="Courier New" pitchFamily="49" charset="0"/>
              </a:endParaRPr>
            </a:p>
          </p:txBody>
        </p:sp>
        <p:sp>
          <p:nvSpPr>
            <p:cNvPr id="8" name="AutoShape 41"/>
            <p:cNvSpPr>
              <a:spLocks noChangeArrowheads="1"/>
            </p:cNvSpPr>
            <p:nvPr/>
          </p:nvSpPr>
          <p:spPr bwMode="auto">
            <a:xfrm>
              <a:off x="6043145" y="1613181"/>
              <a:ext cx="485775" cy="976312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sk-SK"/>
            </a:p>
          </p:txBody>
        </p:sp>
        <p:sp>
          <p:nvSpPr>
            <p:cNvPr id="9" name="AutoShape 42"/>
            <p:cNvSpPr>
              <a:spLocks noChangeArrowheads="1"/>
            </p:cNvSpPr>
            <p:nvPr/>
          </p:nvSpPr>
          <p:spPr bwMode="auto">
            <a:xfrm rot="-5400000">
              <a:off x="6826576" y="823400"/>
              <a:ext cx="485775" cy="976312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sk-SK"/>
            </a:p>
          </p:txBody>
        </p:sp>
        <p:sp>
          <p:nvSpPr>
            <p:cNvPr id="10" name="AutoShape 43"/>
            <p:cNvSpPr>
              <a:spLocks noChangeArrowheads="1"/>
            </p:cNvSpPr>
            <p:nvPr/>
          </p:nvSpPr>
          <p:spPr bwMode="auto">
            <a:xfrm rot="-2920470">
              <a:off x="6620201" y="1361563"/>
              <a:ext cx="485775" cy="976312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sk-SK"/>
            </a:p>
          </p:txBody>
        </p:sp>
        <p:sp>
          <p:nvSpPr>
            <p:cNvPr id="11" name="AutoShape 44"/>
            <p:cNvSpPr>
              <a:spLocks noChangeArrowheads="1"/>
            </p:cNvSpPr>
            <p:nvPr/>
          </p:nvSpPr>
          <p:spPr bwMode="auto">
            <a:xfrm rot="2613413">
              <a:off x="5477995" y="1398868"/>
              <a:ext cx="485775" cy="976313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sk-SK"/>
            </a:p>
          </p:txBody>
        </p:sp>
        <p:sp>
          <p:nvSpPr>
            <p:cNvPr id="12" name="Text Box 45"/>
            <p:cNvSpPr txBox="1">
              <a:spLocks noChangeArrowheads="1"/>
            </p:cNvSpPr>
            <p:nvPr/>
          </p:nvSpPr>
          <p:spPr bwMode="auto">
            <a:xfrm>
              <a:off x="4404845" y="2322793"/>
              <a:ext cx="1689100" cy="493458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</a:rPr>
                <a:t>(1, -1)</a:t>
              </a:r>
              <a:endParaRPr lang="cs-CZ" b="1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</p:grp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3048002" y="2196354"/>
            <a:ext cx="206186" cy="67235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47838" y="1282415"/>
            <a:ext cx="367592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Overíme, či v niektorom zo smerov už nemáme 5 kameňov rovnakej farby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620877" y="6051499"/>
            <a:ext cx="3056964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dirty="0" err="1" smtClean="0">
                <a:latin typeface="Trebuchet MS" pitchFamily="34" charset="0"/>
              </a:rPr>
              <a:t>If</a:t>
            </a:r>
            <a:r>
              <a:rPr lang="en-US" dirty="0" smtClean="0">
                <a:latin typeface="Trebuchet MS" pitchFamily="34" charset="0"/>
              </a:rPr>
              <a:t>-y </a:t>
            </a:r>
            <a:r>
              <a:rPr lang="en-US" dirty="0" err="1" smtClean="0">
                <a:latin typeface="Trebuchet MS" pitchFamily="34" charset="0"/>
              </a:rPr>
              <a:t>sa</a:t>
            </a:r>
            <a:r>
              <a:rPr lang="en-US" dirty="0" smtClean="0">
                <a:latin typeface="Trebuchet MS" pitchFamily="34" charset="0"/>
              </a:rPr>
              <a:t> l</a:t>
            </a:r>
            <a:r>
              <a:rPr lang="sk-SK" dirty="0" err="1" smtClean="0">
                <a:latin typeface="Trebuchet MS" pitchFamily="34" charset="0"/>
              </a:rPr>
              <a:t>íšia</a:t>
            </a:r>
            <a:r>
              <a:rPr lang="sk-SK" dirty="0" smtClean="0">
                <a:latin typeface="Trebuchet MS" pitchFamily="34" charset="0"/>
              </a:rPr>
              <a:t> len 2 číslami. </a:t>
            </a:r>
            <a:r>
              <a:rPr lang="sk-SK" dirty="0" smtClean="0">
                <a:solidFill>
                  <a:srgbClr val="FF0000"/>
                </a:solidFill>
                <a:latin typeface="Trebuchet MS" pitchFamily="34" charset="0"/>
              </a:rPr>
              <a:t>Vieme zlepšiť kód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?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overPolicko</a:t>
            </a:r>
            <a:endParaRPr lang="sk-SK" dirty="0"/>
          </a:p>
        </p:txBody>
      </p:sp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1381443" y="3898075"/>
            <a:ext cx="6452407" cy="830997"/>
          </a:xfrm>
          <a:prstGeom prst="rect">
            <a:avLst/>
          </a:prstGeom>
          <a:solidFill>
            <a:srgbClr val="FFFFD1"/>
          </a:solidFill>
          <a:ln w="9525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cs-CZ" sz="24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[][] 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</a:rPr>
              <a:t>posuny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endParaRPr lang="en-US" sz="24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{{</a:t>
            </a:r>
            <a:r>
              <a:rPr lang="cs-CZ" sz="2400" b="1" dirty="0">
                <a:solidFill>
                  <a:srgbClr val="FF0000"/>
                </a:solidFill>
                <a:latin typeface="Courier New" pitchFamily="49" charset="0"/>
              </a:rPr>
              <a:t>1,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-1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}, {</a:t>
            </a:r>
            <a:r>
              <a:rPr lang="cs-CZ" sz="2400" b="1" dirty="0">
                <a:solidFill>
                  <a:srgbClr val="0070C0"/>
                </a:solidFill>
                <a:latin typeface="Courier New" pitchFamily="49" charset="0"/>
              </a:rPr>
              <a:t>1,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0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}, {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</a:rPr>
              <a:t>1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, 1}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</a:rPr>
              <a:t>, {0, 1}</a:t>
            </a:r>
            <a:r>
              <a:rPr lang="cs-CZ" sz="2400" dirty="0">
                <a:solidFill>
                  <a:srgbClr val="000000"/>
                </a:solidFill>
                <a:latin typeface="Courier New" pitchFamily="49" charset="0"/>
              </a:rPr>
              <a:t>};</a:t>
            </a:r>
          </a:p>
        </p:txBody>
      </p:sp>
      <p:sp>
        <p:nvSpPr>
          <p:cNvPr id="5" name="Rectangle 4"/>
          <p:cNvSpPr/>
          <p:nvPr/>
        </p:nvSpPr>
        <p:spPr>
          <a:xfrm>
            <a:off x="311073" y="1225621"/>
            <a:ext cx="77358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dirty="0" smtClean="0">
                <a:solidFill>
                  <a:srgbClr val="FF0000"/>
                </a:solidFill>
                <a:latin typeface="Courier New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Courier New"/>
              </a:rPr>
              <a:t>, -1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b="1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 smtClean="0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 smtClean="0">
                <a:solidFill>
                  <a:srgbClr val="000000"/>
                </a:solidFill>
                <a:latin typeface="Courier New"/>
              </a:rPr>
              <a:t>}                </a:t>
            </a:r>
            <a:endParaRPr lang="sk-SK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rovnakychVSmere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(r, s, </a:t>
            </a:r>
            <a:r>
              <a:rPr lang="en-US" dirty="0" smtClean="0">
                <a:solidFill>
                  <a:srgbClr val="0070C0"/>
                </a:solidFill>
                <a:latin typeface="Courier New"/>
              </a:rPr>
              <a:t>1</a:t>
            </a:r>
            <a:r>
              <a:rPr lang="en-US" b="1" dirty="0" smtClean="0">
                <a:solidFill>
                  <a:srgbClr val="0070C0"/>
                </a:solidFill>
                <a:latin typeface="Courier New"/>
              </a:rPr>
              <a:t>, 0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) &gt;= 5) {</a:t>
            </a:r>
          </a:p>
          <a:p>
            <a:r>
              <a:rPr lang="sk-SK" b="1" dirty="0" smtClean="0">
                <a:solidFill>
                  <a:srgbClr val="7F0055"/>
                </a:solidFill>
                <a:latin typeface="Courier New"/>
              </a:rPr>
              <a:t>	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sk-SK" dirty="0" err="1" smtClean="0">
                <a:solidFill>
                  <a:srgbClr val="0000C0"/>
                </a:solidFill>
                <a:latin typeface="Courier New"/>
              </a:rPr>
              <a:t>hraBezi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false</a:t>
            </a:r>
            <a:r>
              <a:rPr lang="sk-SK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sk-SK" dirty="0" smtClean="0">
                <a:solidFill>
                  <a:srgbClr val="000000"/>
                </a:solidFill>
                <a:latin typeface="Courier New"/>
              </a:rPr>
              <a:t>}               </a:t>
            </a:r>
            <a:endParaRPr lang="sk-SK" dirty="0" smtClean="0">
              <a:solidFill>
                <a:srgbClr val="000000"/>
              </a:solidFill>
              <a:latin typeface="Courier New"/>
            </a:endParaRPr>
          </a:p>
          <a:p>
            <a:r>
              <a:rPr lang="sk-SK" b="1" dirty="0" smtClean="0">
                <a:solidFill>
                  <a:srgbClr val="7F0055"/>
                </a:solidFill>
                <a:latin typeface="Courier New"/>
              </a:rPr>
              <a:t>...</a:t>
            </a:r>
            <a:endParaRPr lang="sk-SK" dirty="0"/>
          </a:p>
        </p:txBody>
      </p:sp>
      <p:sp>
        <p:nvSpPr>
          <p:cNvPr id="6" name="Rectangle 5"/>
          <p:cNvSpPr/>
          <p:nvPr/>
        </p:nvSpPr>
        <p:spPr>
          <a:xfrm>
            <a:off x="167458" y="5169911"/>
            <a:ext cx="105783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nb-NO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nb-NO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nb-NO" b="1" dirty="0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nb-NO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nb-NO" dirty="0" smtClean="0">
                <a:solidFill>
                  <a:srgbClr val="000000"/>
                </a:solidFill>
                <a:latin typeface="Courier New"/>
              </a:rPr>
              <a:t>smer = 0; smer &lt; posuny.</a:t>
            </a:r>
            <a:r>
              <a:rPr lang="nb-NO" dirty="0" smtClean="0">
                <a:solidFill>
                  <a:srgbClr val="0000C0"/>
                </a:solidFill>
                <a:latin typeface="Courier New"/>
              </a:rPr>
              <a:t>length</a:t>
            </a:r>
            <a:r>
              <a:rPr lang="nb-NO" dirty="0" smtClean="0">
                <a:solidFill>
                  <a:srgbClr val="000000"/>
                </a:solidFill>
                <a:latin typeface="Courier New"/>
              </a:rPr>
              <a:t>; smer++) </a:t>
            </a:r>
            <a:r>
              <a:rPr lang="nb-NO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nb-NO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nb-NO" b="1" dirty="0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nb-NO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nb-NO" dirty="0" smtClean="0">
                <a:solidFill>
                  <a:srgbClr val="FF0000"/>
                </a:solidFill>
                <a:latin typeface="Courier New"/>
              </a:rPr>
              <a:t>posunR</a:t>
            </a:r>
            <a:r>
              <a:rPr lang="nb-NO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posuny[smer][</a:t>
            </a:r>
            <a:r>
              <a:rPr lang="sk-SK" dirty="0" smtClean="0">
                <a:solidFill>
                  <a:srgbClr val="FF0000"/>
                </a:solidFill>
                <a:latin typeface="Courier New"/>
              </a:rPr>
              <a:t>0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]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/>
              </a:rPr>
              <a:t>posunS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posuny[smer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][</a:t>
            </a:r>
            <a:r>
              <a:rPr lang="sk-SK" b="1" dirty="0" smtClean="0">
                <a:solidFill>
                  <a:srgbClr val="0070C0"/>
                </a:solidFill>
                <a:latin typeface="Courier New"/>
              </a:rPr>
              <a:t>1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]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sk-SK" dirty="0" smtClean="0">
              <a:solidFill>
                <a:srgbClr val="000000"/>
              </a:solidFill>
              <a:latin typeface="Courier New"/>
            </a:endParaRPr>
          </a:p>
          <a:p>
            <a:r>
              <a:rPr lang="sk-SK" b="1" dirty="0" smtClean="0">
                <a:solidFill>
                  <a:srgbClr val="7F0055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sk-SK" b="1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sk-SK" dirty="0" err="1" smtClean="0">
                <a:solidFill>
                  <a:srgbClr val="000000"/>
                </a:solidFill>
                <a:latin typeface="Courier New"/>
              </a:rPr>
              <a:t>.rovnakychVSmere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(r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, s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,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urier New"/>
              </a:rPr>
              <a:t>posunR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,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/>
              </a:rPr>
              <a:t>posunS</a:t>
            </a:r>
            <a:r>
              <a:rPr lang="sk-SK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&gt;= 5) …</a:t>
            </a:r>
            <a:endParaRPr lang="sk-SK" dirty="0" smtClean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4670612" y="3083858"/>
            <a:ext cx="1918448" cy="93232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274897" y="2537473"/>
            <a:ext cx="2869103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Konkrétne „vektory“ posunutia uložíme do inicializovaného poľa</a:t>
            </a:r>
          </a:p>
          <a:p>
            <a:r>
              <a:rPr lang="sk-SK" dirty="0" smtClean="0">
                <a:latin typeface="Trebuchet MS" pitchFamily="34" charset="0"/>
              </a:rPr>
              <a:t>... a využijeme cyklus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9" name="Down Arrow 8"/>
          <p:cNvSpPr/>
          <p:nvPr/>
        </p:nvSpPr>
        <p:spPr bwMode="auto">
          <a:xfrm>
            <a:off x="510988" y="3558988"/>
            <a:ext cx="367553" cy="1434353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2096585" y="323532"/>
            <a:ext cx="6904037" cy="530225"/>
          </a:xfrm>
        </p:spPr>
        <p:txBody>
          <a:bodyPr/>
          <a:lstStyle/>
          <a:p>
            <a:r>
              <a:rPr lang="en-US" sz="3200" dirty="0" err="1" smtClean="0"/>
              <a:t>Tajomstv</a:t>
            </a:r>
            <a:r>
              <a:rPr lang="sk-SK" sz="3200" dirty="0" smtClean="0"/>
              <a:t>á Javy pre pokročilých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Zložené </a:t>
            </a:r>
            <a:r>
              <a:rPr lang="en-US" dirty="0" smtClean="0"/>
              <a:t>(</a:t>
            </a:r>
            <a:r>
              <a:rPr lang="sk-SK" dirty="0" smtClean="0"/>
              <a:t>„kučeravé“</a:t>
            </a:r>
            <a:r>
              <a:rPr lang="en-US" dirty="0" smtClean="0"/>
              <a:t>) </a:t>
            </a:r>
            <a:r>
              <a:rPr lang="sk-SK" dirty="0" smtClean="0"/>
              <a:t>zátvorky</a:t>
            </a:r>
            <a:r>
              <a:rPr lang="sk-SK" dirty="0" smtClean="0"/>
              <a:t>:</a:t>
            </a:r>
          </a:p>
          <a:p>
            <a:pPr lvl="1"/>
            <a:r>
              <a:rPr lang="sk-SK" dirty="0" smtClean="0"/>
              <a:t>ak by v kučeravých zátvorkách mal byť len jeden príkaz, tak ich nemusíme písať:</a:t>
            </a:r>
          </a:p>
          <a:p>
            <a:pPr>
              <a:buFontTx/>
              <a:buNone/>
            </a:pPr>
            <a:r>
              <a:rPr lang="sk-SK" dirty="0" smtClean="0"/>
              <a:t>    </a:t>
            </a:r>
            <a:r>
              <a:rPr lang="sk-SK" sz="2000" b="1" dirty="0" err="1" smtClean="0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sk-SK" sz="2000" b="1" dirty="0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sk-SK" sz="2000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sk-SK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i = 0; i &lt;</a:t>
            </a:r>
            <a:r>
              <a:rPr lang="sk-SK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sz="2000" b="1" dirty="0" err="1" smtClean="0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2000" b="1" dirty="0" err="1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2000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2000" dirty="0" err="1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2000" dirty="0" err="1" smtClean="0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sk-SK" sz="20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i++)</a:t>
            </a:r>
          </a:p>
          <a:p>
            <a:pPr>
              <a:buFontTx/>
              <a:buNone/>
            </a:pP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sk-SK" sz="2000" dirty="0" err="1" smtClean="0">
                <a:solidFill>
                  <a:srgbClr val="000000"/>
                </a:solidFill>
                <a:latin typeface="Courier New" pitchFamily="49" charset="0"/>
              </a:rPr>
              <a:t>noveLopty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[i] = </a:t>
            </a:r>
            <a:r>
              <a:rPr lang="sk-SK" sz="2000" b="1" dirty="0" err="1" smtClean="0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sz="2000" dirty="0" err="1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sk-SK" sz="2000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sk-SK" sz="2000" dirty="0" smtClean="0">
                <a:solidFill>
                  <a:srgbClr val="000000"/>
                </a:solidFill>
                <a:latin typeface="Courier New" pitchFamily="49" charset="0"/>
              </a:rPr>
              <a:t>[i];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</a:p>
          <a:p>
            <a:endParaRPr lang="sk-SK" dirty="0" smtClean="0"/>
          </a:p>
          <a:p>
            <a:endParaRPr lang="en-US" dirty="0" smtClean="0"/>
          </a:p>
          <a:p>
            <a:r>
              <a:rPr lang="en-US" dirty="0" smtClean="0"/>
              <a:t>this</a:t>
            </a:r>
            <a:r>
              <a:rPr lang="sk-SK" dirty="0" smtClean="0"/>
              <a:t>:</a:t>
            </a:r>
          </a:p>
          <a:p>
            <a:pPr lvl="1"/>
            <a:r>
              <a:rPr lang="sk-SK" b="1" dirty="0" err="1" smtClean="0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sk-SK" b="1" dirty="0" smtClean="0">
                <a:solidFill>
                  <a:srgbClr val="7F0055"/>
                </a:solidFill>
                <a:latin typeface="Courier New" pitchFamily="49" charset="0"/>
              </a:rPr>
              <a:t>.</a:t>
            </a:r>
            <a:r>
              <a:rPr lang="sk-SK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 smtClean="0"/>
              <a:t>nemus</a:t>
            </a:r>
            <a:r>
              <a:rPr lang="sk-SK" dirty="0" err="1" smtClean="0"/>
              <a:t>íme</a:t>
            </a:r>
            <a:r>
              <a:rPr lang="en-US" dirty="0" smtClean="0"/>
              <a:t> (</a:t>
            </a:r>
            <a:r>
              <a:rPr lang="en-US" dirty="0" err="1" smtClean="0"/>
              <a:t>takmer</a:t>
            </a:r>
            <a:r>
              <a:rPr lang="en-US" dirty="0" smtClean="0"/>
              <a:t> </a:t>
            </a:r>
            <a:r>
              <a:rPr lang="en-US" dirty="0" err="1" smtClean="0"/>
              <a:t>nikdy</a:t>
            </a:r>
            <a:r>
              <a:rPr lang="en-US" dirty="0" smtClean="0"/>
              <a:t>)</a:t>
            </a:r>
            <a:r>
              <a:rPr lang="sk-SK" dirty="0" smtClean="0"/>
              <a:t> písať</a:t>
            </a:r>
            <a:endParaRPr lang="sk-SK" sz="2000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421563" y="2847228"/>
            <a:ext cx="269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{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37441" y="3774982"/>
            <a:ext cx="269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}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310757" y="3891144"/>
            <a:ext cx="2232609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Menej skúseným odporúčame tieto „skratky“ zatiaľ </a:t>
            </a:r>
            <a:r>
              <a:rPr lang="sk-SK" b="1" dirty="0" smtClean="0">
                <a:solidFill>
                  <a:srgbClr val="FF0000"/>
                </a:solidFill>
                <a:latin typeface="Trebuchet MS" pitchFamily="34" charset="0"/>
              </a:rPr>
              <a:t>nepoužívať</a:t>
            </a:r>
            <a:r>
              <a:rPr lang="en-US" dirty="0" smtClean="0">
                <a:latin typeface="Trebuchet MS" pitchFamily="34" charset="0"/>
              </a:rPr>
              <a:t>!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Sumariz</a:t>
            </a:r>
            <a:r>
              <a:rPr lang="sk-SK" dirty="0" err="1" smtClean="0"/>
              <a:t>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Referencie na polia </a:t>
            </a:r>
            <a:r>
              <a:rPr lang="sk-SK" dirty="0" smtClean="0"/>
              <a:t>môžeme používať ako parametre metód, metóda môže vrátiť referenciu na pole </a:t>
            </a:r>
            <a:r>
              <a:rPr lang="en-US" dirty="0" smtClean="0"/>
              <a:t>(</a:t>
            </a:r>
            <a:r>
              <a:rPr lang="sk-SK" dirty="0" smtClean="0"/>
              <a:t>„poľový objekt“</a:t>
            </a:r>
            <a:r>
              <a:rPr lang="en-US" dirty="0" smtClean="0"/>
              <a:t>)</a:t>
            </a:r>
            <a:endParaRPr lang="sk-SK" dirty="0" smtClean="0"/>
          </a:p>
          <a:p>
            <a:endParaRPr lang="en-US" dirty="0" smtClean="0"/>
          </a:p>
          <a:p>
            <a:r>
              <a:rPr lang="sk-SK" dirty="0" smtClean="0"/>
              <a:t>„Ďalší rozmer“ pre polia: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2-rozmern</a:t>
            </a:r>
            <a:r>
              <a:rPr lang="sk-SK" b="1" dirty="0" smtClean="0">
                <a:solidFill>
                  <a:srgbClr val="FF0000"/>
                </a:solidFill>
              </a:rPr>
              <a:t>é polia</a:t>
            </a:r>
          </a:p>
          <a:p>
            <a:pPr lvl="1"/>
            <a:r>
              <a:rPr lang="en-US" dirty="0" smtClean="0"/>
              <a:t>p</a:t>
            </a:r>
            <a:r>
              <a:rPr lang="sk-SK" dirty="0" err="1" smtClean="0"/>
              <a:t>iškvorky</a:t>
            </a:r>
            <a:r>
              <a:rPr lang="sk-SK" dirty="0" smtClean="0"/>
              <a:t> a iné stolové </a:t>
            </a:r>
            <a:r>
              <a:rPr lang="en-US" dirty="0" smtClean="0"/>
              <a:t>(</a:t>
            </a:r>
            <a:r>
              <a:rPr lang="en-US" dirty="0" err="1" smtClean="0"/>
              <a:t>doskov</a:t>
            </a:r>
            <a:r>
              <a:rPr lang="sk-SK" dirty="0" smtClean="0"/>
              <a:t>é</a:t>
            </a:r>
            <a:r>
              <a:rPr lang="en-US" dirty="0" smtClean="0"/>
              <a:t>) </a:t>
            </a:r>
            <a:r>
              <a:rPr lang="en-US" dirty="0" err="1" smtClean="0"/>
              <a:t>hry</a:t>
            </a:r>
            <a:endParaRPr lang="en-US" dirty="0" smtClean="0"/>
          </a:p>
          <a:p>
            <a:pPr lvl="1"/>
            <a:r>
              <a:rPr lang="sk-SK" dirty="0" smtClean="0"/>
              <a:t>m</a:t>
            </a:r>
            <a:r>
              <a:rPr lang="en-US" dirty="0" err="1" smtClean="0"/>
              <a:t>atice</a:t>
            </a:r>
            <a:r>
              <a:rPr lang="en-US" dirty="0" smtClean="0"/>
              <a:t> a v</a:t>
            </a:r>
            <a:r>
              <a:rPr lang="sk-SK" dirty="0" err="1" smtClean="0"/>
              <a:t>ýpočty</a:t>
            </a:r>
            <a:r>
              <a:rPr lang="sk-SK" dirty="0" smtClean="0"/>
              <a:t> nad nimi </a:t>
            </a:r>
            <a:r>
              <a:rPr lang="en-US" dirty="0" smtClean="0"/>
              <a:t>(n</a:t>
            </a:r>
            <a:r>
              <a:rPr lang="sk-SK" dirty="0" err="1" smtClean="0"/>
              <a:t>ásobenie</a:t>
            </a:r>
            <a:r>
              <a:rPr lang="sk-SK" dirty="0" smtClean="0"/>
              <a:t> matíc, redukcie matíc, ...</a:t>
            </a:r>
            <a:r>
              <a:rPr lang="en-US" dirty="0" smtClean="0"/>
              <a:t>)</a:t>
            </a:r>
          </a:p>
          <a:p>
            <a:pPr lvl="1"/>
            <a:r>
              <a:rPr lang="sk-SK" dirty="0" smtClean="0"/>
              <a:t>z</a:t>
            </a:r>
            <a:r>
              <a:rPr lang="en-US" dirty="0" err="1" smtClean="0"/>
              <a:t>achytenie</a:t>
            </a:r>
            <a:r>
              <a:rPr lang="en-US" dirty="0" smtClean="0"/>
              <a:t> </a:t>
            </a:r>
            <a:r>
              <a:rPr lang="en-US" dirty="0" err="1" smtClean="0"/>
              <a:t>vz</a:t>
            </a:r>
            <a:r>
              <a:rPr lang="sk-SK" dirty="0" smtClean="0"/>
              <a:t>ťahov a relácií </a:t>
            </a:r>
            <a:r>
              <a:rPr lang="en-US" dirty="0" smtClean="0"/>
              <a:t>(</a:t>
            </a:r>
            <a:r>
              <a:rPr lang="en-US" dirty="0" err="1" smtClean="0"/>
              <a:t>viac</a:t>
            </a:r>
            <a:r>
              <a:rPr lang="sk-SK" dirty="0" smtClean="0"/>
              <a:t> na PAZ</a:t>
            </a:r>
            <a:r>
              <a:rPr lang="en-US" dirty="0" smtClean="0"/>
              <a:t>1b)</a:t>
            </a:r>
            <a:endParaRPr lang="sk-SK" dirty="0" smtClean="0"/>
          </a:p>
          <a:p>
            <a:pPr lvl="1"/>
            <a:r>
              <a:rPr lang="sk-SK" dirty="0" smtClean="0"/>
              <a:t>spracovanie bitmapovej grafiky </a:t>
            </a:r>
            <a:r>
              <a:rPr lang="en-US" dirty="0" smtClean="0"/>
              <a:t>(</a:t>
            </a:r>
            <a:r>
              <a:rPr lang="en-US" dirty="0" err="1" smtClean="0"/>
              <a:t>po</a:t>
            </a:r>
            <a:r>
              <a:rPr lang="sk-SK" dirty="0" err="1" smtClean="0"/>
              <a:t>čítačová</a:t>
            </a:r>
            <a:r>
              <a:rPr lang="sk-SK" dirty="0" smtClean="0"/>
              <a:t> grafika</a:t>
            </a:r>
            <a:r>
              <a:rPr lang="en-US" dirty="0" smtClean="0"/>
              <a:t>)</a:t>
            </a:r>
            <a:endParaRPr lang="sk-SK" dirty="0" smtClean="0"/>
          </a:p>
          <a:p>
            <a:pPr lvl="1"/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end of part I.</a:t>
            </a:r>
            <a:endParaRPr lang="cs-CZ" sz="40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b="1" smtClean="0"/>
          </a:p>
          <a:p>
            <a:pPr algn="ctr" eaLnBrk="1" hangingPunct="1">
              <a:buFontTx/>
              <a:buNone/>
            </a:pPr>
            <a:endParaRPr lang="en-US" sz="4000" b="1" smtClean="0"/>
          </a:p>
          <a:p>
            <a:pPr algn="ctr" eaLnBrk="1" hangingPunct="1">
              <a:buFontTx/>
              <a:buNone/>
            </a:pPr>
            <a:r>
              <a:rPr lang="sk-SK" sz="4000" b="1" smtClean="0">
                <a:solidFill>
                  <a:srgbClr val="FF0000"/>
                </a:solidFill>
              </a:rPr>
              <a:t>Ďakujem za pozornosť </a:t>
            </a:r>
            <a:r>
              <a:rPr lang="en-US" sz="4000" b="1" smtClean="0">
                <a:solidFill>
                  <a:srgbClr val="FF0000"/>
                </a:solidFill>
              </a:rPr>
              <a:t>!</a:t>
            </a:r>
            <a:endParaRPr lang="cs-CZ" sz="4000" b="1" smtClean="0">
              <a:solidFill>
                <a:srgbClr val="FF0000"/>
              </a:solidFill>
            </a:endParaRPr>
          </a:p>
        </p:txBody>
      </p:sp>
      <p:pic>
        <p:nvPicPr>
          <p:cNvPr id="35844" name="Picture 8" descr="http://rlv.zcache.com/sad_turtle_photosculpture-p153797228878673154u7j7_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3488" y="4081463"/>
            <a:ext cx="1293812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10" descr="http://www.unigamesity.com/wp-content/uploads/2009/03/farewe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200" y="4694238"/>
            <a:ext cx="163830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 smtClean="0"/>
              <a:t>Deklarácia „poľovej“ premennej</a:t>
            </a:r>
            <a:endParaRPr lang="cs-CZ" sz="32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Deklarácia premennej </a:t>
            </a:r>
            <a:r>
              <a:rPr lang="sk-SK" dirty="0" err="1" smtClean="0"/>
              <a:t>referencujúcej</a:t>
            </a:r>
            <a:r>
              <a:rPr lang="sk-SK" dirty="0" smtClean="0"/>
              <a:t> </a:t>
            </a:r>
            <a:r>
              <a:rPr lang="sk-SK" dirty="0" smtClean="0">
                <a:solidFill>
                  <a:schemeClr val="tx1"/>
                </a:solidFill>
              </a:rPr>
              <a:t>„poľový“ </a:t>
            </a:r>
            <a:r>
              <a:rPr lang="sk-SK" b="1" dirty="0" smtClean="0">
                <a:solidFill>
                  <a:srgbClr val="FF0000"/>
                </a:solidFill>
              </a:rPr>
              <a:t>objekt</a:t>
            </a:r>
            <a:r>
              <a:rPr lang="sk-SK" dirty="0" smtClean="0"/>
              <a:t>:</a:t>
            </a:r>
          </a:p>
          <a:p>
            <a:pPr algn="ctr" eaLnBrk="1" hangingPunct="1">
              <a:buFontTx/>
              <a:buNone/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algn="ctr" eaLnBrk="1" hangingPunct="1"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sk-SK" dirty="0" smtClean="0"/>
              <a:t>u inštančných premenných pridáme </a:t>
            </a:r>
            <a:r>
              <a:rPr lang="cs-CZ" b="1" dirty="0" err="1" smtClean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sk-SK" dirty="0" smtClean="0"/>
              <a:t> </a:t>
            </a:r>
            <a:endParaRPr lang="cs-CZ" dirty="0" smtClean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408721" y="2734235"/>
            <a:ext cx="1186125" cy="133373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365021" y="3969211"/>
            <a:ext cx="2063980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Typ políčok poľa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5391806" y="2790495"/>
            <a:ext cx="961696" cy="102475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69614" y="3546170"/>
            <a:ext cx="2975752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Názov premennej, ktorá </a:t>
            </a:r>
            <a:r>
              <a:rPr lang="sk-SK" dirty="0" err="1" smtClean="0">
                <a:latin typeface="Trebuchet MS" pitchFamily="34" charset="0"/>
              </a:rPr>
              <a:t>referencuje</a:t>
            </a:r>
            <a:r>
              <a:rPr lang="sk-SK" dirty="0" smtClean="0">
                <a:latin typeface="Trebuchet MS" pitchFamily="34" charset="0"/>
              </a:rPr>
              <a:t> objekt poľa </a:t>
            </a:r>
            <a:r>
              <a:rPr lang="en-US" dirty="0" smtClean="0">
                <a:latin typeface="Trebuchet MS" pitchFamily="34" charset="0"/>
              </a:rPr>
              <a:t>(</a:t>
            </a:r>
            <a:r>
              <a:rPr lang="sk-SK" dirty="0" smtClean="0">
                <a:latin typeface="Trebuchet MS" pitchFamily="34" charset="0"/>
              </a:rPr>
              <a:t>„uchováva jeho rodné číslo“</a:t>
            </a:r>
            <a:r>
              <a:rPr lang="en-US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smtClean="0"/>
              <a:t>Vytvorenie objektu poľa</a:t>
            </a:r>
            <a:endParaRPr lang="cs-CZ" sz="4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en-US" dirty="0" smtClean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cs-CZ" b="1" dirty="0" err="1" smtClean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5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sk-SK" dirty="0" smtClean="0"/>
              <a:t>Vytvorí sa </a:t>
            </a:r>
            <a:r>
              <a:rPr lang="sk-SK" b="1" dirty="0" smtClean="0">
                <a:solidFill>
                  <a:srgbClr val="FF0000"/>
                </a:solidFill>
              </a:rPr>
              <a:t>objekt</a:t>
            </a:r>
            <a:r>
              <a:rPr lang="sk-SK" dirty="0" smtClean="0"/>
              <a:t> „poľa“, ktorý sa skladá z 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sk-SK" b="1" dirty="0" smtClean="0">
                <a:solidFill>
                  <a:srgbClr val="FF0000"/>
                </a:solidFill>
              </a:rPr>
              <a:t> políčok</a:t>
            </a:r>
            <a:r>
              <a:rPr lang="sk-SK" dirty="0" smtClean="0"/>
              <a:t>. Každé políčko je schopné uchovať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 smtClean="0"/>
              <a:t>referenciu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en-US" dirty="0" smtClean="0"/>
              <a:t> </a:t>
            </a:r>
            <a:r>
              <a:rPr lang="en-US" dirty="0" err="1" smtClean="0"/>
              <a:t>triedy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 dirty="0" smtClean="0"/>
              <a:t> (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null</a:t>
            </a:r>
            <a:r>
              <a:rPr lang="en-US" dirty="0" smtClean="0"/>
              <a:t>).</a:t>
            </a:r>
            <a:endParaRPr lang="sk-SK" b="1" dirty="0" smtClean="0"/>
          </a:p>
          <a:p>
            <a:pPr eaLnBrk="1" hangingPunct="1">
              <a:lnSpc>
                <a:spcPct val="90000"/>
              </a:lnSpc>
            </a:pPr>
            <a:r>
              <a:rPr lang="sk-SK" dirty="0" smtClean="0"/>
              <a:t>Do premennej </a:t>
            </a:r>
            <a:r>
              <a:rPr lang="en-US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sk-SK" dirty="0" smtClean="0"/>
              <a:t>sa uloží </a:t>
            </a:r>
            <a:r>
              <a:rPr lang="sk-SK" b="1" dirty="0" smtClean="0">
                <a:solidFill>
                  <a:srgbClr val="FF0000"/>
                </a:solidFill>
              </a:rPr>
              <a:t>referencia</a:t>
            </a:r>
            <a:r>
              <a:rPr lang="sk-SK" dirty="0" smtClean="0"/>
              <a:t> na vytvorený „poľový“ objekt</a:t>
            </a:r>
            <a:r>
              <a:rPr lang="en-US" dirty="0" smtClean="0"/>
              <a:t>.</a:t>
            </a:r>
            <a:endParaRPr lang="sk-SK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4185745" y="1679028"/>
            <a:ext cx="1213946" cy="133218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383007" y="2731617"/>
            <a:ext cx="2063980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Typ políčok poľa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6275293" y="1685365"/>
            <a:ext cx="679926" cy="95010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262842" y="2442583"/>
            <a:ext cx="2063980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smtClean="0">
                <a:latin typeface="Trebuchet MS" pitchFamily="34" charset="0"/>
              </a:rPr>
              <a:t>Po</a:t>
            </a:r>
            <a:r>
              <a:rPr lang="sk-SK" dirty="0" err="1" smtClean="0">
                <a:latin typeface="Trebuchet MS" pitchFamily="34" charset="0"/>
              </a:rPr>
              <a:t>čet</a:t>
            </a:r>
            <a:r>
              <a:rPr lang="sk-SK" dirty="0" smtClean="0">
                <a:latin typeface="Trebuchet MS" pitchFamily="34" charset="0"/>
              </a:rPr>
              <a:t> políčok vytváraného poľa </a:t>
            </a:r>
            <a:r>
              <a:rPr lang="en-US" dirty="0" smtClean="0">
                <a:latin typeface="Trebuchet MS" pitchFamily="34" charset="0"/>
              </a:rPr>
              <a:t>(</a:t>
            </a:r>
            <a:r>
              <a:rPr lang="sk-SK" dirty="0" smtClean="0">
                <a:latin typeface="Trebuchet MS" pitchFamily="34" charset="0"/>
              </a:rPr>
              <a:t>„poľového objektu“</a:t>
            </a:r>
            <a:r>
              <a:rPr lang="en-US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 smtClean="0"/>
              <a:t>Prístup k políčkam poľa</a:t>
            </a:r>
            <a:endParaRPr lang="cs-CZ" sz="40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C0"/>
                </a:solidFill>
                <a:latin typeface="Courier New" pitchFamily="49" charset="0"/>
              </a:rPr>
              <a:t>	</a:t>
            </a:r>
            <a:r>
              <a:rPr lang="en-US" sz="2400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sz="2400" dirty="0" smtClean="0">
                <a:solidFill>
                  <a:srgbClr val="000000"/>
                </a:solidFill>
                <a:latin typeface="Courier New" pitchFamily="49" charset="0"/>
              </a:rPr>
              <a:t>[0] = </a:t>
            </a:r>
            <a:r>
              <a:rPr lang="cs-CZ" sz="2400" b="1" dirty="0" err="1" smtClean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sz="2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</a:rPr>
              <a:t>();</a:t>
            </a:r>
            <a:endParaRPr lang="cs-CZ" sz="240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0000C0"/>
                </a:solidFill>
                <a:latin typeface="Courier New" pitchFamily="49" charset="0"/>
              </a:rPr>
              <a:t>	</a:t>
            </a:r>
            <a:r>
              <a:rPr lang="en-US" sz="2400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sz="2400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cs-CZ" sz="2400" dirty="0" smtClean="0">
                <a:solidFill>
                  <a:srgbClr val="000000"/>
                </a:solidFill>
                <a:latin typeface="Courier New" pitchFamily="49" charset="0"/>
              </a:rPr>
              <a:t>]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 charset="0"/>
              </a:rPr>
              <a:t>pohniSaSmerom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</a:rPr>
              <a:t>(x, y)</a:t>
            </a:r>
            <a:r>
              <a:rPr lang="cs-CZ" sz="24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algn="ctr" eaLnBrk="1" hangingPunct="1"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sk-SK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sk-SK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sk-SK" dirty="0" smtClean="0"/>
              <a:t>Medzi hranaté zátvorky píšeme </a:t>
            </a:r>
            <a:r>
              <a:rPr lang="sk-SK" b="1" dirty="0" smtClean="0">
                <a:solidFill>
                  <a:srgbClr val="FF0000"/>
                </a:solidFill>
              </a:rPr>
              <a:t>index</a:t>
            </a:r>
            <a:r>
              <a:rPr lang="sk-SK" dirty="0" smtClean="0"/>
              <a:t> políčka</a:t>
            </a:r>
          </a:p>
          <a:p>
            <a:pPr eaLnBrk="1" hangingPunct="1"/>
            <a:r>
              <a:rPr lang="sk-SK" dirty="0" smtClean="0"/>
              <a:t>Indexy štartujú od 0</a:t>
            </a:r>
            <a:r>
              <a:rPr lang="en-US" dirty="0" smtClean="0"/>
              <a:t>!</a:t>
            </a:r>
            <a:endParaRPr lang="sk-SK" dirty="0" smtClean="0"/>
          </a:p>
          <a:p>
            <a:pPr algn="ctr" eaLnBrk="1" hangingPunct="1">
              <a:buFontTx/>
              <a:buNone/>
            </a:pPr>
            <a:endParaRPr lang="cs-CZ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1927412" y="2277035"/>
            <a:ext cx="646538" cy="161287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69061" y="3523592"/>
            <a:ext cx="2063980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Index políčka poľa, s ktorým chceme pracovať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96585" y="323532"/>
            <a:ext cx="6904037" cy="530225"/>
          </a:xfrm>
        </p:spPr>
        <p:txBody>
          <a:bodyPr/>
          <a:lstStyle/>
          <a:p>
            <a:pPr eaLnBrk="1" hangingPunct="1"/>
            <a:r>
              <a:rPr lang="en-US" sz="3200" dirty="0" err="1" smtClean="0"/>
              <a:t>Defaultn</a:t>
            </a:r>
            <a:r>
              <a:rPr lang="sk-SK" sz="3200" dirty="0" smtClean="0"/>
              <a:t>é hodnoty a dĺžka poľa</a:t>
            </a:r>
            <a:endParaRPr lang="cs-CZ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Po vytvorení poľa sú v jednotlivých políčkach poľa </a:t>
            </a:r>
            <a:r>
              <a:rPr lang="sk-SK" b="1" dirty="0" smtClean="0">
                <a:solidFill>
                  <a:srgbClr val="FF0000"/>
                </a:solidFill>
              </a:rPr>
              <a:t>„</a:t>
            </a:r>
            <a:r>
              <a:rPr lang="sk-SK" b="1" dirty="0" err="1" smtClean="0">
                <a:solidFill>
                  <a:srgbClr val="FF0000"/>
                </a:solidFill>
              </a:rPr>
              <a:t>defaultné</a:t>
            </a:r>
            <a:r>
              <a:rPr lang="sk-SK" b="1" dirty="0" smtClean="0">
                <a:solidFill>
                  <a:srgbClr val="FF0000"/>
                </a:solidFill>
              </a:rPr>
              <a:t>“ hodnoty</a:t>
            </a:r>
            <a:r>
              <a:rPr lang="sk-SK" dirty="0" smtClean="0"/>
              <a:t> pre typ políčok poľa</a:t>
            </a:r>
          </a:p>
          <a:p>
            <a:pPr eaLnBrk="1" hangingPunct="1"/>
            <a:r>
              <a:rPr lang="sk-SK" dirty="0" smtClean="0"/>
              <a:t>Počet políčok poľa získame pomocou „</a:t>
            </a:r>
            <a:r>
              <a:rPr lang="sk-SK" b="1" dirty="0" err="1" smtClean="0">
                <a:solidFill>
                  <a:srgbClr val="FF0000"/>
                </a:solidFill>
              </a:rPr>
              <a:t>length</a:t>
            </a:r>
            <a:r>
              <a:rPr lang="sk-SK" dirty="0" smtClean="0"/>
              <a:t>“ </a:t>
            </a:r>
            <a:r>
              <a:rPr lang="en-US" dirty="0" smtClean="0"/>
              <a:t>(</a:t>
            </a:r>
            <a:r>
              <a:rPr lang="en-US" dirty="0" err="1" smtClean="0"/>
              <a:t>pozor</a:t>
            </a:r>
            <a:r>
              <a:rPr lang="en-US" dirty="0" smtClean="0"/>
              <a:t>, </a:t>
            </a:r>
            <a:r>
              <a:rPr lang="sk-SK" dirty="0" smtClean="0"/>
              <a:t>je to špeciálna vec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 met</a:t>
            </a:r>
            <a:r>
              <a:rPr lang="sk-SK" dirty="0" smtClean="0"/>
              <a:t>óda</a:t>
            </a:r>
            <a:r>
              <a:rPr lang="en-US" dirty="0" smtClean="0"/>
              <a:t>,</a:t>
            </a:r>
            <a:r>
              <a:rPr lang="sk-SK" dirty="0" smtClean="0"/>
              <a:t> ako pri objektoch triedy </a:t>
            </a:r>
            <a:r>
              <a:rPr lang="sk-SK" dirty="0" err="1" smtClean="0"/>
              <a:t>String</a:t>
            </a:r>
            <a:r>
              <a:rPr lang="en-US" dirty="0" smtClean="0"/>
              <a:t>):</a:t>
            </a:r>
            <a:endParaRPr lang="en-US" b="1" dirty="0" smtClean="0">
              <a:solidFill>
                <a:srgbClr val="7F0055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cs-CZ" b="1" dirty="0" err="1" smtClean="0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cs-CZ" b="1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 i=0; i&lt;</a:t>
            </a:r>
            <a:r>
              <a:rPr lang="en-US" dirty="0" err="1" smtClean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cs-CZ" dirty="0" err="1" smtClean="0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; i++) {</a:t>
            </a:r>
            <a:endParaRPr lang="cs-CZ" dirty="0" smtClean="0">
              <a:latin typeface="Courier New" pitchFamily="49" charset="0"/>
            </a:endParaRPr>
          </a:p>
          <a:p>
            <a:pPr eaLnBrk="1" hangingPunct="1"/>
            <a:endParaRPr lang="cs-CZ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cs-CZ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cs-CZ" sz="3200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60141" y="4876799"/>
            <a:ext cx="71718" cy="121023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22620" y="5895834"/>
            <a:ext cx="2063980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dirty="0" smtClean="0">
                <a:latin typeface="Trebuchet MS" pitchFamily="34" charset="0"/>
              </a:rPr>
              <a:t>Pozor, tu žiadne zátvorky </a:t>
            </a:r>
            <a:r>
              <a:rPr lang="en-US" dirty="0" smtClean="0">
                <a:latin typeface="Trebuchet MS" pitchFamily="34" charset="0"/>
              </a:rPr>
              <a:t>()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Lopty v poli</a:t>
            </a:r>
            <a:endParaRPr lang="cs-CZ" sz="4000" smtClean="0"/>
          </a:p>
        </p:txBody>
      </p:sp>
      <p:sp>
        <p:nvSpPr>
          <p:cNvPr id="1245188" name="AutoShape 4"/>
          <p:cNvSpPr>
            <a:spLocks noChangeArrowheads="1"/>
          </p:cNvSpPr>
          <p:nvPr/>
        </p:nvSpPr>
        <p:spPr bwMode="auto">
          <a:xfrm>
            <a:off x="4081463" y="2292350"/>
            <a:ext cx="4673600" cy="1597025"/>
          </a:xfrm>
          <a:prstGeom prst="cloudCallout">
            <a:avLst>
              <a:gd name="adj1" fmla="val -46773"/>
              <a:gd name="adj2" fmla="val 1986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245189" name="Rectangle 5"/>
          <p:cNvSpPr>
            <a:spLocks noChangeArrowheads="1"/>
          </p:cNvSpPr>
          <p:nvPr/>
        </p:nvSpPr>
        <p:spPr bwMode="auto">
          <a:xfrm>
            <a:off x="5689600" y="287178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5190" name="Rectangle 6"/>
          <p:cNvSpPr>
            <a:spLocks noChangeArrowheads="1"/>
          </p:cNvSpPr>
          <p:nvPr/>
        </p:nvSpPr>
        <p:spPr bwMode="auto">
          <a:xfrm>
            <a:off x="6400800" y="287178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5191" name="Rectangle 7"/>
          <p:cNvSpPr>
            <a:spLocks noChangeArrowheads="1"/>
          </p:cNvSpPr>
          <p:nvPr/>
        </p:nvSpPr>
        <p:spPr bwMode="auto">
          <a:xfrm>
            <a:off x="4975225" y="287020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5194" name="Rectangle 10"/>
          <p:cNvSpPr>
            <a:spLocks noChangeArrowheads="1"/>
          </p:cNvSpPr>
          <p:nvPr/>
        </p:nvSpPr>
        <p:spPr bwMode="auto">
          <a:xfrm>
            <a:off x="7107238" y="287757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245196" name="Text Box 12"/>
          <p:cNvSpPr txBox="1">
            <a:spLocks noChangeArrowheads="1"/>
          </p:cNvSpPr>
          <p:nvPr/>
        </p:nvSpPr>
        <p:spPr bwMode="auto">
          <a:xfrm>
            <a:off x="5154613" y="2438400"/>
            <a:ext cx="2595562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0        1        2         3</a:t>
            </a:r>
            <a:endParaRPr lang="cs-CZ"/>
          </a:p>
        </p:txBody>
      </p:sp>
      <p:sp>
        <p:nvSpPr>
          <p:cNvPr id="21514" name="Text Box 14"/>
          <p:cNvSpPr txBox="1">
            <a:spLocks noChangeArrowheads="1"/>
          </p:cNvSpPr>
          <p:nvPr/>
        </p:nvSpPr>
        <p:spPr bwMode="auto">
          <a:xfrm>
            <a:off x="0" y="1320800"/>
            <a:ext cx="3108325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lopty</a:t>
            </a:r>
            <a:endParaRPr lang="cs-CZ" dirty="0">
              <a:solidFill>
                <a:srgbClr val="000000"/>
              </a:solidFill>
              <a:latin typeface="Courier New" pitchFamily="49" charset="0"/>
            </a:endParaRPr>
          </a:p>
        </p:txBody>
      </p:sp>
      <p:pic>
        <p:nvPicPr>
          <p:cNvPr id="1245201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5775" y="3990975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1245202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1488" y="4117975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1245204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4413" y="4637088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pic>
        <p:nvPicPr>
          <p:cNvPr id="1245206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9025" y="4791075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52438" y="3433763"/>
            <a:ext cx="34163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4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54025" y="2916238"/>
            <a:ext cx="2338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cs-CZ" dirty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4950" y="5693725"/>
            <a:ext cx="58039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cs-CZ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 i=0; i&lt;</a:t>
            </a:r>
            <a:r>
              <a:rPr lang="cs-CZ" dirty="0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cs-CZ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; i++) {</a:t>
            </a:r>
            <a:endParaRPr lang="en-US" dirty="0">
              <a:latin typeface="Courier New" pitchFamily="49" charset="0"/>
            </a:endParaRPr>
          </a:p>
          <a:p>
            <a:pPr algn="l"/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en-US" dirty="0">
                <a:latin typeface="Courier New" pitchFamily="49" charset="0"/>
              </a:rPr>
              <a:t>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Lopta</a:t>
            </a:r>
            <a:r>
              <a:rPr lang="en-US" dirty="0">
                <a:latin typeface="Courier New" pitchFamily="49" charset="0"/>
              </a:rPr>
              <a:t>();</a:t>
            </a:r>
            <a:endParaRPr lang="cs-CZ" dirty="0">
              <a:latin typeface="Courier New" pitchFamily="49" charset="0"/>
            </a:endParaRPr>
          </a:p>
          <a:p>
            <a:pPr algn="l"/>
            <a:r>
              <a:rPr lang="cs-CZ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003800" y="3049588"/>
            <a:ext cx="677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730875" y="3049588"/>
            <a:ext cx="6794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423025" y="3043238"/>
            <a:ext cx="677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135813" y="3035300"/>
            <a:ext cx="6778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857682" y="1711163"/>
            <a:ext cx="1335277" cy="584775"/>
          </a:xfrm>
          <a:prstGeom prst="rect">
            <a:avLst/>
          </a:prstGeom>
          <a:gradFill flip="none" rotWithShape="1">
            <a:gsLst>
              <a:gs pos="50000">
                <a:srgbClr val="FFE781"/>
              </a:gs>
              <a:gs pos="100000">
                <a:srgbClr val="FFC000"/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endParaRPr lang="sk-SK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1676400" y="1963272"/>
            <a:ext cx="2492187" cy="1048869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3980328" y="3227295"/>
            <a:ext cx="1299883" cy="1013011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flipH="1">
            <a:off x="5109881" y="3281084"/>
            <a:ext cx="932329" cy="950258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flipH="1">
            <a:off x="6678705" y="3236260"/>
            <a:ext cx="71717" cy="1380564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7476563" y="3182471"/>
            <a:ext cx="421342" cy="1631576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4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4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45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45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45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45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45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45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45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45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45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45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45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245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5188" grpId="0" animBg="1"/>
      <p:bldP spid="1245189" grpId="0" animBg="1"/>
      <p:bldP spid="1245190" grpId="0" animBg="1"/>
      <p:bldP spid="1245191" grpId="0" animBg="1"/>
      <p:bldP spid="1245194" grpId="0" animBg="1"/>
      <p:bldP spid="1245196" grpId="0"/>
      <p:bldP spid="21514" grpId="0"/>
      <p:bldP spid="20" grpId="0"/>
      <p:bldP spid="21" grpId="0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Pole </a:t>
            </a:r>
            <a:r>
              <a:rPr lang="sk-SK" sz="3600" smtClean="0"/>
              <a:t>referencií vs. pole hodnôt</a:t>
            </a:r>
            <a:endParaRPr lang="cs-CZ" sz="3600" smtClean="0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315913" y="2767013"/>
            <a:ext cx="4673600" cy="1597025"/>
          </a:xfrm>
          <a:prstGeom prst="cloudCallout">
            <a:avLst>
              <a:gd name="adj1" fmla="val -46773"/>
              <a:gd name="adj2" fmla="val 1986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924050" y="334645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635250" y="334645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209675" y="335382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341688" y="3352240"/>
            <a:ext cx="695325" cy="6524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389063" y="2913063"/>
            <a:ext cx="2595562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0        1        2         3</a:t>
            </a:r>
            <a:endParaRPr lang="cs-CZ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873125" y="1727200"/>
            <a:ext cx="1249363" cy="465138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31800" y="1320800"/>
            <a:ext cx="4910138" cy="369888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Lopta[] </a:t>
            </a:r>
            <a:r>
              <a:rPr lang="cs-CZ">
                <a:solidFill>
                  <a:srgbClr val="0000C0"/>
                </a:solidFill>
                <a:latin typeface="Courier New" pitchFamily="49" charset="0"/>
              </a:rPr>
              <a:t>lopty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cs-CZ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4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</p:txBody>
      </p:sp>
      <p:sp>
        <p:nvSpPr>
          <p:cNvPr id="10252" name="Rectangle 21"/>
          <p:cNvSpPr>
            <a:spLocks noChangeArrowheads="1"/>
          </p:cNvSpPr>
          <p:nvPr/>
        </p:nvSpPr>
        <p:spPr bwMode="auto">
          <a:xfrm>
            <a:off x="1223963" y="3532188"/>
            <a:ext cx="6778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951038" y="3532188"/>
            <a:ext cx="6794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 dirty="0"/>
          </a:p>
        </p:txBody>
      </p:sp>
      <p:sp>
        <p:nvSpPr>
          <p:cNvPr id="10254" name="Rectangle 23"/>
          <p:cNvSpPr>
            <a:spLocks noChangeArrowheads="1"/>
          </p:cNvSpPr>
          <p:nvPr/>
        </p:nvSpPr>
        <p:spPr bwMode="auto">
          <a:xfrm>
            <a:off x="2643188" y="3525838"/>
            <a:ext cx="6778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/>
          </a:p>
        </p:txBody>
      </p:sp>
      <p:sp>
        <p:nvSpPr>
          <p:cNvPr id="10255" name="Rectangle 24"/>
          <p:cNvSpPr>
            <a:spLocks noChangeArrowheads="1"/>
          </p:cNvSpPr>
          <p:nvPr/>
        </p:nvSpPr>
        <p:spPr bwMode="auto">
          <a:xfrm>
            <a:off x="3355975" y="3517900"/>
            <a:ext cx="6778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sz="1600"/>
          </a:p>
        </p:txBody>
      </p:sp>
      <p:sp>
        <p:nvSpPr>
          <p:cNvPr id="10256" name="AutoShape 3"/>
          <p:cNvSpPr>
            <a:spLocks noChangeArrowheads="1"/>
          </p:cNvSpPr>
          <p:nvPr/>
        </p:nvSpPr>
        <p:spPr bwMode="auto">
          <a:xfrm>
            <a:off x="4097338" y="4483100"/>
            <a:ext cx="4673600" cy="1597025"/>
          </a:xfrm>
          <a:prstGeom prst="cloudCallout">
            <a:avLst>
              <a:gd name="adj1" fmla="val -46773"/>
              <a:gd name="adj2" fmla="val 1986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0257" name="Rectangle 4"/>
          <p:cNvSpPr>
            <a:spLocks noChangeArrowheads="1"/>
          </p:cNvSpPr>
          <p:nvPr/>
        </p:nvSpPr>
        <p:spPr bwMode="auto">
          <a:xfrm>
            <a:off x="5705475" y="506253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58" name="Rectangle 5"/>
          <p:cNvSpPr>
            <a:spLocks noChangeArrowheads="1"/>
          </p:cNvSpPr>
          <p:nvPr/>
        </p:nvSpPr>
        <p:spPr bwMode="auto">
          <a:xfrm>
            <a:off x="6416675" y="5062538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60" name="Rectangle 7"/>
          <p:cNvSpPr>
            <a:spLocks noChangeArrowheads="1"/>
          </p:cNvSpPr>
          <p:nvPr/>
        </p:nvSpPr>
        <p:spPr bwMode="auto">
          <a:xfrm>
            <a:off x="7123113" y="5059363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61" name="Text Box 8"/>
          <p:cNvSpPr txBox="1">
            <a:spLocks noChangeArrowheads="1"/>
          </p:cNvSpPr>
          <p:nvPr/>
        </p:nvSpPr>
        <p:spPr bwMode="auto">
          <a:xfrm>
            <a:off x="5170488" y="4629150"/>
            <a:ext cx="2595562" cy="39687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0        1        2         3</a:t>
            </a:r>
            <a:endParaRPr lang="cs-CZ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903913" y="5246688"/>
            <a:ext cx="322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sk-SK" sz="1800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64" name="Rectangle 33"/>
          <p:cNvSpPr>
            <a:spLocks noChangeArrowheads="1"/>
          </p:cNvSpPr>
          <p:nvPr/>
        </p:nvSpPr>
        <p:spPr bwMode="auto">
          <a:xfrm>
            <a:off x="6594475" y="5240338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sk-SK" sz="180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65" name="Rectangle 34"/>
          <p:cNvSpPr>
            <a:spLocks noChangeArrowheads="1"/>
          </p:cNvSpPr>
          <p:nvPr/>
        </p:nvSpPr>
        <p:spPr bwMode="auto">
          <a:xfrm>
            <a:off x="7307263" y="5232400"/>
            <a:ext cx="322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sk-SK" sz="180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66" name="AutoShape 9"/>
          <p:cNvSpPr>
            <a:spLocks noChangeArrowheads="1"/>
          </p:cNvSpPr>
          <p:nvPr/>
        </p:nvSpPr>
        <p:spPr bwMode="auto">
          <a:xfrm>
            <a:off x="5151438" y="2570163"/>
            <a:ext cx="1249362" cy="465137"/>
          </a:xfrm>
          <a:prstGeom prst="flowChartProcess">
            <a:avLst/>
          </a:prstGeom>
          <a:solidFill>
            <a:srgbClr val="FFE78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10267" name="Text Box 10"/>
          <p:cNvSpPr txBox="1">
            <a:spLocks noChangeArrowheads="1"/>
          </p:cNvSpPr>
          <p:nvPr/>
        </p:nvSpPr>
        <p:spPr bwMode="auto">
          <a:xfrm>
            <a:off x="4616450" y="2163763"/>
            <a:ext cx="4333875" cy="369887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>
                <a:solidFill>
                  <a:srgbClr val="0000C0"/>
                </a:solidFill>
                <a:latin typeface="Courier New" pitchFamily="49" charset="0"/>
              </a:rPr>
              <a:t>cisla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cs-CZ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4</a:t>
            </a:r>
            <a:r>
              <a:rPr lang="cs-CZ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</p:txBody>
      </p:sp>
      <p:pic>
        <p:nvPicPr>
          <p:cNvPr id="29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" y="4452938"/>
            <a:ext cx="1028700" cy="102552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</p:spPr>
      </p:pic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312738" y="5576888"/>
            <a:ext cx="3494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l</a:t>
            </a:r>
            <a:r>
              <a:rPr lang="cs-CZ" sz="1800" dirty="0" err="1">
                <a:latin typeface="Courier New" pitchFamily="49" charset="0"/>
              </a:rPr>
              <a:t>opty</a:t>
            </a:r>
            <a:r>
              <a:rPr lang="en-US" sz="1800" dirty="0">
                <a:latin typeface="Courier New" pitchFamily="49" charset="0"/>
              </a:rPr>
              <a:t>[1]</a:t>
            </a:r>
            <a:r>
              <a:rPr lang="sk-SK" sz="1800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C0"/>
                </a:solidFill>
                <a:latin typeface="Courier New" pitchFamily="49" charset="0"/>
              </a:rPr>
              <a:t>= </a:t>
            </a:r>
            <a:r>
              <a:rPr lang="cs-CZ" sz="1800" b="1" dirty="0" err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cs-CZ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</a:rPr>
              <a:t>Lopta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();</a:t>
            </a:r>
            <a:r>
              <a:rPr lang="en-US" sz="1800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endParaRPr lang="sk-SK" sz="1800" dirty="0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4989516" y="5059362"/>
            <a:ext cx="695325" cy="6524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692900" y="3797300"/>
            <a:ext cx="218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cisla</a:t>
            </a:r>
            <a:r>
              <a:rPr lang="en-US" dirty="0">
                <a:latin typeface="Courier New" pitchFamily="49" charset="0"/>
              </a:rPr>
              <a:t>[1]</a:t>
            </a:r>
            <a:r>
              <a:rPr lang="sk-SK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urier New" pitchFamily="49" charset="0"/>
              </a:rPr>
              <a:t>= </a:t>
            </a:r>
            <a:r>
              <a:rPr lang="en-US" dirty="0">
                <a:latin typeface="Courier New" pitchFamily="49" charset="0"/>
              </a:rPr>
              <a:t>8;</a:t>
            </a:r>
            <a:endParaRPr lang="sk-SK" dirty="0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843867" y="5098490"/>
            <a:ext cx="4619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8</a:t>
            </a:r>
            <a:endParaRPr lang="sk-SK" sz="3600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Line 5"/>
          <p:cNvSpPr>
            <a:spLocks noChangeShapeType="1"/>
          </p:cNvSpPr>
          <p:nvPr/>
        </p:nvSpPr>
        <p:spPr bwMode="auto">
          <a:xfrm>
            <a:off x="1676400" y="1963273"/>
            <a:ext cx="851647" cy="905434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5800165" y="2832848"/>
            <a:ext cx="421341" cy="1712258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9" name="Line 5"/>
          <p:cNvSpPr>
            <a:spLocks noChangeShapeType="1"/>
          </p:cNvSpPr>
          <p:nvPr/>
        </p:nvSpPr>
        <p:spPr bwMode="auto">
          <a:xfrm flipH="1">
            <a:off x="1237129" y="3720355"/>
            <a:ext cx="1021977" cy="914398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262" name="Rectangle 31"/>
          <p:cNvSpPr>
            <a:spLocks noChangeArrowheads="1"/>
          </p:cNvSpPr>
          <p:nvPr/>
        </p:nvSpPr>
        <p:spPr bwMode="auto">
          <a:xfrm>
            <a:off x="5175250" y="5246688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sk-SK" sz="1800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3" grpId="0"/>
      <p:bldP spid="36" grpId="0"/>
      <p:bldP spid="37" grpId="0"/>
      <p:bldP spid="38" grpId="0"/>
      <p:bldP spid="39" grpId="0" animBg="1"/>
    </p:bld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3663</TotalTime>
  <Words>2260</Words>
  <Application>Microsoft Office PowerPoint</Application>
  <PresentationFormat>On-screen Show (4:3)</PresentationFormat>
  <Paragraphs>408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Identity_Lifecycle_Management</vt:lpstr>
      <vt:lpstr>5. prednáška (26.10.2011)</vt:lpstr>
      <vt:lpstr>Čo už vieme...</vt:lpstr>
      <vt:lpstr>Polia - opakovanie</vt:lpstr>
      <vt:lpstr>Deklarácia „poľovej“ premennej</vt:lpstr>
      <vt:lpstr>Vytvorenie objektu poľa</vt:lpstr>
      <vt:lpstr>Prístup k políčkam poľa</vt:lpstr>
      <vt:lpstr>Defaultné hodnoty a dĺžka poľa</vt:lpstr>
      <vt:lpstr>Lopty v poli</vt:lpstr>
      <vt:lpstr>Pole referencií vs. pole hodnôt</vt:lpstr>
      <vt:lpstr>Preplnené pole...</vt:lpstr>
      <vt:lpstr>Pridanie lopty (pridajLoptu)</vt:lpstr>
      <vt:lpstr>Pridanie lopty</vt:lpstr>
      <vt:lpstr>Zmenšenie poľa</vt:lpstr>
      <vt:lpstr>Korytnačka – poliarka (1)</vt:lpstr>
      <vt:lpstr>Korytnačka – poliarka (2)</vt:lpstr>
      <vt:lpstr>Korytnačka – poliarka (3)</vt:lpstr>
      <vt:lpstr>2 rovnaké čísla v poli?</vt:lpstr>
      <vt:lpstr>2 rovnaké čísla v poli?</vt:lpstr>
      <vt:lpstr>Vytvorenie inicializovaných polí </vt:lpstr>
      <vt:lpstr>Vytvorenie inicializovaných polí</vt:lpstr>
      <vt:lpstr>Pár užitočných metód</vt:lpstr>
      <vt:lpstr>Piškvorky</vt:lpstr>
      <vt:lpstr>Piškvorky - predpríprava</vt:lpstr>
      <vt:lpstr>2-rozmerné polia</vt:lpstr>
      <vt:lpstr>2-rozmerné polia</vt:lpstr>
      <vt:lpstr>2-rozmerné polia - vytvorenie</vt:lpstr>
      <vt:lpstr>2-rozmerné polia - prístup</vt:lpstr>
      <vt:lpstr>2-rozmerné polia - inicializácia</vt:lpstr>
      <vt:lpstr>Tajomstvo pre pokročilých</vt:lpstr>
      <vt:lpstr>Piškvorky s 2D poľom</vt:lpstr>
      <vt:lpstr>Rovnakých v smere</vt:lpstr>
      <vt:lpstr>Vektory posunutia</vt:lpstr>
      <vt:lpstr>Piškvorky</vt:lpstr>
      <vt:lpstr>overPolicko</vt:lpstr>
      <vt:lpstr>overPolicko</vt:lpstr>
      <vt:lpstr>Tajomstvá Javy pre pokročilých</vt:lpstr>
      <vt:lpstr>Sumarizácia</vt:lpstr>
      <vt:lpstr>the end of part 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Fero</cp:lastModifiedBy>
  <cp:revision>268</cp:revision>
  <dcterms:created xsi:type="dcterms:W3CDTF">2007-01-29T19:11:06Z</dcterms:created>
  <dcterms:modified xsi:type="dcterms:W3CDTF">2011-10-25T19:31:05Z</dcterms:modified>
</cp:coreProperties>
</file>