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8"/>
  </p:notesMasterIdLst>
  <p:handoutMasterIdLst>
    <p:handoutMasterId r:id="rId49"/>
  </p:handoutMasterIdLst>
  <p:sldIdLst>
    <p:sldId id="310" r:id="rId2"/>
    <p:sldId id="394" r:id="rId3"/>
    <p:sldId id="438" r:id="rId4"/>
    <p:sldId id="439" r:id="rId5"/>
    <p:sldId id="440" r:id="rId6"/>
    <p:sldId id="441" r:id="rId7"/>
    <p:sldId id="396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42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429" r:id="rId39"/>
    <p:sldId id="443" r:id="rId40"/>
    <p:sldId id="432" r:id="rId41"/>
    <p:sldId id="433" r:id="rId42"/>
    <p:sldId id="434" r:id="rId43"/>
    <p:sldId id="435" r:id="rId44"/>
    <p:sldId id="436" r:id="rId45"/>
    <p:sldId id="444" r:id="rId46"/>
    <p:sldId id="347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CC9900"/>
    <a:srgbClr val="FFE781"/>
    <a:srgbClr val="99CCFF"/>
    <a:srgbClr val="FFFFCC"/>
    <a:srgbClr val="A7E2FF"/>
    <a:srgbClr val="2B3212"/>
    <a:srgbClr val="FF99FF"/>
    <a:srgbClr val="CCCC00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0568" autoAdjust="0"/>
  </p:normalViewPr>
  <p:slideViewPr>
    <p:cSldViewPr snapToGrid="0">
      <p:cViewPr varScale="1">
        <p:scale>
          <a:sx n="106" d="100"/>
          <a:sy n="106" d="100"/>
        </p:scale>
        <p:origin x="-1794" y="-9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Nadpis</a:t>
            </a:r>
            <a:endParaRPr lang="en-GB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sk-SK" dirty="0" smtClean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predn</a:t>
            </a:r>
            <a:r>
              <a:rPr lang="sk-SK" dirty="0" err="1" smtClean="0"/>
              <a:t>áška</a:t>
            </a:r>
            <a:r>
              <a:rPr lang="sk-SK" dirty="0" smtClean="0"/>
              <a:t> </a:t>
            </a:r>
            <a:r>
              <a:rPr lang="en-US" dirty="0" smtClean="0"/>
              <a:t>(5.10.2011)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323585" y="5499757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Po</a:t>
            </a:r>
            <a:r>
              <a:rPr lang="sk-SK" sz="2800" b="1" i="1" dirty="0" err="1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čúvajme</a:t>
            </a:r>
            <a:r>
              <a:rPr lang="sk-SK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, čo nám </a:t>
            </a:r>
            <a:br>
              <a:rPr lang="sk-SK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sk-SK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objekty hovoria</a:t>
            </a:r>
            <a:endParaRPr lang="en-US" sz="2800" b="1" i="1" dirty="0" smtClean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157807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Cykly, funkcie a referencie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6137" y="5112560"/>
            <a:ext cx="1004888" cy="1598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235" y="3500427"/>
            <a:ext cx="1143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 descr="http://hsc.csu.edu.au/entertain/industry/core/manage/3457/images/Listen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050" y="3276860"/>
            <a:ext cx="1743918" cy="18149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Keď je koniec v nedohľadne</a:t>
            </a:r>
            <a:endParaRPr lang="cs-CZ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smtClean="0">
                <a:solidFill>
                  <a:srgbClr val="FF0000"/>
                </a:solidFill>
              </a:rPr>
              <a:t>Riziko</a:t>
            </a:r>
            <a:r>
              <a:rPr lang="sk-SK" dirty="0" smtClean="0"/>
              <a:t> cyklov riadených podmienkou je to, že sa zmýlime a podmienka bude splnená stále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... s</a:t>
            </a:r>
            <a:r>
              <a:rPr lang="en-US" dirty="0" smtClean="0"/>
              <a:t>t</a:t>
            </a:r>
            <a:r>
              <a:rPr lang="sk-SK" dirty="0" err="1" smtClean="0"/>
              <a:t>ále</a:t>
            </a:r>
            <a:r>
              <a:rPr lang="sk-SK" dirty="0" smtClean="0"/>
              <a:t> splnená podmienka </a:t>
            </a:r>
            <a:r>
              <a:rPr lang="en-US" dirty="0" smtClean="0"/>
              <a:t>= </a:t>
            </a:r>
            <a:r>
              <a:rPr lang="sk-SK" dirty="0" smtClean="0"/>
              <a:t>nikdy nekončiaci </a:t>
            </a:r>
            <a:r>
              <a:rPr lang="en-US" dirty="0" smtClean="0"/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nekone</a:t>
            </a:r>
            <a:r>
              <a:rPr lang="sk-SK" b="1" dirty="0" err="1" smtClean="0">
                <a:solidFill>
                  <a:srgbClr val="FF0000"/>
                </a:solidFill>
              </a:rPr>
              <a:t>čný</a:t>
            </a:r>
            <a:r>
              <a:rPr lang="en-US" dirty="0" smtClean="0"/>
              <a:t>)</a:t>
            </a:r>
            <a:r>
              <a:rPr lang="sk-SK" dirty="0" smtClean="0"/>
              <a:t> cyklus 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k = 100;</a:t>
            </a:r>
            <a:endParaRPr lang="sk-SK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(k &gt; 10) {</a:t>
            </a:r>
            <a:endParaRPr lang="sk-SK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 smtClean="0">
                <a:solidFill>
                  <a:srgbClr val="7F0055"/>
                </a:solidFill>
                <a:latin typeface="Courier New" pitchFamily="49" charset="0"/>
              </a:rPr>
              <a:t>    		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.moveTo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(k, 30);  </a:t>
            </a:r>
            <a:endParaRPr lang="sk-SK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   }</a:t>
            </a: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1268" name="Picture 2" descr="http://filmonic.com/wp-content/uploads/2009/02/the-neverending-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0039">
            <a:off x="5705475" y="3416300"/>
            <a:ext cx="2855913" cy="155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err="1" smtClean="0"/>
              <a:t>For</a:t>
            </a:r>
            <a:r>
              <a:rPr lang="sk-SK" dirty="0" smtClean="0"/>
              <a:t> cyklus pod drobnohľadom</a:t>
            </a:r>
            <a:endParaRPr lang="cs-CZ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      </a:t>
            </a:r>
          </a:p>
          <a:p>
            <a:pPr eaLnBrk="1" hangingPunct="1">
              <a:buFontTx/>
              <a:buNone/>
            </a:pPr>
            <a:endParaRPr lang="cs-CZ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		 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i=0; i&lt;10; i++) {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i="1" dirty="0" smtClean="0">
                <a:latin typeface="Courier New" pitchFamily="49" charset="0"/>
              </a:rPr>
              <a:t>			príkazy cyklu</a:t>
            </a:r>
            <a:endParaRPr lang="cs-CZ" i="1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     }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491273" y="2444620"/>
            <a:ext cx="1054360" cy="12689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67004" y="1365479"/>
            <a:ext cx="345854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Vytvorí sa premenná 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 smtClean="0">
                <a:latin typeface="Trebuchet MS" pitchFamily="34" charset="0"/>
              </a:rPr>
              <a:t> typu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 smtClean="0">
                <a:latin typeface="Trebuchet MS" pitchFamily="34" charset="0"/>
              </a:rPr>
              <a:t>, ktorá „žije“ len počas </a:t>
            </a:r>
            <a:r>
              <a:rPr lang="sk-SK" dirty="0" err="1" smtClean="0">
                <a:latin typeface="Trebuchet MS" pitchFamily="34" charset="0"/>
              </a:rPr>
              <a:t>for-cyklu</a:t>
            </a:r>
            <a:r>
              <a:rPr lang="sk-SK" dirty="0" smtClean="0">
                <a:latin typeface="Trebuchet MS" pitchFamily="34" charset="0"/>
              </a:rPr>
              <a:t>. Premenná 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 smtClean="0">
                <a:latin typeface="Trebuchet MS" pitchFamily="34" charset="0"/>
              </a:rPr>
              <a:t> je inicializovaná na hodnotu </a:t>
            </a:r>
            <a:r>
              <a:rPr lang="en-US" dirty="0" smtClean="0">
                <a:latin typeface="Trebuchet MS" pitchFamily="34" charset="0"/>
              </a:rPr>
              <a:t>0. 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5215812" y="2202024"/>
            <a:ext cx="1119674" cy="14275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380652" y="1284614"/>
            <a:ext cx="345854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Podmienka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ktor</a:t>
            </a:r>
            <a:r>
              <a:rPr lang="sk-SK" dirty="0" smtClean="0">
                <a:latin typeface="Trebuchet MS" pitchFamily="34" charset="0"/>
              </a:rPr>
              <a:t>á </a:t>
            </a:r>
            <a:r>
              <a:rPr lang="sk-SK" b="1" dirty="0" smtClean="0">
                <a:latin typeface="Trebuchet MS" pitchFamily="34" charset="0"/>
              </a:rPr>
              <a:t>musí byť splnená</a:t>
            </a:r>
            <a:r>
              <a:rPr lang="sk-SK" dirty="0" smtClean="0">
                <a:latin typeface="Trebuchet MS" pitchFamily="34" charset="0"/>
              </a:rPr>
              <a:t>, aby sa príkazy cyklu vykonali.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6223518" y="4170784"/>
            <a:ext cx="233266" cy="14089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86808" y="5449177"/>
            <a:ext cx="489546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Čo sa má stať, </a:t>
            </a:r>
            <a:r>
              <a:rPr lang="sk-SK" b="1" dirty="0" smtClean="0">
                <a:latin typeface="Trebuchet MS" pitchFamily="34" charset="0"/>
              </a:rPr>
              <a:t>po každom vykonaní </a:t>
            </a:r>
            <a:r>
              <a:rPr lang="sk-SK" dirty="0" smtClean="0">
                <a:latin typeface="Trebuchet MS" pitchFamily="34" charset="0"/>
              </a:rPr>
              <a:t>príkazov cyklu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en-US" dirty="0" err="1" smtClean="0">
                <a:latin typeface="Trebuchet MS" pitchFamily="34" charset="0"/>
              </a:rPr>
              <a:t>zvy</a:t>
            </a:r>
            <a:r>
              <a:rPr lang="sk-SK" dirty="0" err="1" smtClean="0">
                <a:latin typeface="Trebuchet MS" pitchFamily="34" charset="0"/>
              </a:rPr>
              <a:t>čajne</a:t>
            </a:r>
            <a:r>
              <a:rPr lang="sk-SK" dirty="0" smtClean="0">
                <a:latin typeface="Trebuchet MS" pitchFamily="34" charset="0"/>
              </a:rPr>
              <a:t> sa zvýši hodnota riadiacej premennej cyklu o 1</a:t>
            </a:r>
            <a:r>
              <a:rPr lang="en-US" dirty="0" smtClean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02163" y="5683851"/>
            <a:ext cx="299823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Premennú 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 smtClean="0">
                <a:latin typeface="Trebuchet MS" pitchFamily="34" charset="0"/>
              </a:rPr>
              <a:t> zvykneme nazývať </a:t>
            </a:r>
            <a:r>
              <a:rPr lang="sk-SK" b="1" dirty="0" smtClean="0">
                <a:latin typeface="Trebuchet MS" pitchFamily="34" charset="0"/>
              </a:rPr>
              <a:t>riadiacou premennou cyklu</a:t>
            </a:r>
            <a:r>
              <a:rPr lang="sk-SK" dirty="0" smtClean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Dôsledky</a:t>
            </a:r>
            <a:endParaRPr lang="cs-CZ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err="1" smtClean="0"/>
              <a:t>Aktuáln</a:t>
            </a:r>
            <a:r>
              <a:rPr lang="en-US" dirty="0" smtClean="0"/>
              <a:t>a</a:t>
            </a:r>
            <a:r>
              <a:rPr lang="sk-SK" dirty="0" smtClean="0"/>
              <a:t> </a:t>
            </a:r>
            <a:r>
              <a:rPr lang="en-US" dirty="0" err="1" smtClean="0"/>
              <a:t>hodnota</a:t>
            </a:r>
            <a:r>
              <a:rPr lang="sk-SK" dirty="0" smtClean="0"/>
              <a:t> premennej 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i="1" dirty="0" smtClean="0"/>
              <a:t> </a:t>
            </a:r>
            <a:r>
              <a:rPr lang="sk-SK" dirty="0" smtClean="0"/>
              <a:t>sa </a:t>
            </a:r>
            <a:r>
              <a:rPr lang="sk-SK" b="1" dirty="0" smtClean="0">
                <a:solidFill>
                  <a:srgbClr val="FF0000"/>
                </a:solidFill>
              </a:rPr>
              <a:t>mení </a:t>
            </a:r>
            <a:r>
              <a:rPr lang="sk-SK" dirty="0" err="1" smtClean="0"/>
              <a:t>pr</a:t>
            </a:r>
            <a:r>
              <a:rPr lang="en-US" dirty="0" err="1" smtClean="0"/>
              <a:t>i</a:t>
            </a:r>
            <a:r>
              <a:rPr lang="sk-SK" dirty="0" smtClean="0"/>
              <a:t> každej iterácií </a:t>
            </a:r>
            <a:r>
              <a:rPr lang="en-US" dirty="0" smtClean="0"/>
              <a:t>(</a:t>
            </a:r>
            <a:r>
              <a:rPr lang="sk-SK" dirty="0" smtClean="0"/>
              <a:t>opakovaní</a:t>
            </a:r>
            <a:r>
              <a:rPr lang="en-US" dirty="0" smtClean="0"/>
              <a:t>) </a:t>
            </a:r>
            <a:r>
              <a:rPr lang="en-US" dirty="0" err="1" smtClean="0"/>
              <a:t>cyklu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		 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i=0; i&lt;10; i++) {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i="1" dirty="0" smtClean="0">
                <a:latin typeface="Courier New" pitchFamily="49" charset="0"/>
              </a:rPr>
              <a:t>			príkazy cyklu</a:t>
            </a:r>
            <a:endParaRPr lang="cs-CZ" i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     }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0, 1, 2, 3, 4, …, 9</a:t>
            </a: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Hodnotu premennej 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 smtClean="0"/>
              <a:t> vieme využiť v príkazoch cyklu </a:t>
            </a:r>
            <a:r>
              <a:rPr lang="en-US" dirty="0" smtClean="0"/>
              <a:t>(</a:t>
            </a:r>
            <a:r>
              <a:rPr lang="en-US" dirty="0" err="1" smtClean="0"/>
              <a:t>viac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cvi</a:t>
            </a:r>
            <a:r>
              <a:rPr lang="sk-SK" dirty="0" err="1" smtClean="0"/>
              <a:t>čeniach</a:t>
            </a:r>
            <a:r>
              <a:rPr lang="en-US" dirty="0" smtClean="0"/>
              <a:t>)</a:t>
            </a:r>
            <a:endParaRPr lang="sk-SK" dirty="0" smtClean="0"/>
          </a:p>
          <a:p>
            <a:pPr algn="ctr" eaLnBrk="1" hangingPunct="1">
              <a:lnSpc>
                <a:spcPct val="90000"/>
              </a:lnSpc>
              <a:buNone/>
            </a:pPr>
            <a:endParaRPr lang="en-US" sz="2000" b="1" dirty="0" smtClean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2000" b="1" dirty="0" err="1" smtClean="0"/>
              <a:t>Pozn</a:t>
            </a:r>
            <a:r>
              <a:rPr lang="sk-SK" sz="2000" b="1" dirty="0" err="1" smtClean="0"/>
              <a:t>ámka</a:t>
            </a:r>
            <a:r>
              <a:rPr lang="sk-SK" sz="2000" b="1" dirty="0" smtClean="0"/>
              <a:t>:</a:t>
            </a:r>
            <a:r>
              <a:rPr lang="sk-SK" sz="2000" dirty="0" smtClean="0"/>
              <a:t> s </a:t>
            </a:r>
            <a:r>
              <a:rPr lang="sk-SK" sz="2000" dirty="0" err="1" smtClean="0"/>
              <a:t>for-cyklami</a:t>
            </a:r>
            <a:r>
              <a:rPr lang="sk-SK" sz="2000" dirty="0" smtClean="0"/>
              <a:t> ide robiť aj iné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k-SK" sz="2000" dirty="0" smtClean="0"/>
              <a:t>programátorské „zverstvá“, ale m</a:t>
            </a:r>
            <a:r>
              <a:rPr lang="en-US" sz="2000" dirty="0" smtClean="0"/>
              <a:t>y</a:t>
            </a:r>
            <a:r>
              <a:rPr lang="sk-SK" sz="2000" dirty="0" smtClean="0"/>
              <a:t> ich robiť nebudeme ...</a:t>
            </a:r>
            <a:endParaRPr lang="cs-CZ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sk-SK" i="1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Príkaz</a:t>
            </a:r>
            <a:r>
              <a:rPr lang="en-US" sz="4000" smtClean="0"/>
              <a:t>y</a:t>
            </a:r>
            <a:r>
              <a:rPr lang="sk-SK" sz="4000" smtClean="0"/>
              <a:t> break</a:t>
            </a:r>
            <a:r>
              <a:rPr lang="en-US" sz="4000" smtClean="0"/>
              <a:t> a continue</a:t>
            </a:r>
            <a:endParaRPr lang="cs-CZ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005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Príkazom </a:t>
            </a: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;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smtClean="0"/>
              <a:t>vieme </a:t>
            </a:r>
            <a:r>
              <a:rPr lang="sk-SK" sz="2400" b="1" dirty="0" smtClean="0">
                <a:solidFill>
                  <a:srgbClr val="FF0000"/>
                </a:solidFill>
              </a:rPr>
              <a:t>okamžite ukončiť</a:t>
            </a:r>
            <a:r>
              <a:rPr lang="sk-SK" sz="2400" dirty="0" smtClean="0"/>
              <a:t> vykonávanie celého cyklu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Príkazom </a:t>
            </a: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;</a:t>
            </a:r>
            <a:r>
              <a:rPr lang="sk-SK" sz="2400" dirty="0" smtClean="0"/>
              <a:t> vieme okamžite ukončiť vykonávanie aktuálnej iterácie </a:t>
            </a:r>
            <a:r>
              <a:rPr lang="en-US" sz="2400" dirty="0" smtClean="0"/>
              <a:t>(</a:t>
            </a:r>
            <a:r>
              <a:rPr lang="sk-SK" sz="2400" dirty="0" smtClean="0"/>
              <a:t>opakovania</a:t>
            </a:r>
            <a:r>
              <a:rPr lang="en-US" sz="2400" dirty="0" smtClean="0"/>
              <a:t>) </a:t>
            </a:r>
            <a:r>
              <a:rPr lang="en-US" sz="2400" dirty="0" err="1" smtClean="0"/>
              <a:t>cyklu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i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i="1" dirty="0" err="1" smtClean="0">
                <a:latin typeface="Courier New" pitchFamily="49" charset="0"/>
              </a:rPr>
              <a:t>nejaké</a:t>
            </a:r>
            <a:r>
              <a:rPr lang="cs-CZ" sz="2400" i="1" dirty="0" smtClean="0">
                <a:latin typeface="Courier New" pitchFamily="49" charset="0"/>
              </a:rPr>
              <a:t> </a:t>
            </a:r>
            <a:r>
              <a:rPr lang="cs-CZ" sz="2400" i="1" dirty="0" err="1" smtClean="0">
                <a:latin typeface="Courier New" pitchFamily="49" charset="0"/>
              </a:rPr>
              <a:t>príkazy</a:t>
            </a:r>
            <a:endParaRPr lang="cs-CZ" sz="2400" i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(100,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100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 &gt; 200) {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i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i="1" dirty="0" err="1" smtClean="0">
                <a:latin typeface="Courier New" pitchFamily="49" charset="0"/>
              </a:rPr>
              <a:t>nejaké</a:t>
            </a:r>
            <a:r>
              <a:rPr lang="cs-CZ" sz="2400" i="1" dirty="0" smtClean="0">
                <a:latin typeface="Courier New" pitchFamily="49" charset="0"/>
              </a:rPr>
              <a:t> </a:t>
            </a:r>
            <a:r>
              <a:rPr lang="cs-CZ" sz="2400" i="1" dirty="0" err="1" smtClean="0">
                <a:latin typeface="Courier New" pitchFamily="49" charset="0"/>
              </a:rPr>
              <a:t>príkazy</a:t>
            </a:r>
            <a:endParaRPr lang="cs-CZ" sz="2400" i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8939" y="5985773"/>
            <a:ext cx="338372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en-US" dirty="0" smtClean="0">
                <a:latin typeface="Trebuchet MS" pitchFamily="34" charset="0"/>
              </a:rPr>
              <a:t> a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sa</a:t>
            </a:r>
            <a:r>
              <a:rPr lang="en-US" dirty="0" smtClean="0">
                <a:latin typeface="Trebuchet MS" pitchFamily="34" charset="0"/>
              </a:rPr>
              <a:t> v</a:t>
            </a:r>
            <a:r>
              <a:rPr lang="sk-SK" dirty="0" err="1" smtClean="0">
                <a:latin typeface="Trebuchet MS" pitchFamily="34" charset="0"/>
              </a:rPr>
              <a:t>zťahujú</a:t>
            </a:r>
            <a:r>
              <a:rPr lang="sk-SK" dirty="0" smtClean="0">
                <a:latin typeface="Trebuchet MS" pitchFamily="34" charset="0"/>
              </a:rPr>
              <a:t> na najbližší cyklus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854823" y="4563034"/>
            <a:ext cx="1207673" cy="3732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96560" y="4637413"/>
            <a:ext cx="3969536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Ak</a:t>
            </a:r>
            <a:r>
              <a:rPr lang="en-US" dirty="0" smtClean="0">
                <a:latin typeface="Trebuchet MS" pitchFamily="34" charset="0"/>
              </a:rPr>
              <a:t> je </a:t>
            </a:r>
            <a:r>
              <a:rPr lang="en-US" dirty="0" err="1" smtClean="0">
                <a:latin typeface="Trebuchet MS" pitchFamily="34" charset="0"/>
              </a:rPr>
              <a:t>splnen</a:t>
            </a:r>
            <a:r>
              <a:rPr lang="sk-SK" dirty="0" smtClean="0">
                <a:latin typeface="Trebuchet MS" pitchFamily="34" charset="0"/>
              </a:rPr>
              <a:t>á podmienka, </a:t>
            </a:r>
            <a:r>
              <a:rPr lang="sk-SK" b="1" dirty="0" smtClean="0">
                <a:solidFill>
                  <a:srgbClr val="FF0000"/>
                </a:solidFill>
                <a:latin typeface="Trebuchet MS" pitchFamily="34" charset="0"/>
              </a:rPr>
              <a:t>ihneď</a:t>
            </a:r>
            <a:r>
              <a:rPr lang="sk-SK" dirty="0" smtClean="0">
                <a:latin typeface="Trebuchet MS" pitchFamily="34" charset="0"/>
              </a:rPr>
              <a:t> ukončíme vykonávanie cyklu.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do</a:t>
            </a:r>
            <a:r>
              <a:rPr lang="en-US" smtClean="0"/>
              <a:t>-while</a:t>
            </a:r>
            <a:r>
              <a:rPr lang="sk-SK" smtClean="0"/>
              <a:t> </a:t>
            </a:r>
            <a:r>
              <a:rPr lang="en-US" sz="3200" smtClean="0"/>
              <a:t>(len pre inform</a:t>
            </a:r>
            <a:r>
              <a:rPr lang="sk-SK" sz="3200" smtClean="0"/>
              <a:t>áciu</a:t>
            </a:r>
            <a:r>
              <a:rPr lang="en-US" sz="3200" smtClean="0"/>
              <a:t>)</a:t>
            </a:r>
            <a:endParaRPr lang="sk-SK" sz="32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do-while – </a:t>
            </a:r>
            <a:r>
              <a:rPr lang="en-US" dirty="0" err="1" smtClean="0"/>
              <a:t>cyklus</a:t>
            </a:r>
            <a:r>
              <a:rPr lang="en-US" dirty="0" smtClean="0"/>
              <a:t> s </a:t>
            </a:r>
            <a:r>
              <a:rPr lang="en-US" b="1" dirty="0" err="1" smtClean="0"/>
              <a:t>podmienkou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konci</a:t>
            </a:r>
            <a:r>
              <a:rPr lang="en-US" b="1" dirty="0" smtClean="0"/>
              <a:t> </a:t>
            </a:r>
            <a:r>
              <a:rPr lang="en-US" dirty="0" smtClean="0"/>
              <a:t>(v </a:t>
            </a:r>
            <a:r>
              <a:rPr lang="en-US" dirty="0" err="1" smtClean="0"/>
              <a:t>praxi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vyu</a:t>
            </a:r>
            <a:r>
              <a:rPr lang="sk-SK" dirty="0" err="1" smtClean="0"/>
              <a:t>žíva</a:t>
            </a:r>
            <a:r>
              <a:rPr lang="sk-SK" dirty="0" smtClean="0"/>
              <a:t> najmenej</a:t>
            </a:r>
            <a:r>
              <a:rPr lang="en-US" dirty="0" smtClean="0"/>
              <a:t>):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   do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 smtClean="0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 smtClean="0">
                <a:solidFill>
                  <a:srgbClr val="FF0000"/>
                </a:solidFill>
                <a:latin typeface="Courier New" pitchFamily="49" charset="0"/>
              </a:rPr>
              <a:t> cyklu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while 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 smtClean="0">
              <a:latin typeface="Courier New" pitchFamily="49" charset="0"/>
            </a:endParaRP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sk-SK" dirty="0" smtClean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231341" y="4007224"/>
            <a:ext cx="1126992" cy="142319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0322" y="4431226"/>
            <a:ext cx="3458547" cy="224676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Podmienka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testuje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sk-SK" b="1" dirty="0" smtClean="0">
                <a:solidFill>
                  <a:srgbClr val="FF0000"/>
                </a:solidFill>
                <a:latin typeface="Trebuchet MS" pitchFamily="34" charset="0"/>
              </a:rPr>
              <a:t>až po vykonaní príkazov</a:t>
            </a:r>
            <a:r>
              <a:rPr lang="sk-SK" dirty="0" smtClean="0">
                <a:latin typeface="Trebuchet MS" pitchFamily="34" charset="0"/>
              </a:rPr>
              <a:t> v tele cyklu.</a:t>
            </a:r>
          </a:p>
          <a:p>
            <a:endParaRPr lang="sk-SK" dirty="0" smtClean="0">
              <a:latin typeface="Trebuchet MS" pitchFamily="34" charset="0"/>
            </a:endParaRPr>
          </a:p>
          <a:p>
            <a:r>
              <a:rPr lang="sk-SK" b="1" dirty="0" smtClean="0">
                <a:latin typeface="Trebuchet MS" pitchFamily="34" charset="0"/>
              </a:rPr>
              <a:t>Dôsledok:</a:t>
            </a:r>
            <a:r>
              <a:rPr lang="sk-SK" dirty="0" smtClean="0">
                <a:latin typeface="Trebuchet MS" pitchFamily="34" charset="0"/>
              </a:rPr>
              <a:t> príkazy </a:t>
            </a:r>
            <a:r>
              <a:rPr lang="sk-SK" b="1" dirty="0" smtClean="0">
                <a:latin typeface="Trebuchet MS" pitchFamily="34" charset="0"/>
              </a:rPr>
              <a:t>do</a:t>
            </a:r>
            <a:r>
              <a:rPr lang="en-US" b="1" dirty="0" smtClean="0">
                <a:latin typeface="Trebuchet MS" pitchFamily="34" charset="0"/>
              </a:rPr>
              <a:t>-while </a:t>
            </a:r>
            <a:r>
              <a:rPr lang="en-US" dirty="0" err="1" smtClean="0">
                <a:latin typeface="Trebuchet MS" pitchFamily="34" charset="0"/>
              </a:rPr>
              <a:t>cyklu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vykonaj</a:t>
            </a:r>
            <a:r>
              <a:rPr lang="sk-SK" dirty="0" smtClean="0">
                <a:latin typeface="Trebuchet MS" pitchFamily="34" charset="0"/>
              </a:rPr>
              <a:t>ú vždy aspoň raz.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5263" y="5623533"/>
            <a:ext cx="3897819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 smtClean="0">
                <a:latin typeface="Trebuchet MS" pitchFamily="34" charset="0"/>
              </a:rPr>
              <a:t>Obľúbená štátnicová otázka:</a:t>
            </a:r>
          </a:p>
          <a:p>
            <a:r>
              <a:rPr lang="sk-SK" i="1" dirty="0" smtClean="0">
                <a:latin typeface="Trebuchet MS" pitchFamily="34" charset="0"/>
              </a:rPr>
              <a:t>Vieme sa bez niektorého z </a:t>
            </a:r>
            <a:r>
              <a:rPr lang="en-US" i="1" dirty="0" err="1" smtClean="0">
                <a:latin typeface="Trebuchet MS" pitchFamily="34" charset="0"/>
              </a:rPr>
              <a:t>troch</a:t>
            </a:r>
            <a:r>
              <a:rPr lang="sk-SK" i="1" dirty="0" smtClean="0">
                <a:latin typeface="Trebuchet MS" pitchFamily="34" charset="0"/>
              </a:rPr>
              <a:t> typov cyklu zaobísť</a:t>
            </a:r>
            <a:r>
              <a:rPr lang="en-US" i="1" dirty="0" smtClean="0">
                <a:latin typeface="Trebuchet MS" pitchFamily="34" charset="0"/>
              </a:rPr>
              <a:t>? Pre</a:t>
            </a:r>
            <a:r>
              <a:rPr lang="sk-SK" i="1" dirty="0" smtClean="0">
                <a:latin typeface="Trebuchet MS" pitchFamily="34" charset="0"/>
              </a:rPr>
              <a:t>čo</a:t>
            </a:r>
            <a:r>
              <a:rPr lang="en-US" i="1" dirty="0" smtClean="0">
                <a:latin typeface="Trebuchet MS" pitchFamily="34" charset="0"/>
              </a:rPr>
              <a:t>?</a:t>
            </a:r>
            <a:endParaRPr lang="cs-CZ" i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Metódy, ktoré počítajú</a:t>
            </a:r>
            <a:r>
              <a:rPr lang="en-US" sz="4000" smtClean="0"/>
              <a:t> …</a:t>
            </a:r>
            <a:endParaRPr lang="cs-CZ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Mnoho korytnačích metód </a:t>
            </a:r>
            <a:r>
              <a:rPr lang="sk-SK" b="1" smtClean="0">
                <a:solidFill>
                  <a:srgbClr val="FF0000"/>
                </a:solidFill>
              </a:rPr>
              <a:t>vráti</a:t>
            </a:r>
            <a:r>
              <a:rPr lang="sk-SK" smtClean="0"/>
              <a:t> </a:t>
            </a:r>
            <a:r>
              <a:rPr lang="en-US" smtClean="0"/>
              <a:t>(vypo</a:t>
            </a:r>
            <a:r>
              <a:rPr lang="sk-SK" smtClean="0"/>
              <a:t>číta</a:t>
            </a:r>
            <a:r>
              <a:rPr lang="en-US" smtClean="0"/>
              <a:t>) nejak</a:t>
            </a:r>
            <a:r>
              <a:rPr lang="sk-SK" smtClean="0"/>
              <a:t>ú hodnotu</a:t>
            </a:r>
          </a:p>
          <a:p>
            <a:pPr lvl="1" eaLnBrk="1" hangingPunct="1"/>
            <a:r>
              <a:rPr lang="sk-SK" i="1" smtClean="0"/>
              <a:t>getX</a:t>
            </a:r>
            <a:r>
              <a:rPr lang="en-US" i="1" smtClean="0"/>
              <a:t>()</a:t>
            </a:r>
            <a:r>
              <a:rPr lang="en-US" smtClean="0"/>
              <a:t> – vr</a:t>
            </a:r>
            <a:r>
              <a:rPr lang="sk-SK" smtClean="0"/>
              <a:t>áti aktuálnu x-ovú súradnicu korytnačky</a:t>
            </a:r>
          </a:p>
          <a:p>
            <a:pPr lvl="1" eaLnBrk="1" hangingPunct="1"/>
            <a:r>
              <a:rPr lang="sk-SK" i="1" smtClean="0"/>
              <a:t>getDirectionTowards</a:t>
            </a:r>
            <a:r>
              <a:rPr lang="en-US" i="1" smtClean="0"/>
              <a:t>(double, double)</a:t>
            </a:r>
            <a:r>
              <a:rPr lang="en-US" smtClean="0"/>
              <a:t> </a:t>
            </a:r>
            <a:r>
              <a:rPr lang="sk-SK" smtClean="0"/>
              <a:t>– vráti smer k danému bodu</a:t>
            </a:r>
          </a:p>
          <a:p>
            <a:pPr lvl="1" eaLnBrk="1" hangingPunct="1"/>
            <a:r>
              <a:rPr lang="sk-SK" i="1" smtClean="0"/>
              <a:t>distanceTo</a:t>
            </a:r>
            <a:r>
              <a:rPr lang="en-US" i="1" smtClean="0"/>
              <a:t>(double, double)</a:t>
            </a:r>
            <a:r>
              <a:rPr lang="sk-SK" smtClean="0"/>
              <a:t> – </a:t>
            </a:r>
            <a:r>
              <a:rPr lang="en-US" smtClean="0"/>
              <a:t>vr</a:t>
            </a:r>
            <a:r>
              <a:rPr lang="sk-SK" smtClean="0"/>
              <a:t>áti vzdialenosť korytnačky k danému bodu</a:t>
            </a:r>
          </a:p>
          <a:p>
            <a:pPr lvl="1" eaLnBrk="1" hangingPunct="1">
              <a:buFontTx/>
              <a:buNone/>
            </a:pPr>
            <a:endParaRPr lang="sk-SK" smtClean="0"/>
          </a:p>
          <a:p>
            <a:pPr eaLnBrk="1" hangingPunct="1"/>
            <a:r>
              <a:rPr lang="sk-SK" smtClean="0"/>
              <a:t>Skúmajme ďalšie metódy cez Object Inspector ...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800" dirty="0" smtClean="0"/>
              <a:t>Ako naučiť metódy vrátiť hodnotu</a:t>
            </a:r>
            <a:r>
              <a:rPr lang="en-US" sz="2800" dirty="0" smtClean="0"/>
              <a:t>?</a:t>
            </a:r>
            <a:endParaRPr lang="cs-CZ" sz="2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stvorcovaSpirala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() {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Postup</a:t>
            </a:r>
            <a:r>
              <a:rPr lang="sk-SK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Namiesto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 smtClean="0"/>
              <a:t> napíšeme typ hodnoty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, double, float, byte,</a:t>
            </a:r>
            <a:r>
              <a:rPr lang="en-US" dirty="0" smtClean="0"/>
              <a:t> …)</a:t>
            </a:r>
            <a:r>
              <a:rPr lang="sk-SK" dirty="0" smtClean="0"/>
              <a:t>, ktorú vracia metóda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 smtClean="0"/>
              <a:t> </a:t>
            </a:r>
            <a:r>
              <a:rPr lang="en-US" dirty="0" smtClean="0"/>
              <a:t>= </a:t>
            </a:r>
            <a:r>
              <a:rPr lang="sk-SK" dirty="0" smtClean="0"/>
              <a:t>vraciam nič</a:t>
            </a:r>
            <a:r>
              <a:rPr lang="en-US" dirty="0" smtClean="0"/>
              <a:t> (</a:t>
            </a:r>
            <a:r>
              <a:rPr lang="sk-SK" dirty="0" smtClean="0"/>
              <a:t>„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sprav</a:t>
            </a:r>
            <a:r>
              <a:rPr lang="sk-SK" dirty="0" err="1" smtClean="0"/>
              <a:t>ím</a:t>
            </a:r>
            <a:r>
              <a:rPr lang="sk-SK" dirty="0" smtClean="0"/>
              <a:t> to, čo treba“</a:t>
            </a:r>
            <a:r>
              <a:rPr lang="en-US" dirty="0" smtClean="0"/>
              <a:t>)</a:t>
            </a:r>
            <a:endParaRPr lang="sk-SK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dirty="0" smtClean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823883" y="1757082"/>
            <a:ext cx="1126992" cy="142319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02864" y="2987909"/>
            <a:ext cx="291170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rebuchet MS" pitchFamily="34" charset="0"/>
              </a:rPr>
              <a:t>Typ</a:t>
            </a:r>
            <a:r>
              <a:rPr lang="en-US" b="1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rebuchet MS" pitchFamily="34" charset="0"/>
              </a:rPr>
              <a:t>hodnoty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ktor</a:t>
            </a:r>
            <a:r>
              <a:rPr lang="sk-SK" dirty="0" smtClean="0">
                <a:latin typeface="Trebuchet MS" pitchFamily="34" charset="0"/>
              </a:rPr>
              <a:t>ú vracia metóda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</a:t>
            </a:r>
            <a:r>
              <a:rPr lang="sk-SK" sz="4000" smtClean="0"/>
              <a:t>íkaz vrátenia hodnoty</a:t>
            </a:r>
            <a:endParaRPr lang="cs-CZ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Na vrátenie hodnoty použijeme príkaz </a:t>
            </a:r>
            <a:r>
              <a:rPr lang="sk-SK" b="1" dirty="0" err="1" smtClean="0">
                <a:solidFill>
                  <a:srgbClr val="FF0000"/>
                </a:solidFill>
              </a:rPr>
              <a:t>return</a:t>
            </a:r>
            <a:r>
              <a:rPr lang="sk-SK" dirty="0" smtClean="0"/>
              <a:t>:</a:t>
            </a:r>
          </a:p>
          <a:p>
            <a:pPr algn="ctr" eaLnBrk="1" hangingPunct="1">
              <a:buFontTx/>
              <a:buNone/>
            </a:pP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prejdene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algn="ctr" eaLnBrk="1" hangingPunct="1"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dirty="0" smtClean="0">
                <a:solidFill>
                  <a:srgbClr val="FF0000"/>
                </a:solidFill>
              </a:rPr>
              <a:t>Hodnota v príkaze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 smtClean="0">
                <a:solidFill>
                  <a:srgbClr val="FF0000"/>
                </a:solidFill>
              </a:rPr>
              <a:t> musí byť kompatibilná s deklarovaným typom</a:t>
            </a:r>
            <a:r>
              <a:rPr lang="en-US" dirty="0" smtClean="0">
                <a:solidFill>
                  <a:srgbClr val="FF0000"/>
                </a:solidFill>
              </a:rPr>
              <a:t> n</a:t>
            </a:r>
            <a:r>
              <a:rPr lang="sk-SK" dirty="0" err="1" smtClean="0">
                <a:solidFill>
                  <a:srgbClr val="FF0000"/>
                </a:solidFill>
              </a:rPr>
              <a:t>ávratovej</a:t>
            </a:r>
            <a:r>
              <a:rPr lang="sk-SK" dirty="0" smtClean="0">
                <a:solidFill>
                  <a:srgbClr val="FF0000"/>
                </a:solidFill>
              </a:rPr>
              <a:t> hodnoty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sk-SK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>ukončuje vykonávanie metódy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sk-SK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cs-CZ" dirty="0" smtClean="0">
              <a:solidFill>
                <a:srgbClr val="FF0000"/>
              </a:solidFill>
              <a:latin typeface="Courier New" pitchFamily="49" charset="0"/>
            </a:endParaRPr>
          </a:p>
        </p:txBody>
      </p:sp>
      <p:pic>
        <p:nvPicPr>
          <p:cNvPr id="18438" name="Picture 7" descr="http://www.texpertsinc.com/images/retu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975" y="2108014"/>
            <a:ext cx="685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957483" y="2312893"/>
            <a:ext cx="277905" cy="115644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60063" y="3274779"/>
            <a:ext cx="2911702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Hodnota, ktorú chceme </a:t>
            </a:r>
            <a:r>
              <a:rPr lang="sk-SK" b="1" dirty="0" smtClean="0">
                <a:solidFill>
                  <a:srgbClr val="FF0000"/>
                </a:solidFill>
                <a:latin typeface="Trebuchet MS" pitchFamily="34" charset="0"/>
              </a:rPr>
              <a:t>vrátiť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en-US" dirty="0" err="1" smtClean="0">
                <a:latin typeface="Trebuchet MS" pitchFamily="34" charset="0"/>
              </a:rPr>
              <a:t>vypo</a:t>
            </a:r>
            <a:r>
              <a:rPr lang="sk-SK" dirty="0" smtClean="0">
                <a:latin typeface="Trebuchet MS" pitchFamily="34" charset="0"/>
              </a:rPr>
              <a:t>čítať</a:t>
            </a:r>
            <a:r>
              <a:rPr lang="en-US" dirty="0" smtClean="0">
                <a:latin typeface="Trebuchet MS" pitchFamily="34" charset="0"/>
              </a:rPr>
              <a:t>) z </a:t>
            </a:r>
            <a:r>
              <a:rPr lang="en-US" dirty="0" err="1" smtClean="0">
                <a:latin typeface="Trebuchet MS" pitchFamily="34" charset="0"/>
              </a:rPr>
              <a:t>aktu</a:t>
            </a:r>
            <a:r>
              <a:rPr lang="sk-SK" dirty="0" err="1" smtClean="0">
                <a:latin typeface="Trebuchet MS" pitchFamily="34" charset="0"/>
              </a:rPr>
              <a:t>álneho</a:t>
            </a:r>
            <a:r>
              <a:rPr lang="sk-SK" dirty="0" smtClean="0">
                <a:latin typeface="Trebuchet MS" pitchFamily="34" charset="0"/>
              </a:rPr>
              <a:t> vykonania metódy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Na </a:t>
            </a:r>
            <a:r>
              <a:rPr lang="sk-SK" sz="4000" smtClean="0"/>
              <a:t>čo treba pamätať</a:t>
            </a:r>
            <a:endParaRPr lang="cs-CZ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106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smtClean="0"/>
              <a:t>Vykonanie príkazu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ukončuje ďalšie vykonávanie</a:t>
            </a:r>
            <a:r>
              <a:rPr lang="sk-SK" dirty="0" smtClean="0"/>
              <a:t> príkazov metódy.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Každá metóda, ktorá nevracia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 smtClean="0"/>
              <a:t>, </a:t>
            </a:r>
            <a:r>
              <a:rPr lang="sk-SK" b="1" dirty="0" smtClean="0">
                <a:solidFill>
                  <a:srgbClr val="FF0000"/>
                </a:solidFill>
              </a:rPr>
              <a:t>musí</a:t>
            </a:r>
            <a:r>
              <a:rPr lang="sk-SK" dirty="0" smtClean="0"/>
              <a:t> každé svoje vykonanie </a:t>
            </a:r>
            <a:r>
              <a:rPr lang="sk-SK" b="1" dirty="0" smtClean="0">
                <a:solidFill>
                  <a:srgbClr val="FF0000"/>
                </a:solidFill>
              </a:rPr>
              <a:t>skončiť príkazom</a:t>
            </a:r>
            <a:r>
              <a:rPr lang="sk-SK" dirty="0" smtClean="0"/>
              <a:t>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 smtClean="0"/>
              <a:t> </a:t>
            </a:r>
            <a:r>
              <a:rPr lang="en-US" dirty="0" smtClean="0"/>
              <a:t>(Java to pr</a:t>
            </a:r>
            <a:r>
              <a:rPr lang="sk-SK" dirty="0" err="1" smtClean="0"/>
              <a:t>ísne</a:t>
            </a:r>
            <a:r>
              <a:rPr lang="sk-SK" dirty="0" smtClean="0"/>
              <a:t> kontroluje</a:t>
            </a:r>
            <a:r>
              <a:rPr lang="en-US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Vr</a:t>
            </a:r>
            <a:r>
              <a:rPr lang="sk-SK" dirty="0" err="1" smtClean="0"/>
              <a:t>átená</a:t>
            </a:r>
            <a:r>
              <a:rPr lang="sk-SK" dirty="0" smtClean="0"/>
              <a:t> hodnota musí byť </a:t>
            </a:r>
            <a:r>
              <a:rPr lang="sk-SK" b="1" dirty="0" smtClean="0">
                <a:solidFill>
                  <a:srgbClr val="FF0000"/>
                </a:solidFill>
              </a:rPr>
              <a:t>kompatibilná</a:t>
            </a:r>
            <a:r>
              <a:rPr lang="sk-SK" dirty="0" smtClean="0"/>
              <a:t> s </a:t>
            </a:r>
            <a:r>
              <a:rPr lang="en-US" dirty="0" err="1" smtClean="0"/>
              <a:t>definovan</a:t>
            </a:r>
            <a:r>
              <a:rPr lang="sk-SK" dirty="0" err="1" smtClean="0"/>
              <a:t>ým</a:t>
            </a:r>
            <a:r>
              <a:rPr lang="sk-SK" dirty="0" smtClean="0"/>
              <a:t> typom návratovej hodnoty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met</a:t>
            </a:r>
            <a:r>
              <a:rPr lang="sk-SK" dirty="0" smtClean="0"/>
              <a:t>óda definovaná ako </a:t>
            </a:r>
            <a:r>
              <a:rPr lang="en-US" dirty="0" smtClean="0"/>
              <a:t>met</a:t>
            </a:r>
            <a:r>
              <a:rPr lang="sk-SK" dirty="0" smtClean="0"/>
              <a:t>óda vracajúca </a:t>
            </a:r>
            <a:r>
              <a:rPr lang="sk-SK" i="1" dirty="0" err="1" smtClean="0"/>
              <a:t>int</a:t>
            </a:r>
            <a:r>
              <a:rPr lang="sk-SK" dirty="0" smtClean="0"/>
              <a:t> nemôže vrátiť reálne </a:t>
            </a:r>
            <a:r>
              <a:rPr lang="sk-SK" dirty="0" err="1" smtClean="0"/>
              <a:t>čísl</a:t>
            </a:r>
            <a:r>
              <a:rPr lang="en-US" dirty="0" smtClean="0"/>
              <a:t>o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double</a:t>
            </a:r>
            <a:r>
              <a:rPr lang="en-US" dirty="0" smtClean="0"/>
              <a:t> </a:t>
            </a:r>
            <a:r>
              <a:rPr lang="en-US" dirty="0" err="1" smtClean="0"/>
              <a:t>hodnotu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</a:t>
            </a:r>
            <a:r>
              <a:rPr lang="sk-SK" dirty="0" err="1" smtClean="0"/>
              <a:t>íkaz</a:t>
            </a:r>
            <a:r>
              <a:rPr lang="sk-SK" dirty="0" smtClean="0"/>
              <a:t>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en-US" dirty="0" smtClean="0"/>
              <a:t>mo</a:t>
            </a:r>
            <a:r>
              <a:rPr lang="sk-SK" dirty="0" err="1" smtClean="0"/>
              <a:t>žno</a:t>
            </a:r>
            <a:r>
              <a:rPr lang="sk-SK" dirty="0" smtClean="0"/>
              <a:t> použiť v metódach vracajúcich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 smtClean="0"/>
              <a:t>na okamžité ukončenie metódy.</a:t>
            </a:r>
            <a:endParaRPr lang="cs-CZ" dirty="0" smtClean="0"/>
          </a:p>
        </p:txBody>
      </p:sp>
      <p:pic>
        <p:nvPicPr>
          <p:cNvPr id="19460" name="Picture 5" descr="http://electrician.whangarei.biz/wp-content/uploads/2010/07/Light-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5288" y="1435100"/>
            <a:ext cx="72548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Korytnačka - vedec</a:t>
            </a:r>
            <a:endParaRPr lang="cs-CZ" sz="4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Naučíme korytnačky </a:t>
            </a:r>
            <a:r>
              <a:rPr lang="sk-SK" b="1" smtClean="0"/>
              <a:t>zaujímavé počty</a:t>
            </a:r>
            <a:r>
              <a:rPr lang="sk-SK" smtClean="0"/>
              <a:t>:</a:t>
            </a:r>
          </a:p>
          <a:p>
            <a:pPr lvl="1" eaLnBrk="1" hangingPunct="1"/>
            <a:r>
              <a:rPr lang="sk-SK" smtClean="0"/>
              <a:t>nájsť počet deliteľov zadaného celého čísla</a:t>
            </a:r>
          </a:p>
          <a:p>
            <a:pPr lvl="2" eaLnBrk="1" hangingPunct="1"/>
            <a:r>
              <a:rPr lang="sk-SK" smtClean="0"/>
              <a:t>číslo </a:t>
            </a:r>
            <a:r>
              <a:rPr lang="sk-SK" b="1" smtClean="0">
                <a:latin typeface="Courier New" pitchFamily="49" charset="0"/>
              </a:rPr>
              <a:t>A</a:t>
            </a:r>
            <a:r>
              <a:rPr lang="sk-SK" smtClean="0"/>
              <a:t> je deliteľné číslom </a:t>
            </a:r>
            <a:r>
              <a:rPr lang="sk-SK" b="1" smtClean="0">
                <a:latin typeface="Courier New" pitchFamily="49" charset="0"/>
              </a:rPr>
              <a:t>B</a:t>
            </a:r>
            <a:r>
              <a:rPr lang="sk-SK" smtClean="0"/>
              <a:t> ak </a:t>
            </a:r>
            <a:r>
              <a:rPr lang="sk-SK" smtClean="0">
                <a:latin typeface="Courier New" pitchFamily="49" charset="0"/>
              </a:rPr>
              <a:t>A </a:t>
            </a:r>
            <a:r>
              <a:rPr lang="en-US" smtClean="0">
                <a:latin typeface="Courier New" pitchFamily="49" charset="0"/>
              </a:rPr>
              <a:t>% B == 0</a:t>
            </a:r>
            <a:endParaRPr lang="sk-SK" smtClean="0">
              <a:latin typeface="Courier New" pitchFamily="49" charset="0"/>
            </a:endParaRPr>
          </a:p>
          <a:p>
            <a:pPr lvl="1" eaLnBrk="1" hangingPunct="1"/>
            <a:r>
              <a:rPr lang="sk-SK" smtClean="0"/>
              <a:t>nájsť najväčšieho spoločného deliteľa dvoch čísel</a:t>
            </a:r>
          </a:p>
          <a:p>
            <a:pPr lvl="1" eaLnBrk="1" hangingPunct="1"/>
            <a:r>
              <a:rPr lang="sk-SK" smtClean="0"/>
              <a:t>zistiť, či je číslo prvočíslo</a:t>
            </a:r>
          </a:p>
          <a:p>
            <a:pPr lvl="1" eaLnBrk="1" hangingPunct="1"/>
            <a:r>
              <a:rPr lang="sk-SK" smtClean="0"/>
              <a:t>spočítať počet cifier zadaného celého čísla</a:t>
            </a:r>
          </a:p>
          <a:p>
            <a:pPr lvl="1" eaLnBrk="1" hangingPunct="1"/>
            <a:r>
              <a:rPr lang="sk-SK" smtClean="0"/>
              <a:t>...</a:t>
            </a:r>
            <a:endParaRPr lang="cs-CZ" smtClean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313" y="4575175"/>
            <a:ext cx="2082800" cy="18907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Čo už vieme...</a:t>
            </a:r>
            <a:endParaRPr lang="cs-CZ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Vytvoriť objekt</a:t>
            </a:r>
            <a:r>
              <a:rPr lang="sk-SK" dirty="0" smtClean="0"/>
              <a:t> nejakej triedy pomocou </a:t>
            </a:r>
            <a:r>
              <a:rPr lang="sk-SK" b="1" dirty="0" smtClean="0">
                <a:solidFill>
                  <a:srgbClr val="FF0000"/>
                </a:solidFill>
              </a:rPr>
              <a:t>new</a:t>
            </a:r>
            <a:r>
              <a:rPr lang="sk-SK" dirty="0" smtClean="0"/>
              <a:t> a komunikovať s ním pomocou na to určenej „komunikačnej“ premennej</a:t>
            </a:r>
            <a:endParaRPr lang="en-US" dirty="0" smtClean="0"/>
          </a:p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Vytvoriť vlastnú triedu</a:t>
            </a:r>
            <a:r>
              <a:rPr lang="sk-SK" dirty="0" smtClean="0"/>
              <a:t> rozširujúcu triedu </a:t>
            </a:r>
            <a:r>
              <a:rPr lang="sk-SK" b="1" i="1" dirty="0" err="1" smtClean="0"/>
              <a:t>Turtle</a:t>
            </a:r>
            <a:r>
              <a:rPr lang="sk-SK" b="1" i="1" dirty="0" smtClean="0"/>
              <a:t> </a:t>
            </a:r>
            <a:r>
              <a:rPr lang="sk-SK" dirty="0" smtClean="0"/>
              <a:t>a popridávať do nej nové metódy</a:t>
            </a:r>
            <a:endParaRPr lang="sk-SK" b="1" i="1" dirty="0" smtClean="0"/>
          </a:p>
          <a:p>
            <a:pPr eaLnBrk="1" hangingPunct="1"/>
            <a:r>
              <a:rPr lang="sk-SK" dirty="0" smtClean="0"/>
              <a:t>Pracovať s </a:t>
            </a:r>
            <a:r>
              <a:rPr lang="sk-SK" b="1" dirty="0" smtClean="0">
                <a:solidFill>
                  <a:srgbClr val="FF0000"/>
                </a:solidFill>
              </a:rPr>
              <a:t>premennými primitívneho typu</a:t>
            </a:r>
            <a:r>
              <a:rPr lang="sk-SK" dirty="0" smtClean="0"/>
              <a:t> na uloženie čísel</a:t>
            </a:r>
            <a:r>
              <a:rPr lang="en-US" dirty="0" smtClean="0"/>
              <a:t> (</a:t>
            </a:r>
            <a:r>
              <a:rPr lang="en-US" i="1" dirty="0" err="1" smtClean="0"/>
              <a:t>int</a:t>
            </a:r>
            <a:r>
              <a:rPr lang="en-US" i="1" dirty="0" smtClean="0"/>
              <a:t>, byte, short, long, double, float</a:t>
            </a:r>
            <a:r>
              <a:rPr lang="en-US" dirty="0" smtClean="0"/>
              <a:t>) a pravdivostnej </a:t>
            </a:r>
            <a:r>
              <a:rPr lang="en-US" dirty="0" err="1" smtClean="0"/>
              <a:t>hodnoty</a:t>
            </a:r>
            <a:r>
              <a:rPr lang="en-US" dirty="0" smtClean="0"/>
              <a:t> (</a:t>
            </a:r>
            <a:r>
              <a:rPr lang="en-US" i="1" dirty="0" err="1" smtClean="0"/>
              <a:t>boolean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sk-SK" dirty="0" smtClean="0"/>
              <a:t>vieme zapisovať aritmetické a logické výrazy, rozumieme ich vyhodnocovaniu</a:t>
            </a:r>
          </a:p>
          <a:p>
            <a:pPr eaLnBrk="1" hangingPunct="1"/>
            <a:r>
              <a:rPr lang="en-US" dirty="0" err="1" smtClean="0"/>
              <a:t>Pozn</a:t>
            </a:r>
            <a:r>
              <a:rPr lang="sk-SK" dirty="0" err="1" smtClean="0"/>
              <a:t>áme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podmienkový príkaz</a:t>
            </a:r>
            <a:r>
              <a:rPr lang="sk-SK" dirty="0" smtClean="0"/>
              <a:t> </a:t>
            </a:r>
            <a:r>
              <a:rPr lang="en-US" dirty="0" smtClean="0"/>
              <a:t>(if-else)</a:t>
            </a: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Práca s </a:t>
            </a:r>
            <a:r>
              <a:rPr lang="en-US" dirty="0" err="1" smtClean="0"/>
              <a:t>cel</a:t>
            </a:r>
            <a:r>
              <a:rPr lang="sk-SK" dirty="0" err="1" smtClean="0"/>
              <a:t>ými</a:t>
            </a:r>
            <a:r>
              <a:rPr lang="sk-SK" dirty="0" smtClean="0"/>
              <a:t> číslami - finty</a:t>
            </a:r>
            <a:endParaRPr lang="cs-CZ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 smtClean="0"/>
              <a:t>Posledná cifra</a:t>
            </a:r>
            <a:r>
              <a:rPr lang="sk-SK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urier New" pitchFamily="49" charset="0"/>
              </a:rPr>
              <a:t>12</a:t>
            </a:r>
            <a:r>
              <a:rPr lang="en-US" sz="2000" b="1" dirty="0" smtClean="0">
                <a:latin typeface="Courier New" pitchFamily="49" charset="0"/>
              </a:rPr>
              <a:t>3</a:t>
            </a:r>
            <a:r>
              <a:rPr lang="en-US" sz="2000" dirty="0" smtClean="0">
                <a:latin typeface="Courier New" pitchFamily="49" charset="0"/>
              </a:rPr>
              <a:t> % 10 = 3, 3</a:t>
            </a:r>
            <a:r>
              <a:rPr lang="en-US" sz="2000" b="1" dirty="0" smtClean="0">
                <a:latin typeface="Courier New" pitchFamily="49" charset="0"/>
              </a:rPr>
              <a:t>4</a:t>
            </a:r>
            <a:r>
              <a:rPr lang="en-US" sz="2000" dirty="0" smtClean="0">
                <a:latin typeface="Courier New" pitchFamily="49" charset="0"/>
              </a:rPr>
              <a:t> % 10 = 4, 1234</a:t>
            </a:r>
            <a:r>
              <a:rPr lang="en-US" sz="2000" b="1" dirty="0" smtClean="0">
                <a:latin typeface="Courier New" pitchFamily="49" charset="0"/>
              </a:rPr>
              <a:t>5</a:t>
            </a:r>
            <a:r>
              <a:rPr lang="en-US" sz="2000" dirty="0" smtClean="0">
                <a:latin typeface="Courier New" pitchFamily="49" charset="0"/>
              </a:rPr>
              <a:t> % 10 =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Posledn</a:t>
            </a:r>
            <a:r>
              <a:rPr lang="sk-SK" dirty="0" smtClean="0"/>
              <a:t>á cifra čísla v premennej c:  </a:t>
            </a:r>
            <a:r>
              <a:rPr lang="sk-SK" sz="2000" b="1" dirty="0" smtClean="0">
                <a:solidFill>
                  <a:srgbClr val="FF0000"/>
                </a:solidFill>
                <a:latin typeface="Courier New" pitchFamily="49" charset="0"/>
              </a:rPr>
              <a:t>c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% 10</a:t>
            </a:r>
            <a:endParaRPr lang="sk-SK" sz="20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b="1" dirty="0" smtClean="0"/>
              <a:t>Skrátenie čísla o poslednú cifru</a:t>
            </a:r>
            <a:r>
              <a:rPr lang="sk-SK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latin typeface="Courier New" pitchFamily="49" charset="0"/>
              </a:rPr>
              <a:t>12</a:t>
            </a:r>
            <a:r>
              <a:rPr lang="en-US" sz="2000" dirty="0" smtClean="0">
                <a:latin typeface="Courier New" pitchFamily="49" charset="0"/>
              </a:rPr>
              <a:t>3 / 10 = 12, </a:t>
            </a:r>
            <a:r>
              <a:rPr lang="en-US" sz="2000" b="1" dirty="0" smtClean="0">
                <a:latin typeface="Courier New" pitchFamily="49" charset="0"/>
              </a:rPr>
              <a:t>3</a:t>
            </a:r>
            <a:r>
              <a:rPr lang="en-US" sz="2000" dirty="0" smtClean="0">
                <a:latin typeface="Courier New" pitchFamily="49" charset="0"/>
              </a:rPr>
              <a:t>4 / 10 = 3, </a:t>
            </a:r>
            <a:r>
              <a:rPr lang="en-US" sz="2000" b="1" dirty="0" smtClean="0">
                <a:latin typeface="Courier New" pitchFamily="49" charset="0"/>
              </a:rPr>
              <a:t>1234</a:t>
            </a:r>
            <a:r>
              <a:rPr lang="en-US" sz="2000" dirty="0" smtClean="0">
                <a:latin typeface="Courier New" pitchFamily="49" charset="0"/>
              </a:rPr>
              <a:t>5 / 10 = 1234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Vytvorenie čísla, ktoré vznikne odstránením poslednej cifry: </a:t>
            </a:r>
            <a:r>
              <a:rPr lang="sk-SK" b="1" dirty="0" smtClean="0">
                <a:solidFill>
                  <a:srgbClr val="FF0000"/>
                </a:solidFill>
                <a:latin typeface="Courier New" pitchFamily="49" charset="0"/>
              </a:rPr>
              <a:t>c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/ 10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celo</a:t>
            </a:r>
            <a:r>
              <a:rPr lang="sk-SK" dirty="0" smtClean="0"/>
              <a:t>číselné delenie</a:t>
            </a:r>
            <a:r>
              <a:rPr lang="en-US" dirty="0" smtClean="0"/>
              <a:t>)</a:t>
            </a:r>
            <a:endParaRPr lang="sk-SK" dirty="0" smtClean="0"/>
          </a:p>
          <a:p>
            <a:pPr eaLnBrk="1" hangingPunct="1">
              <a:lnSpc>
                <a:spcPct val="90000"/>
              </a:lnSpc>
            </a:pPr>
            <a:r>
              <a:rPr lang="sk-SK" b="1" dirty="0" smtClean="0"/>
              <a:t>Pridanie poslednej cifry: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latin typeface="Courier New" pitchFamily="49" charset="0"/>
              </a:rPr>
              <a:t>123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◄ 8 = 123 * 10 + 8 = 1230 + 8 = 123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cislo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cislo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* 10 +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cifra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ctr" eaLnBrk="1" hangingPunct="1"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Cifern</a:t>
            </a:r>
            <a:r>
              <a:rPr lang="sk-SK" sz="4000" smtClean="0"/>
              <a:t>ý súčet</a:t>
            </a:r>
            <a:endParaRPr lang="cs-CZ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729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000" b="1" dirty="0" smtClean="0"/>
              <a:t>Ciferný súčet čísla </a:t>
            </a:r>
            <a:r>
              <a:rPr lang="en-US" sz="2000" b="1" dirty="0" smtClean="0"/>
              <a:t>294 = 2 + 9 + 4 =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cifernySucet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vysledok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= 0;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&gt; 0) {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3F7F5F"/>
                </a:solidFill>
                <a:latin typeface="Courier New" pitchFamily="49" charset="0"/>
              </a:rPr>
              <a:t>	</a:t>
            </a: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cifra =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% 10;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3F7F5F"/>
                </a:solidFill>
                <a:latin typeface="Courier New" pitchFamily="49" charset="0"/>
              </a:rPr>
              <a:t>		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vysledok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vysledok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+ cifra;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3F7F5F"/>
                </a:solidFill>
                <a:latin typeface="Courier New" pitchFamily="49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/ 10;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vysledok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607858" y="2124633"/>
            <a:ext cx="1586753" cy="13626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15757" y="1580450"/>
            <a:ext cx="273240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Vyberieme</a:t>
            </a:r>
            <a:r>
              <a:rPr lang="en-US" dirty="0" smtClean="0">
                <a:latin typeface="Trebuchet MS" pitchFamily="34" charset="0"/>
              </a:rPr>
              <a:t>  </a:t>
            </a:r>
            <a:r>
              <a:rPr lang="en-US" dirty="0" err="1" smtClean="0">
                <a:latin typeface="Trebuchet MS" pitchFamily="34" charset="0"/>
              </a:rPr>
              <a:t>posledn</a:t>
            </a:r>
            <a:r>
              <a:rPr lang="sk-SK" dirty="0" smtClean="0">
                <a:latin typeface="Trebuchet MS" pitchFamily="34" charset="0"/>
              </a:rPr>
              <a:t>ú cifru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5396752" y="3200399"/>
            <a:ext cx="761998" cy="7440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97827" y="2925156"/>
            <a:ext cx="273240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Cifru pripočítame k výsledku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4329953" y="4500282"/>
            <a:ext cx="1819832" cy="7082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06792" y="4780850"/>
            <a:ext cx="273240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Vyrobíme nové číslo, ktoré bude skrátené o poslednú cifru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Nech aj ľudia chápu</a:t>
            </a:r>
            <a:r>
              <a:rPr lang="en-US" sz="4000" dirty="0" smtClean="0"/>
              <a:t>!</a:t>
            </a:r>
            <a:endParaRPr lang="cs-CZ" sz="4000" dirty="0" smtClean="0"/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</a:t>
            </a:r>
            <a:r>
              <a:rPr lang="sk-SK" smtClean="0"/>
              <a:t>y</a:t>
            </a:r>
            <a:r>
              <a:rPr lang="en-US" smtClean="0"/>
              <a:t> </a:t>
            </a:r>
            <a:r>
              <a:rPr lang="sk-SK" smtClean="0"/>
              <a:t>treba písať tak, aby bol čitateľné a prehľadné ... nielen pre Javu ale </a:t>
            </a:r>
            <a:r>
              <a:rPr lang="sk-SK" b="1" smtClean="0">
                <a:solidFill>
                  <a:srgbClr val="FF0000"/>
                </a:solidFill>
              </a:rPr>
              <a:t>aj pre ľudí</a:t>
            </a:r>
          </a:p>
          <a:p>
            <a:pPr eaLnBrk="1" hangingPunct="1">
              <a:buFontTx/>
              <a:buNone/>
            </a:pPr>
            <a:r>
              <a:rPr lang="cs-CZ" smtClean="0">
                <a:solidFill>
                  <a:srgbClr val="3F7F5F"/>
                </a:solidFill>
                <a:latin typeface="Courier New" pitchFamily="49" charset="0"/>
              </a:rPr>
              <a:t>  // vyberieme poslednu cifru</a:t>
            </a:r>
            <a:endParaRPr lang="cs-CZ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smtClean="0">
                <a:solidFill>
                  <a:srgbClr val="7F0055"/>
                </a:solidFill>
                <a:latin typeface="Courier New" pitchFamily="49" charset="0"/>
              </a:rPr>
              <a:t>  int</a:t>
            </a: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 cifra = cislo % 10;</a:t>
            </a:r>
            <a:endParaRPr lang="cs-CZ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mtClean="0">
                <a:solidFill>
                  <a:srgbClr val="3F7F5F"/>
                </a:solidFill>
                <a:latin typeface="Courier New" pitchFamily="49" charset="0"/>
              </a:rPr>
              <a:t>  // pridame cifru do suctu</a:t>
            </a:r>
            <a:endParaRPr lang="cs-CZ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  vysledok = vysledok + cifra;</a:t>
            </a:r>
            <a:endParaRPr lang="cs-CZ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mtClean="0">
                <a:solidFill>
                  <a:srgbClr val="3F7F5F"/>
                </a:solidFill>
                <a:latin typeface="Courier New" pitchFamily="49" charset="0"/>
              </a:rPr>
              <a:t>  // skratime cislo o poslednu cifru</a:t>
            </a:r>
            <a:endParaRPr lang="cs-CZ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  cislo = cislo / 10;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Komentáre</a:t>
            </a:r>
            <a:endParaRPr lang="cs-CZ" sz="4000" smtClean="0"/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Všetky znaky za dvojicou znakov </a:t>
            </a:r>
            <a:r>
              <a:rPr lang="en-US" smtClean="0">
                <a:solidFill>
                  <a:srgbClr val="FF0000"/>
                </a:solidFill>
                <a:latin typeface="Courier New" pitchFamily="49" charset="0"/>
              </a:rPr>
              <a:t>//</a:t>
            </a:r>
            <a:r>
              <a:rPr lang="en-US" smtClean="0"/>
              <a:t> a</a:t>
            </a:r>
            <a:r>
              <a:rPr lang="sk-SK" smtClean="0"/>
              <a:t>ž do konca riadku sú považované za komentár</a:t>
            </a:r>
          </a:p>
          <a:p>
            <a:pPr eaLnBrk="1" hangingPunct="1"/>
            <a:r>
              <a:rPr lang="sk-SK" smtClean="0"/>
              <a:t>Všetky znaky medzi </a:t>
            </a:r>
            <a:r>
              <a:rPr lang="en-US" smtClean="0"/>
              <a:t>dvojicou znakov </a:t>
            </a:r>
            <a:r>
              <a:rPr lang="en-US" smtClean="0">
                <a:solidFill>
                  <a:srgbClr val="FF0000"/>
                </a:solidFill>
                <a:latin typeface="Courier New" pitchFamily="49" charset="0"/>
              </a:rPr>
              <a:t>/*</a:t>
            </a:r>
            <a:r>
              <a:rPr lang="en-US" smtClean="0"/>
              <a:t> a </a:t>
            </a:r>
            <a:r>
              <a:rPr lang="en-US" smtClean="0">
                <a:solidFill>
                  <a:srgbClr val="FF0000"/>
                </a:solidFill>
                <a:latin typeface="Courier New" pitchFamily="49" charset="0"/>
              </a:rPr>
              <a:t>*/</a:t>
            </a:r>
            <a:r>
              <a:rPr lang="en-US" smtClean="0"/>
              <a:t> </a:t>
            </a:r>
            <a:r>
              <a:rPr lang="sk-SK" smtClean="0"/>
              <a:t>sú považované za komentár</a:t>
            </a:r>
          </a:p>
          <a:p>
            <a:pPr eaLnBrk="1" hangingPunct="1"/>
            <a:r>
              <a:rPr lang="sk-SK" smtClean="0"/>
              <a:t>Komentáre môžeme písať kdekoľvek</a:t>
            </a:r>
            <a:r>
              <a:rPr lang="en-US" smtClean="0"/>
              <a:t> …</a:t>
            </a:r>
            <a:endParaRPr lang="sk-SK" smtClean="0"/>
          </a:p>
          <a:p>
            <a:pPr eaLnBrk="1" hangingPunct="1">
              <a:buFontTx/>
              <a:buNone/>
            </a:pPr>
            <a:endParaRPr lang="sk-SK" smtClean="0"/>
          </a:p>
          <a:p>
            <a:pPr algn="ctr" eaLnBrk="1" hangingPunct="1">
              <a:buFontTx/>
              <a:buNone/>
            </a:pPr>
            <a:r>
              <a:rPr lang="sk-SK" sz="3600" b="1" smtClean="0">
                <a:solidFill>
                  <a:srgbClr val="FF0000"/>
                </a:solidFill>
              </a:rPr>
              <a:t>Komentujte svoje programy </a:t>
            </a:r>
            <a:r>
              <a:rPr lang="en-US" sz="3600" b="1" smtClean="0">
                <a:solidFill>
                  <a:srgbClr val="FF0000"/>
                </a:solidFill>
              </a:rPr>
              <a:t>!!!</a:t>
            </a:r>
            <a:endParaRPr lang="cs-CZ" sz="36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Vypisovanie „do </a:t>
            </a:r>
            <a:r>
              <a:rPr lang="sk-SK" dirty="0" err="1" smtClean="0"/>
              <a:t>Eclipse</a:t>
            </a:r>
            <a:r>
              <a:rPr lang="sk-SK" dirty="0" smtClean="0"/>
              <a:t>“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Niekedy sa nám hodí vyskúšať metódy aj bez použitia </a:t>
            </a:r>
            <a:r>
              <a:rPr lang="sk-SK" dirty="0" err="1" smtClean="0"/>
              <a:t>Object</a:t>
            </a:r>
            <a:r>
              <a:rPr lang="sk-SK" dirty="0" smtClean="0"/>
              <a:t> </a:t>
            </a:r>
            <a:r>
              <a:rPr lang="sk-SK" dirty="0" err="1" smtClean="0"/>
              <a:t>Inspectora</a:t>
            </a:r>
            <a:r>
              <a:rPr lang="sk-SK" dirty="0" smtClean="0"/>
              <a:t>...</a:t>
            </a:r>
            <a:endParaRPr lang="en-US" dirty="0" smtClean="0"/>
          </a:p>
          <a:p>
            <a:endParaRPr lang="en-US" dirty="0" smtClean="0"/>
          </a:p>
          <a:p>
            <a:r>
              <a:rPr lang="sk-SK" dirty="0" smtClean="0"/>
              <a:t>Vypisovať vieme aj „do </a:t>
            </a:r>
            <a:r>
              <a:rPr lang="sk-SK" dirty="0" err="1" smtClean="0"/>
              <a:t>Eclipse</a:t>
            </a:r>
            <a:r>
              <a:rPr lang="sk-SK" dirty="0" smtClean="0"/>
              <a:t>“:</a:t>
            </a:r>
            <a:endParaRPr lang="en-US" dirty="0" smtClean="0"/>
          </a:p>
          <a:p>
            <a:pPr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 smtClean="0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Math.PI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*8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en-US" sz="23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300" dirty="0" err="1" smtClean="0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300" i="1" dirty="0" err="1" smtClean="0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300" dirty="0" err="1" smtClean="0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3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300" dirty="0" err="1" smtClean="0">
                <a:solidFill>
                  <a:srgbClr val="000000"/>
                </a:solidFill>
                <a:latin typeface="Courier New" pitchFamily="49" charset="0"/>
              </a:rPr>
              <a:t>albert.cifernySucet</a:t>
            </a:r>
            <a:r>
              <a:rPr lang="en-US" sz="2300" dirty="0" smtClean="0">
                <a:solidFill>
                  <a:srgbClr val="000000"/>
                </a:solidFill>
                <a:latin typeface="Courier New" pitchFamily="49" charset="0"/>
              </a:rPr>
              <a:t>(293)</a:t>
            </a:r>
            <a:r>
              <a:rPr lang="cs-CZ" sz="23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sz="23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000" i="1" dirty="0" err="1" smtClean="0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smtClean="0">
                <a:solidFill>
                  <a:srgbClr val="2A00FF"/>
                </a:solidFill>
                <a:latin typeface="Courier New" pitchFamily="49" charset="0"/>
              </a:rPr>
              <a:t>"Ahoj </a:t>
            </a:r>
            <a:r>
              <a:rPr lang="cs-CZ" sz="2000" dirty="0" err="1" smtClean="0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000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endParaRPr lang="cs-CZ" sz="23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dirty="0" smtClean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356846" y="4903694"/>
            <a:ext cx="1631573" cy="121023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45427" y="5686285"/>
            <a:ext cx="273240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Ak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chceme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vyp</a:t>
            </a:r>
            <a:r>
              <a:rPr lang="sk-SK" dirty="0" err="1" smtClean="0">
                <a:latin typeface="Trebuchet MS" pitchFamily="34" charset="0"/>
              </a:rPr>
              <a:t>ísať</a:t>
            </a:r>
            <a:r>
              <a:rPr lang="sk-SK" dirty="0" smtClean="0">
                <a:latin typeface="Trebuchet MS" pitchFamily="34" charset="0"/>
              </a:rPr>
              <a:t> nejaký text, dáme ho do úvodzoviek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""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Debugovanie</a:t>
            </a:r>
            <a:endParaRPr lang="cs-CZ" sz="4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 smtClean="0"/>
              <a:t>Debugovanie</a:t>
            </a:r>
            <a:r>
              <a:rPr lang="en-US" dirty="0" smtClean="0"/>
              <a:t> = </a:t>
            </a:r>
            <a:r>
              <a:rPr lang="en-US" dirty="0" err="1" smtClean="0"/>
              <a:t>ladenie</a:t>
            </a:r>
            <a:r>
              <a:rPr lang="en-US" dirty="0" smtClean="0"/>
              <a:t>, </a:t>
            </a:r>
            <a:r>
              <a:rPr lang="en-US" dirty="0" err="1" smtClean="0"/>
              <a:t>trasovanie</a:t>
            </a:r>
            <a:r>
              <a:rPr lang="en-US" dirty="0" smtClean="0"/>
              <a:t>, </a:t>
            </a:r>
            <a:r>
              <a:rPr lang="en-US" dirty="0" err="1" smtClean="0"/>
              <a:t>krokovanie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Človek je tvor omylný, počítač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err="1" smtClean="0"/>
              <a:t>naštastie</a:t>
            </a:r>
            <a:r>
              <a:rPr lang="sk-SK" dirty="0" smtClean="0"/>
              <a:t> nie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Zvládnutie </a:t>
            </a:r>
            <a:r>
              <a:rPr lang="sk-SK" b="1" dirty="0" err="1" smtClean="0">
                <a:solidFill>
                  <a:srgbClr val="FF0000"/>
                </a:solidFill>
              </a:rPr>
              <a:t>debugovania</a:t>
            </a:r>
            <a:r>
              <a:rPr lang="sk-SK" b="1" dirty="0" smtClean="0">
                <a:solidFill>
                  <a:srgbClr val="FF0000"/>
                </a:solidFill>
              </a:rPr>
              <a:t> je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nevyhnutné</a:t>
            </a:r>
            <a:r>
              <a:rPr lang="sk-SK" dirty="0" smtClean="0"/>
              <a:t> pre vývoj väčších programov ...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Ukážka ...</a:t>
            </a:r>
            <a:endParaRPr lang="cs-CZ" dirty="0" smtClean="0"/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426" y="2047035"/>
            <a:ext cx="1925638" cy="16430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3" cstate="print"/>
          <a:srcRect l="5751" t="12897" r="17999" b="12927"/>
          <a:stretch>
            <a:fillRect/>
          </a:stretch>
        </p:blipFill>
        <p:spPr bwMode="auto">
          <a:xfrm>
            <a:off x="900113" y="2054225"/>
            <a:ext cx="1384300" cy="16906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7282" name="Picture 2" descr="http://upload.wikimedia.org/wikipedia/commons/8/8a/H96566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2326" y="2466322"/>
            <a:ext cx="3241674" cy="25539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Premenné v Jave </a:t>
            </a:r>
            <a:r>
              <a:rPr lang="en-US" sz="4000" smtClean="0"/>
              <a:t>(op</a:t>
            </a:r>
            <a:r>
              <a:rPr lang="sk-SK" sz="4000" smtClean="0"/>
              <a:t>äť</a:t>
            </a:r>
            <a:r>
              <a:rPr lang="en-US" sz="4000" smtClean="0"/>
              <a:t>)</a:t>
            </a:r>
            <a:endParaRPr lang="cs-CZ" sz="40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typy</a:t>
            </a:r>
            <a:r>
              <a:rPr lang="en-US" dirty="0" smtClean="0"/>
              <a:t> </a:t>
            </a:r>
            <a:r>
              <a:rPr lang="en-US" dirty="0" err="1" smtClean="0"/>
              <a:t>premenn</a:t>
            </a:r>
            <a:r>
              <a:rPr lang="sk-SK" dirty="0" err="1" smtClean="0"/>
              <a:t>ých</a:t>
            </a:r>
            <a:r>
              <a:rPr lang="sk-SK" dirty="0" smtClean="0"/>
              <a:t> v Jave:</a:t>
            </a:r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</a:rPr>
              <a:t>primitívneho typu</a:t>
            </a:r>
            <a:endParaRPr lang="en-US" dirty="0" smtClean="0"/>
          </a:p>
          <a:p>
            <a:pPr lvl="2" eaLnBrk="1" hangingPunct="1"/>
            <a:r>
              <a:rPr lang="en-US" i="1" dirty="0" err="1" smtClean="0"/>
              <a:t>int</a:t>
            </a:r>
            <a:r>
              <a:rPr lang="en-US" i="1" dirty="0" smtClean="0"/>
              <a:t>, byte, short, long, double, float, </a:t>
            </a:r>
            <a:r>
              <a:rPr lang="en-US" i="1" dirty="0" err="1" smtClean="0"/>
              <a:t>boolean</a:t>
            </a:r>
            <a:r>
              <a:rPr lang="en-US" i="1" dirty="0" smtClean="0"/>
              <a:t> a char</a:t>
            </a:r>
          </a:p>
          <a:p>
            <a:pPr lvl="2" eaLnBrk="1" hangingPunct="1"/>
            <a:r>
              <a:rPr lang="sk-SK" dirty="0" smtClean="0"/>
              <a:t>o</a:t>
            </a:r>
            <a:r>
              <a:rPr lang="en-US" dirty="0" err="1" smtClean="0"/>
              <a:t>krem</a:t>
            </a:r>
            <a:r>
              <a:rPr lang="en-US" dirty="0" smtClean="0"/>
              <a:t> char </a:t>
            </a:r>
            <a:r>
              <a:rPr lang="en-US" dirty="0" err="1" smtClean="0"/>
              <a:t>pozn</a:t>
            </a:r>
            <a:r>
              <a:rPr lang="sk-SK" dirty="0" err="1" smtClean="0"/>
              <a:t>áme</a:t>
            </a:r>
            <a:r>
              <a:rPr lang="sk-SK" dirty="0" smtClean="0"/>
              <a:t> všetky ...</a:t>
            </a:r>
          </a:p>
          <a:p>
            <a:pPr lvl="2" eaLnBrk="1" hangingPunct="1"/>
            <a:r>
              <a:rPr lang="sk-SK" dirty="0" smtClean="0"/>
              <a:t>životná misia: </a:t>
            </a:r>
            <a:r>
              <a:rPr lang="sk-SK" b="1" dirty="0" smtClean="0">
                <a:solidFill>
                  <a:srgbClr val="FF0000"/>
                </a:solidFill>
              </a:rPr>
              <a:t>uchovávať jednoduchú hodnotu</a:t>
            </a:r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</a:rPr>
              <a:t>referenčného typu</a:t>
            </a:r>
          </a:p>
          <a:p>
            <a:pPr lvl="2" eaLnBrk="1" hangingPunct="1"/>
            <a:r>
              <a:rPr lang="sk-SK" dirty="0" smtClean="0"/>
              <a:t>životná misia: </a:t>
            </a:r>
            <a:r>
              <a:rPr lang="sk-SK" b="1" dirty="0" err="1" smtClean="0">
                <a:solidFill>
                  <a:srgbClr val="FF0000"/>
                </a:solidFill>
              </a:rPr>
              <a:t>referencovať</a:t>
            </a:r>
            <a:r>
              <a:rPr lang="sk-SK" b="1" dirty="0" smtClean="0">
                <a:solidFill>
                  <a:srgbClr val="FF0000"/>
                </a:solidFill>
              </a:rPr>
              <a:t> objekty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umo</a:t>
            </a:r>
            <a:r>
              <a:rPr lang="sk-SK" dirty="0" err="1" smtClean="0"/>
              <a:t>žniť</a:t>
            </a:r>
            <a:r>
              <a:rPr lang="sk-SK" dirty="0" smtClean="0"/>
              <a:t> komunikáciu s </a:t>
            </a:r>
            <a:r>
              <a:rPr lang="sk-SK" dirty="0" err="1" smtClean="0"/>
              <a:t>objektami</a:t>
            </a:r>
            <a:r>
              <a:rPr lang="en-US" dirty="0" smtClean="0"/>
              <a:t>)</a:t>
            </a:r>
          </a:p>
          <a:p>
            <a:pPr eaLnBrk="1" hangingPunct="1"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plocha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666564" y="5692588"/>
            <a:ext cx="2384611" cy="806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63358" y="5166332"/>
            <a:ext cx="273240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Premenn</a:t>
            </a:r>
            <a:r>
              <a:rPr lang="sk-SK" dirty="0" smtClean="0">
                <a:latin typeface="Trebuchet MS" pitchFamily="34" charset="0"/>
              </a:rPr>
              <a:t>á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plocha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schopn</a:t>
            </a:r>
            <a:r>
              <a:rPr lang="sk-SK" dirty="0" smtClean="0">
                <a:latin typeface="Trebuchet MS" pitchFamily="34" charset="0"/>
              </a:rPr>
              <a:t>á </a:t>
            </a:r>
            <a:r>
              <a:rPr lang="sk-SK" dirty="0" err="1" smtClean="0">
                <a:latin typeface="Trebuchet MS" pitchFamily="34" charset="0"/>
              </a:rPr>
              <a:t>referencovať</a:t>
            </a:r>
            <a:r>
              <a:rPr lang="sk-SK" dirty="0" smtClean="0">
                <a:latin typeface="Trebuchet MS" pitchFamily="34" charset="0"/>
              </a:rPr>
              <a:t> objekty triedy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Referencia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869577" y="1254326"/>
            <a:ext cx="288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Referenčné premenné</a:t>
            </a:r>
            <a:endParaRPr lang="sk-SK" b="1" dirty="0"/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1889449" y="3988836"/>
            <a:ext cx="5495731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060140" y="1240239"/>
            <a:ext cx="258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„svet objektov“</a:t>
            </a:r>
            <a:endParaRPr lang="sk-SK" sz="2400" b="1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330" y="2275113"/>
            <a:ext cx="1220668" cy="206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118" y="4070082"/>
            <a:ext cx="932381" cy="84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701" y="4963886"/>
            <a:ext cx="1552566" cy="16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267338" y="2612569"/>
            <a:ext cx="4161454" cy="43854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2303929" y="3693459"/>
            <a:ext cx="3238455" cy="73858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294965" y="4688541"/>
            <a:ext cx="4348430" cy="104978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779380" y="3359751"/>
            <a:ext cx="1592423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jozko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662" y="4412829"/>
            <a:ext cx="1592423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plocha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756" y="2258008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8643" y="5379012"/>
            <a:ext cx="4002831" cy="1015663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sk-SK" dirty="0" smtClean="0"/>
              <a:t>Referenčná premenná </a:t>
            </a:r>
            <a:r>
              <a:rPr lang="sk-SK" b="1" dirty="0" smtClean="0">
                <a:solidFill>
                  <a:srgbClr val="FF0000"/>
                </a:solidFill>
              </a:rPr>
              <a:t>obsahuje referenciu</a:t>
            </a:r>
            <a:r>
              <a:rPr lang="en-US" dirty="0" smtClean="0"/>
              <a:t> (</a:t>
            </a:r>
            <a:r>
              <a:rPr lang="en-US" dirty="0" err="1" smtClean="0"/>
              <a:t>odkaz</a:t>
            </a:r>
            <a:r>
              <a:rPr lang="en-US" dirty="0" smtClean="0"/>
              <a:t>, </a:t>
            </a:r>
            <a:r>
              <a:rPr lang="en-US" dirty="0" err="1" smtClean="0"/>
              <a:t>prepojenie</a:t>
            </a:r>
            <a:r>
              <a:rPr lang="en-US" dirty="0" smtClean="0"/>
              <a:t>)</a:t>
            </a:r>
            <a:r>
              <a:rPr lang="sk-SK" b="1" dirty="0" smtClean="0">
                <a:solidFill>
                  <a:srgbClr val="FF0000"/>
                </a:solidFill>
              </a:rPr>
              <a:t> na</a:t>
            </a:r>
            <a:r>
              <a:rPr lang="sk-SK" dirty="0" smtClean="0"/>
              <a:t> nejaký </a:t>
            </a:r>
            <a:r>
              <a:rPr lang="sk-SK" b="1" dirty="0" smtClean="0">
                <a:solidFill>
                  <a:srgbClr val="FF0000"/>
                </a:solidFill>
              </a:rPr>
              <a:t>objekt</a:t>
            </a:r>
            <a:r>
              <a:rPr lang="en-US" dirty="0" smtClean="0"/>
              <a:t> …</a:t>
            </a:r>
            <a:endParaRPr lang="sk-SK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444097" y="1821486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</a:rPr>
              <a:t>oi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1800" dirty="0"/>
          </a:p>
        </p:txBody>
      </p:sp>
      <p:sp>
        <p:nvSpPr>
          <p:cNvPr id="20" name="Rectangle 19"/>
          <p:cNvSpPr/>
          <p:nvPr/>
        </p:nvSpPr>
        <p:spPr>
          <a:xfrm>
            <a:off x="453060" y="3990945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</a:rPr>
              <a:t>plocha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1800" dirty="0"/>
          </a:p>
        </p:txBody>
      </p:sp>
      <p:sp>
        <p:nvSpPr>
          <p:cNvPr id="21" name="Rectangle 20"/>
          <p:cNvSpPr/>
          <p:nvPr/>
        </p:nvSpPr>
        <p:spPr>
          <a:xfrm>
            <a:off x="506849" y="2951039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Turtle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</a:rPr>
              <a:t>jozko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1800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err="1" smtClean="0"/>
              <a:t>Deklar</a:t>
            </a:r>
            <a:r>
              <a:rPr lang="sk-SK" sz="3000" dirty="0" err="1" smtClean="0"/>
              <a:t>ácia</a:t>
            </a:r>
            <a:r>
              <a:rPr lang="sk-SK" sz="3000" dirty="0" smtClean="0"/>
              <a:t> referenčnej premennej</a:t>
            </a:r>
            <a:endParaRPr lang="cs-CZ" sz="30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plocha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sk-SK" sz="2400" dirty="0" smtClean="0"/>
              <a:t>Referenčná premenná nemôže </a:t>
            </a:r>
            <a:r>
              <a:rPr lang="sk-SK" sz="2400" dirty="0" err="1" smtClean="0"/>
              <a:t>referencovať</a:t>
            </a:r>
            <a:r>
              <a:rPr lang="sk-SK" sz="2400" dirty="0" smtClean="0"/>
              <a:t> hocijaké objekty</a:t>
            </a:r>
            <a:r>
              <a:rPr lang="en-US" sz="2400" dirty="0" smtClean="0"/>
              <a:t>!</a:t>
            </a:r>
            <a:endParaRPr lang="sk-SK" sz="2400" dirty="0" smtClean="0"/>
          </a:p>
          <a:p>
            <a:pPr eaLnBrk="1" hangingPunct="1"/>
            <a:r>
              <a:rPr lang="sk-SK" sz="2400" dirty="0" smtClean="0"/>
              <a:t>Ako každá iná premenná, aj referenčná premenná musí byť pred prvým použitím </a:t>
            </a:r>
            <a:r>
              <a:rPr lang="sk-SK" sz="2400" dirty="0" smtClean="0">
                <a:solidFill>
                  <a:srgbClr val="FF0000"/>
                </a:solidFill>
              </a:rPr>
              <a:t>najprv inicializovaná</a:t>
            </a:r>
            <a:r>
              <a:rPr lang="sk-SK" sz="2400" dirty="0" smtClean="0"/>
              <a:t>.</a:t>
            </a:r>
          </a:p>
          <a:p>
            <a:pPr algn="ctr" eaLnBrk="1" hangingPunct="1">
              <a:buFontTx/>
              <a:buNone/>
            </a:pPr>
            <a:endParaRPr lang="cs-CZ" sz="24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716303" y="1730189"/>
            <a:ext cx="968190" cy="12102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54111" y="2835508"/>
            <a:ext cx="273240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Objekty akej triedy môžu byť </a:t>
            </a:r>
            <a:r>
              <a:rPr lang="sk-SK" dirty="0" err="1" smtClean="0">
                <a:latin typeface="Trebuchet MS" pitchFamily="34" charset="0"/>
              </a:rPr>
              <a:t>referencované</a:t>
            </a:r>
            <a:r>
              <a:rPr lang="sk-SK" dirty="0" smtClean="0">
                <a:latin typeface="Trebuchet MS" pitchFamily="34" charset="0"/>
              </a:rPr>
              <a:t> z vytváranej premennej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396753" y="1730187"/>
            <a:ext cx="690280" cy="1183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38606" y="2835508"/>
            <a:ext cx="221245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Názov premennej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Metafora referencie </a:t>
            </a:r>
            <a:r>
              <a:rPr lang="en-US" smtClean="0"/>
              <a:t>(1)</a:t>
            </a:r>
            <a:endParaRPr lang="sk-SK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5391150" cy="4802187"/>
          </a:xfrm>
        </p:spPr>
        <p:txBody>
          <a:bodyPr/>
          <a:lstStyle/>
          <a:p>
            <a:pPr eaLnBrk="1" hangingPunct="1"/>
            <a:r>
              <a:rPr lang="sk-SK" dirty="0" smtClean="0"/>
              <a:t>Každý človek na Slovensku je </a:t>
            </a:r>
            <a:r>
              <a:rPr lang="sk-SK" b="1" dirty="0" smtClean="0">
                <a:solidFill>
                  <a:srgbClr val="FF0000"/>
                </a:solidFill>
              </a:rPr>
              <a:t>jedinečne identifikovaný rodným číslom</a:t>
            </a:r>
            <a:r>
              <a:rPr lang="en-US" dirty="0" smtClean="0"/>
              <a:t>, </a:t>
            </a:r>
            <a:r>
              <a:rPr lang="en-US" dirty="0" err="1" smtClean="0"/>
              <a:t>ktor</a:t>
            </a:r>
            <a:r>
              <a:rPr lang="sk-SK" dirty="0" smtClean="0"/>
              <a:t>é mu je pridelené pri narodení...</a:t>
            </a:r>
          </a:p>
          <a:p>
            <a:pPr eaLnBrk="1" hangingPunct="1"/>
            <a:r>
              <a:rPr lang="sk-SK" dirty="0" smtClean="0"/>
              <a:t>Každý objekt vytvorený vo „svete Javy“ je identifikovaný „</a:t>
            </a:r>
            <a:r>
              <a:rPr lang="sk-SK" dirty="0" err="1" smtClean="0"/>
              <a:t>javackym</a:t>
            </a:r>
            <a:r>
              <a:rPr lang="sk-SK" dirty="0" smtClean="0"/>
              <a:t> rodným číslom“</a:t>
            </a:r>
          </a:p>
          <a:p>
            <a:pPr lvl="1" eaLnBrk="1" hangingPunct="1"/>
            <a:r>
              <a:rPr lang="sk-SK" dirty="0" smtClean="0"/>
              <a:t>Niektoré objekty prezradia svoje „</a:t>
            </a:r>
            <a:r>
              <a:rPr lang="sk-SK" dirty="0" err="1" smtClean="0"/>
              <a:t>javacke</a:t>
            </a:r>
            <a:r>
              <a:rPr lang="sk-SK" dirty="0" smtClean="0"/>
              <a:t> rodné číslo“ cez metódu </a:t>
            </a:r>
            <a:r>
              <a:rPr lang="sk-SK" b="1" dirty="0" err="1" smtClean="0">
                <a:solidFill>
                  <a:srgbClr val="000000"/>
                </a:solidFill>
                <a:latin typeface="Courier New" pitchFamily="49" charset="0"/>
              </a:rPr>
              <a:t>toString</a:t>
            </a:r>
            <a:endParaRPr lang="sk-SK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0724" name="Picture 2" descr="http://image.tvnoviny.sk/media/images/600xX/Aug2008/1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0" y="1520825"/>
            <a:ext cx="27432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050" y="5981700"/>
            <a:ext cx="3698875" cy="4365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7978587" y="4589929"/>
            <a:ext cx="340659" cy="14074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66771" y="3920237"/>
            <a:ext cx="2212454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„</a:t>
            </a:r>
            <a:r>
              <a:rPr lang="sk-SK" dirty="0" err="1" smtClean="0">
                <a:latin typeface="Trebuchet MS" pitchFamily="34" charset="0"/>
              </a:rPr>
              <a:t>javacke</a:t>
            </a:r>
            <a:r>
              <a:rPr lang="sk-SK" dirty="0" smtClean="0">
                <a:latin typeface="Trebuchet MS" pitchFamily="34" charset="0"/>
              </a:rPr>
              <a:t> rodné číslo objektu“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Zbesil</a:t>
            </a:r>
            <a:r>
              <a:rPr lang="sk-SK" sz="4000" dirty="0" smtClean="0"/>
              <a:t>á </a:t>
            </a:r>
            <a:r>
              <a:rPr lang="sk-SK" sz="4000" dirty="0" err="1" smtClean="0"/>
              <a:t>kockáčka</a:t>
            </a:r>
            <a:r>
              <a:rPr lang="en-US" sz="4000" dirty="0" smtClean="0"/>
              <a:t> (1)</a:t>
            </a:r>
            <a:endParaRPr lang="cs-CZ" sz="40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Štandardná náhodná pochôdzka: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Chceme, aby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korytnačka</a:t>
            </a:r>
            <a:r>
              <a:rPr lang="cs-CZ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err="1" smtClean="0"/>
              <a:t>neotáčala</a:t>
            </a:r>
            <a:r>
              <a:rPr lang="cs-CZ" dirty="0" smtClean="0"/>
              <a:t> </a:t>
            </a:r>
            <a:r>
              <a:rPr lang="cs-CZ" dirty="0" err="1" smtClean="0"/>
              <a:t>akýmkoľvek</a:t>
            </a:r>
            <a:r>
              <a:rPr lang="cs-CZ" dirty="0" smtClean="0"/>
              <a:t> </a:t>
            </a:r>
            <a:r>
              <a:rPr lang="cs-CZ" dirty="0" err="1" smtClean="0"/>
              <a:t>smerom</a:t>
            </a:r>
            <a:r>
              <a:rPr lang="cs-CZ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ale </a:t>
            </a:r>
            <a:r>
              <a:rPr lang="cs-CZ" dirty="0" err="1" smtClean="0"/>
              <a:t>iba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o </a:t>
            </a:r>
            <a:r>
              <a:rPr lang="cs-CZ" b="1" dirty="0" err="1" smtClean="0">
                <a:solidFill>
                  <a:srgbClr val="FF0000"/>
                </a:solidFill>
              </a:rPr>
              <a:t>násobok</a:t>
            </a:r>
            <a:r>
              <a:rPr lang="cs-CZ" b="1" dirty="0" smtClean="0">
                <a:solidFill>
                  <a:srgbClr val="FF0000"/>
                </a:solidFill>
              </a:rPr>
              <a:t> 90 </a:t>
            </a:r>
            <a:r>
              <a:rPr lang="en-US" dirty="0" smtClean="0"/>
              <a:t>(</a:t>
            </a:r>
            <a:r>
              <a:rPr lang="en-US" dirty="0" err="1" smtClean="0"/>
              <a:t>t.j</a:t>
            </a:r>
            <a:r>
              <a:rPr lang="en-US" dirty="0" smtClean="0"/>
              <a:t>. 0, 90,</a:t>
            </a:r>
            <a:br>
              <a:rPr lang="en-US" dirty="0" smtClean="0"/>
            </a:br>
            <a:r>
              <a:rPr lang="en-US" dirty="0" smtClean="0"/>
              <a:t>180, 270, 360, …)</a:t>
            </a:r>
            <a:endParaRPr lang="cs-CZ" dirty="0" smtClean="0"/>
          </a:p>
        </p:txBody>
      </p:sp>
      <p:sp>
        <p:nvSpPr>
          <p:cNvPr id="1143813" name="Rectangle 5"/>
          <p:cNvSpPr>
            <a:spLocks noChangeArrowheads="1"/>
          </p:cNvSpPr>
          <p:nvPr/>
        </p:nvSpPr>
        <p:spPr bwMode="auto">
          <a:xfrm>
            <a:off x="384175" y="1973189"/>
            <a:ext cx="8483600" cy="22255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nahodnaPochodzka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pocetKrokov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pocetKrokov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.setDirection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</a:rPr>
              <a:t>random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* 360);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JPAZUtilities.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</a:rPr>
              <a:t>delay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(30);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}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4408" y="1063269"/>
            <a:ext cx="1399592" cy="139959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73730" name="Picture 2" descr="http://www.sxc.hu/pic/m/r/ro/rore_d/1060296_direc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931" y="4103088"/>
            <a:ext cx="2845123" cy="21338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Metafora referencie </a:t>
            </a:r>
            <a:r>
              <a:rPr lang="en-US" smtClean="0"/>
              <a:t>(2)</a:t>
            </a:r>
            <a:endParaRPr lang="sk-SK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66713" y="1525588"/>
            <a:ext cx="8529637" cy="4802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platnost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plocha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dirty="0" smtClean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2814919" y="1730187"/>
            <a:ext cx="2510116" cy="448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19286" y="1338401"/>
            <a:ext cx="361991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Premenn</a:t>
            </a:r>
            <a:r>
              <a:rPr lang="sk-SK" dirty="0" smtClean="0">
                <a:latin typeface="Trebuchet MS" pitchFamily="34" charset="0"/>
              </a:rPr>
              <a:t>á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sk-SK" dirty="0" smtClean="0">
                <a:latin typeface="Trebuchet MS" pitchFamily="34" charset="0"/>
              </a:rPr>
              <a:t> je schopná uchovať jedno celé číslo</a:t>
            </a:r>
            <a:endParaRPr lang="cs-CZ" dirty="0" smtClean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4052047" y="3012140"/>
            <a:ext cx="1281952" cy="3675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228250" y="2620354"/>
            <a:ext cx="361991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Premenn</a:t>
            </a:r>
            <a:r>
              <a:rPr lang="sk-SK" dirty="0" smtClean="0">
                <a:latin typeface="Trebuchet MS" pitchFamily="34" charset="0"/>
              </a:rPr>
              <a:t>á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platnost</a:t>
            </a:r>
            <a:r>
              <a:rPr lang="sk-SK" dirty="0" smtClean="0">
                <a:latin typeface="Trebuchet MS" pitchFamily="34" charset="0"/>
              </a:rPr>
              <a:t> je schopná uchovať pravdivostnú hodnotu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3818965" y="4679575"/>
            <a:ext cx="1506069" cy="1344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19285" y="4287789"/>
            <a:ext cx="3619913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Premenn</a:t>
            </a:r>
            <a:r>
              <a:rPr lang="sk-SK" dirty="0" smtClean="0">
                <a:latin typeface="Trebuchet MS" pitchFamily="34" charset="0"/>
              </a:rPr>
              <a:t>á 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plocha</a:t>
            </a:r>
            <a:r>
              <a:rPr lang="sk-SK" dirty="0" smtClean="0">
                <a:latin typeface="Trebuchet MS" pitchFamily="34" charset="0"/>
              </a:rPr>
              <a:t> je schopná uchovať „rodné číslo“ jedného </a:t>
            </a:r>
            <a:r>
              <a:rPr lang="sk-SK" dirty="0" err="1" smtClean="0">
                <a:latin typeface="Trebuchet MS" pitchFamily="34" charset="0"/>
              </a:rPr>
              <a:t>java</a:t>
            </a:r>
            <a:r>
              <a:rPr lang="en-US" dirty="0" smtClean="0">
                <a:latin typeface="Trebuchet MS" pitchFamily="34" charset="0"/>
              </a:rPr>
              <a:t>-</a:t>
            </a:r>
            <a:r>
              <a:rPr lang="sk-SK" dirty="0" smtClean="0">
                <a:latin typeface="Trebuchet MS" pitchFamily="34" charset="0"/>
              </a:rPr>
              <a:t>objektu triedy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alebo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sk-SK" dirty="0" smtClean="0">
                <a:latin typeface="Trebuchet MS" pitchFamily="34" charset="0"/>
              </a:rPr>
              <a:t>špeciálnu hodnotu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6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366" y="5583836"/>
            <a:ext cx="1244430" cy="11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87506" y="5316071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2e257f1b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err="1" smtClean="0"/>
              <a:t>Hodnoty</a:t>
            </a:r>
            <a:r>
              <a:rPr lang="en-US" sz="3000" dirty="0" smtClean="0"/>
              <a:t> </a:t>
            </a:r>
            <a:r>
              <a:rPr lang="en-US" sz="3000" dirty="0" err="1" smtClean="0"/>
              <a:t>referen</a:t>
            </a:r>
            <a:r>
              <a:rPr lang="sk-SK" sz="3000" dirty="0" smtClean="0"/>
              <a:t>čnej premennej</a:t>
            </a:r>
            <a:endParaRPr lang="cs-CZ" sz="30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V </a:t>
            </a:r>
            <a:r>
              <a:rPr lang="en-US" dirty="0" err="1" smtClean="0"/>
              <a:t>referen</a:t>
            </a:r>
            <a:r>
              <a:rPr lang="sk-SK" dirty="0" smtClean="0"/>
              <a:t>čnej premennej môže byť uložené:</a:t>
            </a:r>
          </a:p>
          <a:p>
            <a:pPr lvl="1" eaLnBrk="1" hangingPunct="1"/>
            <a:r>
              <a:rPr lang="sk-SK" dirty="0" smtClean="0"/>
              <a:t>referencia na objekt</a:t>
            </a:r>
            <a:r>
              <a:rPr lang="en-US" dirty="0" smtClean="0"/>
              <a:t> (</a:t>
            </a:r>
            <a:r>
              <a:rPr lang="sk-SK" dirty="0" smtClean="0"/>
              <a:t>„rodné číslo objektu“</a:t>
            </a:r>
            <a:r>
              <a:rPr lang="en-US" dirty="0" smtClean="0"/>
              <a:t>)</a:t>
            </a:r>
            <a:endParaRPr lang="sk-SK" dirty="0" smtClean="0"/>
          </a:p>
          <a:p>
            <a:pPr lvl="1" eaLnBrk="1" hangingPunct="1"/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 smtClean="0"/>
              <a:t>– špeciálna hodnota hovoriaca, že premenná </a:t>
            </a:r>
            <a:r>
              <a:rPr lang="sk-SK" dirty="0" smtClean="0">
                <a:solidFill>
                  <a:srgbClr val="FF0000"/>
                </a:solidFill>
              </a:rPr>
              <a:t>neobsahuje referenciu</a:t>
            </a:r>
            <a:r>
              <a:rPr lang="sk-SK" dirty="0" smtClean="0"/>
              <a:t> na žiaden objekt</a:t>
            </a:r>
          </a:p>
          <a:p>
            <a:pPr lvl="1" eaLnBrk="1" hangingPunct="1">
              <a:buNone/>
            </a:pPr>
            <a:endParaRPr lang="sk-SK" dirty="0" smtClean="0"/>
          </a:p>
          <a:p>
            <a:pPr lvl="1" eaLnBrk="1" hangingPunct="1"/>
            <a:endParaRPr lang="sk-SK" dirty="0" smtClean="0"/>
          </a:p>
          <a:p>
            <a:pPr lvl="1" eaLnBrk="1" hangingPunct="1">
              <a:buFontTx/>
              <a:buNone/>
            </a:pP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plocha =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sk-SK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(plocha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!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dirty="0" smtClean="0"/>
          </a:p>
          <a:p>
            <a:pPr eaLnBrk="1" hangingPunct="1"/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684494" y="4213411"/>
            <a:ext cx="1873624" cy="27790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5828" y="3794731"/>
            <a:ext cx="306410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Premenná 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plocha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sk-SK" dirty="0" err="1" smtClean="0">
                <a:latin typeface="Trebuchet MS" pitchFamily="34" charset="0"/>
              </a:rPr>
              <a:t>nereferencuje</a:t>
            </a:r>
            <a:r>
              <a:rPr lang="sk-SK" dirty="0" smtClean="0">
                <a:latin typeface="Trebuchet MS" pitchFamily="34" charset="0"/>
              </a:rPr>
              <a:t> žiaden objekt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sk-SK" dirty="0" smtClean="0">
                <a:latin typeface="Trebuchet MS" pitchFamily="34" charset="0"/>
              </a:rPr>
              <a:t>triedy </a:t>
            </a:r>
            <a:r>
              <a:rPr lang="sk-SK" dirty="0" err="1" smtClean="0">
                <a:latin typeface="Trebuchet MS" pitchFamily="34" charset="0"/>
              </a:rPr>
              <a:t>WinPane</a:t>
            </a:r>
            <a:r>
              <a:rPr lang="en-US" dirty="0" smtClean="0">
                <a:latin typeface="Trebuchet MS" pitchFamily="34" charset="0"/>
              </a:rPr>
              <a:t>).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428565" y="5764305"/>
            <a:ext cx="1039906" cy="49305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71687" y="5471131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Test, </a:t>
            </a:r>
            <a:r>
              <a:rPr lang="sk-SK" dirty="0" smtClean="0">
                <a:latin typeface="Trebuchet MS" pitchFamily="34" charset="0"/>
              </a:rPr>
              <a:t>či referenčná premenná niečo </a:t>
            </a:r>
            <a:r>
              <a:rPr lang="sk-SK" dirty="0" err="1" smtClean="0">
                <a:latin typeface="Trebuchet MS" pitchFamily="34" charset="0"/>
              </a:rPr>
              <a:t>referencuje</a:t>
            </a:r>
            <a:r>
              <a:rPr lang="en-US" dirty="0" smtClean="0">
                <a:latin typeface="Trebuchet MS" pitchFamily="34" charset="0"/>
              </a:rPr>
              <a:t> (</a:t>
            </a:r>
            <a:r>
              <a:rPr lang="en-US" dirty="0" err="1" smtClean="0">
                <a:latin typeface="Trebuchet MS" pitchFamily="34" charset="0"/>
              </a:rPr>
              <a:t>jej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hodnota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nie</a:t>
            </a:r>
            <a:r>
              <a:rPr lang="en-US" dirty="0" smtClean="0">
                <a:latin typeface="Trebuchet MS" pitchFamily="34" charset="0"/>
              </a:rPr>
              <a:t> je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en-US" dirty="0" smtClean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Vytvorenie objektu </a:t>
            </a:r>
            <a:r>
              <a:rPr lang="en-US" sz="4000" smtClean="0"/>
              <a:t>(1)</a:t>
            </a:r>
            <a:endParaRPr lang="cs-CZ" sz="4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Objekty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vo</a:t>
            </a:r>
            <a:r>
              <a:rPr lang="en-US" dirty="0" smtClean="0"/>
              <a:t> </a:t>
            </a:r>
            <a:r>
              <a:rPr lang="sk-SK" dirty="0" smtClean="0"/>
              <a:t>„</a:t>
            </a:r>
            <a:r>
              <a:rPr lang="en-US" dirty="0" err="1" smtClean="0"/>
              <a:t>svete</a:t>
            </a:r>
            <a:r>
              <a:rPr lang="en-US" dirty="0" smtClean="0"/>
              <a:t> </a:t>
            </a:r>
            <a:r>
              <a:rPr lang="en-US" dirty="0" err="1" smtClean="0"/>
              <a:t>objektov</a:t>
            </a:r>
            <a:r>
              <a:rPr lang="sk-SK" dirty="0" smtClean="0"/>
              <a:t>“</a:t>
            </a:r>
            <a:r>
              <a:rPr lang="en-US" dirty="0" smtClean="0"/>
              <a:t>) </a:t>
            </a:r>
            <a:r>
              <a:rPr lang="en-US" dirty="0" err="1" smtClean="0"/>
              <a:t>vytv</a:t>
            </a:r>
            <a:r>
              <a:rPr lang="sk-SK" dirty="0" err="1" smtClean="0"/>
              <a:t>árame</a:t>
            </a:r>
            <a:r>
              <a:rPr lang="sk-SK" dirty="0" smtClean="0"/>
              <a:t> príkazom </a:t>
            </a: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 smtClean="0"/>
              <a:t>, </a:t>
            </a:r>
            <a:r>
              <a:rPr lang="sk-SK" b="1" dirty="0" smtClean="0">
                <a:solidFill>
                  <a:srgbClr val="FF0000"/>
                </a:solidFill>
              </a:rPr>
              <a:t>výsledkom</a:t>
            </a:r>
            <a:r>
              <a:rPr lang="sk-SK" dirty="0" smtClean="0"/>
              <a:t> operácie </a:t>
            </a:r>
            <a:r>
              <a:rPr lang="sk-SK" b="1" dirty="0" smtClean="0">
                <a:solidFill>
                  <a:srgbClr val="FF0000"/>
                </a:solidFill>
              </a:rPr>
              <a:t>je referencia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„rodné číslo</a:t>
            </a:r>
            <a:r>
              <a:rPr lang="en-US" dirty="0" smtClean="0"/>
              <a:t>”) </a:t>
            </a:r>
            <a:r>
              <a:rPr lang="sk-SK" dirty="0" smtClean="0"/>
              <a:t>na vytvorený objekt.</a:t>
            </a: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endParaRPr lang="en-US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</p:txBody>
      </p:sp>
      <p:pic>
        <p:nvPicPr>
          <p:cNvPr id="33798" name="Picture 7" descr="http://www.cartoonclipartworld.com/newbaby/images/140004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11" y="4231062"/>
            <a:ext cx="3184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056093" y="3890682"/>
            <a:ext cx="1676399" cy="1792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26863" y="5641460"/>
            <a:ext cx="3064102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N</a:t>
            </a:r>
            <a:r>
              <a:rPr lang="sk-SK" dirty="0" err="1" smtClean="0">
                <a:latin typeface="Trebuchet MS" pitchFamily="34" charset="0"/>
              </a:rPr>
              <a:t>ázov</a:t>
            </a:r>
            <a:r>
              <a:rPr lang="sk-SK" dirty="0" smtClean="0">
                <a:latin typeface="Trebuchet MS" pitchFamily="34" charset="0"/>
              </a:rPr>
              <a:t> triedy, ktorej objekt požadujeme vytvoriť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Vytvorenie objektu </a:t>
            </a:r>
            <a:r>
              <a:rPr lang="en-US" sz="4000" smtClean="0"/>
              <a:t>(2)</a:t>
            </a:r>
            <a:endParaRPr lang="cs-CZ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Konštruktor</a:t>
            </a:r>
          </a:p>
          <a:p>
            <a:pPr lvl="1" eaLnBrk="1" hangingPunct="1"/>
            <a:r>
              <a:rPr lang="sk-SK" dirty="0" smtClean="0"/>
              <a:t>špeciálna „vec“, ktorá </a:t>
            </a:r>
            <a:r>
              <a:rPr lang="sk-SK" b="1" dirty="0" smtClean="0">
                <a:solidFill>
                  <a:srgbClr val="FF0000"/>
                </a:solidFill>
              </a:rPr>
              <a:t>vytvára </a:t>
            </a:r>
            <a:r>
              <a:rPr lang="sk-SK" dirty="0" smtClean="0">
                <a:solidFill>
                  <a:srgbClr val="003366"/>
                </a:solidFill>
              </a:rPr>
              <a:t>a</a:t>
            </a:r>
            <a:r>
              <a:rPr lang="sk-SK" b="1" dirty="0" smtClean="0">
                <a:solidFill>
                  <a:srgbClr val="FF0000"/>
                </a:solidFill>
              </a:rPr>
              <a:t> inicializuje</a:t>
            </a:r>
            <a:r>
              <a:rPr lang="sk-SK" dirty="0" smtClean="0"/>
              <a:t> objekt danej triedy</a:t>
            </a:r>
          </a:p>
          <a:p>
            <a:pPr lvl="1" eaLnBrk="1" hangingPunct="1"/>
            <a:r>
              <a:rPr lang="sk-SK" dirty="0" smtClean="0"/>
              <a:t>konštruktor môže mať </a:t>
            </a:r>
            <a:r>
              <a:rPr lang="sk-SK" b="1" dirty="0" smtClean="0"/>
              <a:t>parametre</a:t>
            </a:r>
            <a:r>
              <a:rPr lang="sk-SK" dirty="0" smtClean="0"/>
              <a:t>, ktoré sa zadávajú do zátvoriek </a:t>
            </a:r>
            <a:r>
              <a:rPr lang="en-US" dirty="0" smtClean="0">
                <a:latin typeface="Courier New" pitchFamily="49" charset="0"/>
              </a:rPr>
              <a:t>()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vytv</a:t>
            </a:r>
            <a:r>
              <a:rPr lang="sk-SK" dirty="0" err="1" smtClean="0"/>
              <a:t>áraní</a:t>
            </a:r>
            <a:r>
              <a:rPr lang="sk-SK" dirty="0" smtClean="0"/>
              <a:t> objektu</a:t>
            </a:r>
            <a:endParaRPr lang="sk-SK" dirty="0" smtClean="0">
              <a:latin typeface="Courier New" pitchFamily="49" charset="0"/>
            </a:endParaRPr>
          </a:p>
          <a:p>
            <a:pPr lvl="1" eaLnBrk="1" hangingPunct="1"/>
            <a:r>
              <a:rPr lang="sk-SK" dirty="0" smtClean="0"/>
              <a:t>trieda </a:t>
            </a:r>
            <a:r>
              <a:rPr lang="en-US" dirty="0" smtClean="0"/>
              <a:t>m</a:t>
            </a:r>
            <a:r>
              <a:rPr lang="sk-SK" dirty="0" err="1" smtClean="0"/>
              <a:t>ôže</a:t>
            </a:r>
            <a:r>
              <a:rPr lang="sk-SK" dirty="0" smtClean="0"/>
              <a:t> mať </a:t>
            </a:r>
            <a:r>
              <a:rPr lang="sk-SK" b="1" dirty="0" smtClean="0">
                <a:solidFill>
                  <a:srgbClr val="FF0000"/>
                </a:solidFill>
              </a:rPr>
              <a:t>viacero konštruktorov</a:t>
            </a:r>
            <a:r>
              <a:rPr lang="sk-SK" dirty="0" smtClean="0"/>
              <a:t> líšiacimi sa zoznamom parametrov</a:t>
            </a:r>
          </a:p>
          <a:p>
            <a:pPr lvl="1" eaLnBrk="1" hangingPunct="1">
              <a:buFontTx/>
              <a:buNone/>
            </a:pPr>
            <a:endParaRPr lang="sk-SK" dirty="0" smtClean="0"/>
          </a:p>
          <a:p>
            <a:pPr lvl="1" eaLnBrk="1" hangingPunct="1"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dirty="0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(400, 400);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419599" y="5280211"/>
            <a:ext cx="878536" cy="7978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29639" y="4350543"/>
            <a:ext cx="306410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Parametre konštruktora </a:t>
            </a:r>
            <a:r>
              <a:rPr lang="en-US" dirty="0" smtClean="0">
                <a:latin typeface="Trebuchet MS" pitchFamily="34" charset="0"/>
              </a:rPr>
              <a:t>= </a:t>
            </a:r>
            <a:r>
              <a:rPr lang="en-US" dirty="0" err="1" smtClean="0">
                <a:latin typeface="Trebuchet MS" pitchFamily="34" charset="0"/>
              </a:rPr>
              <a:t>upresnenie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ak</a:t>
            </a:r>
            <a:r>
              <a:rPr lang="sk-SK" dirty="0" smtClean="0">
                <a:latin typeface="Trebuchet MS" pitchFamily="34" charset="0"/>
              </a:rPr>
              <a:t>ý objekt chceme vytvoriť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Priradenie referencií</a:t>
            </a:r>
            <a:endParaRPr lang="cs-CZ" sz="4000" smtClean="0"/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plocha1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plocha1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plocha2;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plocha2 = plocha1;</a:t>
            </a:r>
          </a:p>
        </p:txBody>
      </p:sp>
      <p:sp>
        <p:nvSpPr>
          <p:cNvPr id="1186821" name="Text Box 5"/>
          <p:cNvSpPr txBox="1">
            <a:spLocks noChangeArrowheads="1"/>
          </p:cNvSpPr>
          <p:nvPr/>
        </p:nvSpPr>
        <p:spPr bwMode="auto">
          <a:xfrm>
            <a:off x="492498" y="3912254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plocha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186822" name="Picture 6"/>
          <p:cNvPicPr>
            <a:picLocks noChangeAspect="1" noChangeArrowheads="1"/>
          </p:cNvPicPr>
          <p:nvPr/>
        </p:nvPicPr>
        <p:blipFill>
          <a:blip r:embed="rId2" cstate="print"/>
          <a:srcRect l="195" t="1498" b="261"/>
          <a:stretch>
            <a:fillRect/>
          </a:stretch>
        </p:blipFill>
        <p:spPr bwMode="auto">
          <a:xfrm>
            <a:off x="5827060" y="4096871"/>
            <a:ext cx="2628526" cy="24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6827" name="Text Box 11"/>
          <p:cNvSpPr txBox="1">
            <a:spLocks noChangeArrowheads="1"/>
          </p:cNvSpPr>
          <p:nvPr/>
        </p:nvSpPr>
        <p:spPr bwMode="auto">
          <a:xfrm>
            <a:off x="448048" y="5463241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plocha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2</a:t>
            </a:r>
            <a:endParaRPr lang="cs-CZ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354" y="5852855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249" y="4490220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>
            <a:off x="3145792" y="5238774"/>
            <a:ext cx="2989451" cy="6403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48235" y="3720353"/>
            <a:ext cx="8525436" cy="8965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024281" y="4473389"/>
            <a:ext cx="223599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k-SK" sz="1600" dirty="0" smtClean="0"/>
              <a:t>„rodné číslo“</a:t>
            </a:r>
            <a:r>
              <a:rPr lang="en-US" sz="1600" dirty="0" smtClean="0"/>
              <a:t>: </a:t>
            </a:r>
            <a:r>
              <a:rPr lang="en-US" sz="1600" dirty="0" smtClean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70375" y="4473389"/>
            <a:ext cx="9792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2106706" y="4840943"/>
            <a:ext cx="3738282" cy="56477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TextBox 30"/>
          <p:cNvSpPr txBox="1"/>
          <p:nvPr/>
        </p:nvSpPr>
        <p:spPr>
          <a:xfrm>
            <a:off x="941292" y="4616825"/>
            <a:ext cx="9792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V="1">
            <a:off x="2034988" y="5925672"/>
            <a:ext cx="3908611" cy="24204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flipH="1">
            <a:off x="3872753" y="2456329"/>
            <a:ext cx="1909477" cy="56477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685451" y="1401155"/>
            <a:ext cx="3064102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Na </a:t>
            </a:r>
            <a:r>
              <a:rPr lang="en-US" dirty="0" err="1" smtClean="0">
                <a:latin typeface="Trebuchet MS" pitchFamily="34" charset="0"/>
              </a:rPr>
              <a:t>konci</a:t>
            </a:r>
            <a:r>
              <a:rPr lang="en-US" dirty="0" smtClean="0">
                <a:latin typeface="Trebuchet MS" pitchFamily="34" charset="0"/>
              </a:rPr>
              <a:t> bud</a:t>
            </a:r>
            <a:r>
              <a:rPr lang="sk-SK" dirty="0" smtClean="0">
                <a:latin typeface="Trebuchet MS" pitchFamily="34" charset="0"/>
              </a:rPr>
              <a:t>ú premenné 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plocha1 </a:t>
            </a:r>
            <a:r>
              <a:rPr lang="sk-SK" dirty="0" smtClean="0">
                <a:latin typeface="Trebuchet MS" pitchFamily="34" charset="0"/>
              </a:rPr>
              <a:t>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plocha2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sk-SK" dirty="0" err="1" smtClean="0">
                <a:latin typeface="Trebuchet MS" pitchFamily="34" charset="0"/>
              </a:rPr>
              <a:t>referencovať</a:t>
            </a:r>
            <a:r>
              <a:rPr lang="sk-SK" dirty="0" smtClean="0">
                <a:latin typeface="Trebuchet MS" pitchFamily="34" charset="0"/>
              </a:rPr>
              <a:t> ten istý objekt.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8716 0.02222 " pathEditMode="relative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0208 0.1960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21" grpId="0"/>
      <p:bldP spid="1186827" grpId="0"/>
      <p:bldP spid="13" grpId="0" animBg="1"/>
      <p:bldP spid="14" grpId="0" animBg="1"/>
      <p:bldP spid="26" grpId="0"/>
      <p:bldP spid="29" grpId="0"/>
      <p:bldP spid="29" grpId="1"/>
      <p:bldP spid="30" grpId="0" animBg="1"/>
      <p:bldP spid="31" grpId="0"/>
      <p:bldP spid="31" grpId="1"/>
      <p:bldP spid="32" grpId="0" animBg="1"/>
      <p:bldP spid="33" grpId="0" animBg="1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plocha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plocha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…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plocha.clear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 smtClean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Metafora referencie </a:t>
            </a:r>
            <a:r>
              <a:rPr lang="en-US" smtClean="0"/>
              <a:t>(3)</a:t>
            </a:r>
            <a:endParaRPr lang="sk-SK" smtClean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693459" y="1506070"/>
            <a:ext cx="2294962" cy="2868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01992" y="1248754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Vytvor</a:t>
            </a:r>
            <a:r>
              <a:rPr lang="sk-SK" dirty="0" smtClean="0">
                <a:latin typeface="Trebuchet MS" pitchFamily="34" charset="0"/>
              </a:rPr>
              <a:t>í sa p</a:t>
            </a:r>
            <a:r>
              <a:rPr lang="en-US" dirty="0" err="1" smtClean="0">
                <a:latin typeface="Trebuchet MS" pitchFamily="34" charset="0"/>
              </a:rPr>
              <a:t>remenn</a:t>
            </a:r>
            <a:r>
              <a:rPr lang="sk-SK" dirty="0" smtClean="0">
                <a:latin typeface="Trebuchet MS" pitchFamily="34" charset="0"/>
              </a:rPr>
              <a:t>á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plocha</a:t>
            </a:r>
            <a:r>
              <a:rPr lang="sk-SK" dirty="0" smtClean="0">
                <a:latin typeface="Trebuchet MS" pitchFamily="34" charset="0"/>
              </a:rPr>
              <a:t> schopná uchovať „rodné číslo“ objektu triedy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 smtClean="0">
                <a:latin typeface="Trebuchet MS" pitchFamily="34" charset="0"/>
              </a:rPr>
              <a:t> 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3899646" y="2958353"/>
            <a:ext cx="1945341" cy="1281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1766046" y="2976281"/>
            <a:ext cx="4168587" cy="13626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01992" y="3050660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Vytvoríme objekt triedy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 smtClean="0">
                <a:latin typeface="Trebuchet MS" pitchFamily="34" charset="0"/>
              </a:rPr>
              <a:t>  a jeho „rodné číslo“ uložíme do premennej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plocha</a:t>
            </a:r>
            <a:r>
              <a:rPr lang="sk-SK" dirty="0" smtClean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2124634" y="4751293"/>
            <a:ext cx="3128681" cy="15150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219285" y="5047490"/>
            <a:ext cx="3064102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Objektu, </a:t>
            </a:r>
            <a:r>
              <a:rPr lang="sk-SK" dirty="0" smtClean="0">
                <a:solidFill>
                  <a:srgbClr val="FF0000"/>
                </a:solidFill>
                <a:latin typeface="Trebuchet MS" pitchFamily="34" charset="0"/>
              </a:rPr>
              <a:t>ktorého „rodné číslo“ je aktuálne uložené v premennej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plocha</a:t>
            </a:r>
            <a:r>
              <a:rPr lang="sk-SK" dirty="0" smtClean="0">
                <a:latin typeface="Trebuchet MS" pitchFamily="34" charset="0"/>
              </a:rPr>
              <a:t>, povieme, aby vykonal metódu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clear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Rovnosť referencií</a:t>
            </a:r>
            <a:endParaRPr lang="cs-CZ" sz="40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(plocha1 == plocha2) {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164540" y="1766046"/>
            <a:ext cx="2124633" cy="22680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96555" y="3012502"/>
            <a:ext cx="3064102" cy="317009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Testujeme, či referenčné premenné </a:t>
            </a:r>
            <a:r>
              <a:rPr lang="sk-SK" i="1" dirty="0" smtClean="0">
                <a:latin typeface="Trebuchet MS" pitchFamily="34" charset="0"/>
              </a:rPr>
              <a:t>plocha1</a:t>
            </a:r>
            <a:r>
              <a:rPr lang="sk-SK" dirty="0" smtClean="0">
                <a:latin typeface="Trebuchet MS" pitchFamily="34" charset="0"/>
              </a:rPr>
              <a:t> a </a:t>
            </a:r>
            <a:r>
              <a:rPr lang="sk-SK" i="1" dirty="0" smtClean="0">
                <a:latin typeface="Trebuchet MS" pitchFamily="34" charset="0"/>
              </a:rPr>
              <a:t>plocha2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sk-SK" dirty="0" err="1" smtClean="0">
                <a:latin typeface="Trebuchet MS" pitchFamily="34" charset="0"/>
              </a:rPr>
              <a:t>referencujú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en-US" dirty="0" err="1" smtClean="0">
                <a:latin typeface="Trebuchet MS" pitchFamily="34" charset="0"/>
              </a:rPr>
              <a:t>ukazuj</a:t>
            </a:r>
            <a:r>
              <a:rPr lang="sk-SK" dirty="0" smtClean="0">
                <a:latin typeface="Trebuchet MS" pitchFamily="34" charset="0"/>
              </a:rPr>
              <a:t>ú na</a:t>
            </a:r>
            <a:r>
              <a:rPr lang="en-US" dirty="0" smtClean="0">
                <a:latin typeface="Trebuchet MS" pitchFamily="34" charset="0"/>
              </a:rPr>
              <a:t>) </a:t>
            </a:r>
            <a:r>
              <a:rPr lang="sk-SK" b="1" dirty="0" smtClean="0">
                <a:solidFill>
                  <a:srgbClr val="FF0000"/>
                </a:solidFill>
                <a:latin typeface="Trebuchet MS" pitchFamily="34" charset="0"/>
              </a:rPr>
              <a:t>ten istý </a:t>
            </a:r>
            <a:r>
              <a:rPr lang="sk-SK" dirty="0" smtClean="0">
                <a:latin typeface="Trebuchet MS" pitchFamily="34" charset="0"/>
              </a:rPr>
              <a:t>objekt.</a:t>
            </a:r>
          </a:p>
          <a:p>
            <a:endParaRPr lang="sk-SK" dirty="0" smtClean="0">
              <a:latin typeface="Trebuchet MS" pitchFamily="34" charset="0"/>
            </a:endParaRPr>
          </a:p>
          <a:p>
            <a:r>
              <a:rPr lang="sk-SK" b="1" dirty="0" smtClean="0">
                <a:latin typeface="Trebuchet MS" pitchFamily="34" charset="0"/>
              </a:rPr>
              <a:t>Metafora</a:t>
            </a:r>
            <a:r>
              <a:rPr lang="sk-SK" dirty="0" smtClean="0">
                <a:latin typeface="Trebuchet MS" pitchFamily="34" charset="0"/>
              </a:rPr>
              <a:t>: testujeme, či </a:t>
            </a:r>
            <a:r>
              <a:rPr lang="sk-SK" i="1" dirty="0" smtClean="0">
                <a:latin typeface="Trebuchet MS" pitchFamily="34" charset="0"/>
              </a:rPr>
              <a:t>plocha</a:t>
            </a:r>
            <a:r>
              <a:rPr lang="en-US" i="1" dirty="0" smtClean="0">
                <a:latin typeface="Trebuchet MS" pitchFamily="34" charset="0"/>
              </a:rPr>
              <a:t>1</a:t>
            </a:r>
            <a:r>
              <a:rPr lang="en-US" dirty="0" smtClean="0">
                <a:latin typeface="Trebuchet MS" pitchFamily="34" charset="0"/>
              </a:rPr>
              <a:t> a </a:t>
            </a:r>
            <a:r>
              <a:rPr lang="en-US" i="1" dirty="0" smtClean="0">
                <a:latin typeface="Trebuchet MS" pitchFamily="34" charset="0"/>
              </a:rPr>
              <a:t>plocha2 </a:t>
            </a:r>
            <a:r>
              <a:rPr lang="en-US" dirty="0" err="1" smtClean="0">
                <a:latin typeface="Trebuchet MS" pitchFamily="34" charset="0"/>
              </a:rPr>
              <a:t>uchov</a:t>
            </a:r>
            <a:r>
              <a:rPr lang="sk-SK" dirty="0" err="1" smtClean="0">
                <a:latin typeface="Trebuchet MS" pitchFamily="34" charset="0"/>
              </a:rPr>
              <a:t>ávajú</a:t>
            </a:r>
            <a:r>
              <a:rPr lang="sk-SK" dirty="0" smtClean="0">
                <a:latin typeface="Trebuchet MS" pitchFamily="34" charset="0"/>
              </a:rPr>
              <a:t> rovnaké „rodné číslo“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Na </a:t>
            </a:r>
            <a:r>
              <a:rPr lang="sk-SK" sz="4000" smtClean="0"/>
              <a:t>čo treba pamätať</a:t>
            </a:r>
            <a:endParaRPr lang="cs-CZ" sz="40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413750" cy="4843462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solidFill>
                  <a:srgbClr val="FF0000"/>
                </a:solidFill>
              </a:rPr>
              <a:t>Nie</a:t>
            </a:r>
            <a:r>
              <a:rPr lang="en-US" sz="2400" dirty="0" smtClean="0">
                <a:solidFill>
                  <a:srgbClr val="FF0000"/>
                </a:solidFill>
              </a:rPr>
              <a:t> je </a:t>
            </a:r>
            <a:r>
              <a:rPr lang="en-US" sz="2400" dirty="0" err="1" smtClean="0">
                <a:solidFill>
                  <a:srgbClr val="FF0000"/>
                </a:solidFill>
              </a:rPr>
              <a:t>pravda</a:t>
            </a:r>
            <a:r>
              <a:rPr lang="en-US" sz="2400" dirty="0" smtClean="0"/>
              <a:t>, </a:t>
            </a:r>
            <a:r>
              <a:rPr lang="sk-SK" sz="2400" dirty="0" smtClean="0"/>
              <a:t>že </a:t>
            </a:r>
            <a:r>
              <a:rPr lang="sk-SK" sz="2400" b="1" dirty="0" smtClean="0">
                <a:solidFill>
                  <a:srgbClr val="FF0000"/>
                </a:solidFill>
              </a:rPr>
              <a:t>neinicializovaná</a:t>
            </a:r>
            <a:r>
              <a:rPr lang="sk-SK" sz="2400" dirty="0" smtClean="0"/>
              <a:t> premenná referenčného typu obsahuje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null</a:t>
            </a:r>
            <a:r>
              <a:rPr lang="sk-SK" sz="2400" dirty="0" smtClean="0"/>
              <a:t>. Premenná je </a:t>
            </a:r>
            <a:r>
              <a:rPr lang="en-US" sz="2400" dirty="0" err="1" smtClean="0"/>
              <a:t>jednoducho</a:t>
            </a:r>
            <a:r>
              <a:rPr lang="en-US" sz="2400" dirty="0" smtClean="0"/>
              <a:t> </a:t>
            </a:r>
            <a:r>
              <a:rPr lang="sk-SK" sz="2400" dirty="0" smtClean="0"/>
              <a:t>neinicializovaná </a:t>
            </a:r>
            <a:r>
              <a:rPr lang="en-US" sz="2400" dirty="0" smtClean="0"/>
              <a:t>(</a:t>
            </a:r>
            <a:r>
              <a:rPr lang="sk-SK" sz="2400" dirty="0" smtClean="0"/>
              <a:t>okrem priradenia s ňou nemožno nič robiť</a:t>
            </a:r>
            <a:r>
              <a:rPr lang="en-US" sz="2400" dirty="0" smtClean="0"/>
              <a:t>)</a:t>
            </a:r>
            <a:endParaRPr lang="sk-SK" sz="2400" dirty="0" smtClean="0"/>
          </a:p>
          <a:p>
            <a:pPr eaLnBrk="1" hangingPunct="1"/>
            <a:r>
              <a:rPr lang="sk-SK" sz="2400" dirty="0" smtClean="0"/>
              <a:t>Objekty vieme </a:t>
            </a:r>
            <a:r>
              <a:rPr lang="sk-SK" sz="2400" b="1" dirty="0" smtClean="0">
                <a:solidFill>
                  <a:srgbClr val="FF0000"/>
                </a:solidFill>
              </a:rPr>
              <a:t>len vytvoriť</a:t>
            </a:r>
            <a:r>
              <a:rPr lang="sk-SK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nevieme</a:t>
            </a:r>
            <a:r>
              <a:rPr lang="en-US" sz="2400" dirty="0" smtClean="0"/>
              <a:t> </a:t>
            </a:r>
            <a:r>
              <a:rPr lang="sk-SK" sz="2400" dirty="0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zni</a:t>
            </a:r>
            <a:r>
              <a:rPr lang="sk-SK" sz="2400" dirty="0" err="1" smtClean="0"/>
              <a:t>čiť</a:t>
            </a:r>
            <a:endParaRPr lang="sk-SK" sz="2400" dirty="0" smtClean="0"/>
          </a:p>
          <a:p>
            <a:pPr eaLnBrk="1" hangingPunct="1"/>
            <a:r>
              <a:rPr lang="sk-SK" sz="2400" dirty="0" smtClean="0"/>
              <a:t>Ilúzia vytvorená </a:t>
            </a:r>
            <a:r>
              <a:rPr lang="sk-SK" sz="2400" dirty="0" err="1" smtClean="0"/>
              <a:t>Javou</a:t>
            </a:r>
            <a:r>
              <a:rPr lang="sk-SK" sz="2400" dirty="0" smtClean="0"/>
              <a:t>: objekty žijú večne </a:t>
            </a:r>
            <a:r>
              <a:rPr lang="en-US" sz="2400" dirty="0" smtClean="0"/>
              <a:t>(resp. k</a:t>
            </a:r>
            <a:r>
              <a:rPr lang="sk-SK" sz="2400" dirty="0" err="1" smtClean="0"/>
              <a:t>ým</a:t>
            </a:r>
            <a:r>
              <a:rPr lang="sk-SK" sz="2400" dirty="0" smtClean="0"/>
              <a:t> program neskončí</a:t>
            </a:r>
            <a:r>
              <a:rPr lang="en-US" sz="2400" dirty="0" smtClean="0"/>
              <a:t>)</a:t>
            </a:r>
            <a:r>
              <a:rPr lang="sk-SK" sz="2400" dirty="0" smtClean="0"/>
              <a:t> </a:t>
            </a:r>
          </a:p>
          <a:p>
            <a:pPr lvl="1" eaLnBrk="1" hangingPunct="1"/>
            <a:r>
              <a:rPr lang="sk-SK" sz="2000" dirty="0" smtClean="0"/>
              <a:t>...</a:t>
            </a:r>
            <a:r>
              <a:rPr lang="en-US" sz="2000" dirty="0" err="1" smtClean="0"/>
              <a:t>narozdiel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sk-SK" sz="2000" dirty="0" smtClean="0"/>
              <a:t>lokálnych </a:t>
            </a:r>
            <a:r>
              <a:rPr lang="en-US" sz="2000" dirty="0" err="1" smtClean="0"/>
              <a:t>premenn</a:t>
            </a:r>
            <a:r>
              <a:rPr lang="sk-SK" sz="2000" dirty="0" err="1" smtClean="0"/>
              <a:t>ých</a:t>
            </a:r>
            <a:endParaRPr lang="sk-SK" sz="2000" dirty="0" smtClean="0"/>
          </a:p>
          <a:p>
            <a:pPr eaLnBrk="1" hangingPunct="1"/>
            <a:r>
              <a:rPr lang="sk-SK" sz="2400" dirty="0" smtClean="0"/>
              <a:t>Jeden objekt môže byť </a:t>
            </a:r>
            <a:r>
              <a:rPr lang="sk-SK" sz="2400" b="1" dirty="0" err="1" smtClean="0">
                <a:solidFill>
                  <a:srgbClr val="FF0000"/>
                </a:solidFill>
              </a:rPr>
              <a:t>referencovaný</a:t>
            </a:r>
            <a:r>
              <a:rPr lang="sk-SK" sz="2400" b="1" dirty="0" smtClean="0">
                <a:solidFill>
                  <a:srgbClr val="FF0000"/>
                </a:solidFill>
              </a:rPr>
              <a:t> z viacerých</a:t>
            </a:r>
            <a:r>
              <a:rPr lang="sk-SK" sz="2400" dirty="0" smtClean="0"/>
              <a:t> premenných</a:t>
            </a:r>
          </a:p>
          <a:p>
            <a:pPr eaLnBrk="1" hangingPunct="1"/>
            <a:r>
              <a:rPr lang="sk-SK" sz="2400" dirty="0" smtClean="0"/>
              <a:t>Ak na objekt </a:t>
            </a:r>
            <a:r>
              <a:rPr lang="sk-SK" sz="2400" b="1" dirty="0" smtClean="0">
                <a:solidFill>
                  <a:srgbClr val="FF0000"/>
                </a:solidFill>
              </a:rPr>
              <a:t>neexistuje referencia</a:t>
            </a:r>
            <a:r>
              <a:rPr lang="sk-SK" sz="2400" dirty="0" smtClean="0"/>
              <a:t>, nedokážeme s ním komunikovať – objekt je stratený.</a:t>
            </a:r>
          </a:p>
          <a:p>
            <a:pPr eaLnBrk="1" hangingPunct="1">
              <a:buFontTx/>
              <a:buNone/>
            </a:pPr>
            <a:endParaRPr lang="cs-CZ" sz="2400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Znaky</a:t>
            </a:r>
            <a:endParaRPr lang="cs-CZ" sz="40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Na ukladanie </a:t>
            </a:r>
            <a:r>
              <a:rPr lang="sk-SK" b="1" dirty="0" smtClean="0">
                <a:solidFill>
                  <a:srgbClr val="FF0000"/>
                </a:solidFill>
              </a:rPr>
              <a:t>znakov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primit</a:t>
            </a:r>
            <a:r>
              <a:rPr lang="sk-SK" dirty="0" err="1" smtClean="0"/>
              <a:t>ívna</a:t>
            </a:r>
            <a:r>
              <a:rPr lang="sk-SK" dirty="0" smtClean="0"/>
              <a:t> hodnota</a:t>
            </a:r>
            <a:r>
              <a:rPr lang="en-US" dirty="0" smtClean="0"/>
              <a:t>) </a:t>
            </a:r>
            <a:r>
              <a:rPr lang="en-US" dirty="0" err="1" smtClean="0"/>
              <a:t>sl</a:t>
            </a:r>
            <a:r>
              <a:rPr lang="sk-SK" dirty="0" smtClean="0"/>
              <a:t>úžia premenné typu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char</a:t>
            </a:r>
            <a:endParaRPr lang="sk-SK" dirty="0" smtClean="0"/>
          </a:p>
          <a:p>
            <a:pPr algn="ctr" eaLnBrk="1" hangingPunct="1">
              <a:buFontTx/>
              <a:buNone/>
            </a:pP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znak =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Znakové </a:t>
            </a:r>
            <a:r>
              <a:rPr lang="sk-SK" b="1" dirty="0" err="1" smtClean="0">
                <a:solidFill>
                  <a:srgbClr val="FF0000"/>
                </a:solidFill>
              </a:rPr>
              <a:t>literály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konkr</a:t>
            </a:r>
            <a:r>
              <a:rPr lang="sk-SK" dirty="0" err="1" smtClean="0"/>
              <a:t>étne</a:t>
            </a:r>
            <a:r>
              <a:rPr lang="sk-SK" dirty="0" smtClean="0"/>
              <a:t> znakové hodnoty</a:t>
            </a:r>
            <a:r>
              <a:rPr lang="en-US" dirty="0" smtClean="0"/>
              <a:t>) p</a:t>
            </a:r>
            <a:r>
              <a:rPr lang="sk-SK" dirty="0" err="1" smtClean="0"/>
              <a:t>íšeme</a:t>
            </a:r>
            <a:r>
              <a:rPr lang="sk-SK" dirty="0" smtClean="0"/>
              <a:t> medzi apostrofy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sk-SK" dirty="0" smtClean="0"/>
              <a:t>,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sk-SK" dirty="0" smtClean="0"/>
              <a:t>,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','</a:t>
            </a:r>
            <a:r>
              <a:rPr lang="sk-SK" dirty="0" smtClean="0"/>
              <a:t>, 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' '</a:t>
            </a:r>
            <a:r>
              <a:rPr lang="sk-SK" dirty="0" smtClean="0"/>
              <a:t>,...</a:t>
            </a:r>
          </a:p>
          <a:p>
            <a:pPr eaLnBrk="1" hangingPunct="1"/>
            <a:r>
              <a:rPr lang="sk-SK" dirty="0" smtClean="0"/>
              <a:t>Do premennej typu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 dirty="0" smtClean="0"/>
              <a:t> vieme uložiť ľubovoľný z prvých </a:t>
            </a:r>
            <a:r>
              <a:rPr lang="sk-SK" i="1" dirty="0" smtClean="0"/>
              <a:t>65536</a:t>
            </a:r>
            <a:r>
              <a:rPr lang="en-US" dirty="0" smtClean="0"/>
              <a:t> </a:t>
            </a:r>
            <a:r>
              <a:rPr lang="en-US" dirty="0" err="1" smtClean="0"/>
              <a:t>znakov</a:t>
            </a:r>
            <a:r>
              <a:rPr lang="en-US" dirty="0" smtClean="0"/>
              <a:t> k</a:t>
            </a:r>
            <a:r>
              <a:rPr lang="sk-SK" dirty="0" err="1" smtClean="0"/>
              <a:t>ódovania</a:t>
            </a:r>
            <a:r>
              <a:rPr lang="sk-SK" dirty="0" smtClean="0"/>
              <a:t> UNICODE </a:t>
            </a:r>
            <a:r>
              <a:rPr lang="en-US" dirty="0" smtClean="0"/>
              <a:t>(n</a:t>
            </a:r>
            <a:r>
              <a:rPr lang="sk-SK" dirty="0" err="1" smtClean="0"/>
              <a:t>árodné</a:t>
            </a:r>
            <a:r>
              <a:rPr lang="sk-SK" dirty="0" smtClean="0"/>
              <a:t> znaky, </a:t>
            </a:r>
            <a:r>
              <a:rPr lang="sk-SK" dirty="0" err="1" smtClean="0"/>
              <a:t>azijské</a:t>
            </a:r>
            <a:r>
              <a:rPr lang="sk-SK" dirty="0" smtClean="0"/>
              <a:t> znaky, ...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  <a:r>
              <a:rPr lang="en-US" dirty="0" smtClean="0"/>
              <a:t>= pre n</a:t>
            </a:r>
            <a:r>
              <a:rPr lang="sk-SK" dirty="0" err="1" smtClean="0"/>
              <a:t>ás</a:t>
            </a:r>
            <a:r>
              <a:rPr lang="sk-SK" dirty="0" smtClean="0"/>
              <a:t> skoro hocičo, čo nám napadne</a:t>
            </a:r>
          </a:p>
          <a:p>
            <a:pPr lvl="1" eaLnBrk="1" hangingPunct="1"/>
            <a:r>
              <a:rPr lang="sk-SK" dirty="0" smtClean="0"/>
              <a:t>viac o kódovaní</a:t>
            </a:r>
            <a:r>
              <a:rPr lang="en-US" dirty="0" smtClean="0"/>
              <a:t> a </a:t>
            </a:r>
            <a:r>
              <a:rPr lang="sk-SK" dirty="0" smtClean="0"/>
              <a:t>špeciálnych znakoch </a:t>
            </a:r>
            <a:br>
              <a:rPr lang="sk-SK" dirty="0" smtClean="0"/>
            </a:br>
            <a:r>
              <a:rPr lang="sk-SK" dirty="0" smtClean="0"/>
              <a:t>na budúcej prednáške...</a:t>
            </a:r>
          </a:p>
          <a:p>
            <a:pPr eaLnBrk="1" hangingPunct="1"/>
            <a:endParaRPr lang="sk-SK" dirty="0" smtClean="0"/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854" y="5396287"/>
            <a:ext cx="1200150" cy="11906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Keď jeden znak nestačí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praxi je jeden znak málo, potrebujeme uchovávať postupnosti znakov...</a:t>
            </a:r>
          </a:p>
          <a:p>
            <a:pPr lvl="1"/>
            <a:r>
              <a:rPr lang="sk-SK" dirty="0" smtClean="0"/>
              <a:t>postupnosti znakov vytvárajú slová, vety, ...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Znakový reťazec </a:t>
            </a:r>
            <a:r>
              <a:rPr lang="en-US" dirty="0" smtClean="0"/>
              <a:t>=</a:t>
            </a:r>
            <a:r>
              <a:rPr lang="sk-SK" dirty="0" smtClean="0"/>
              <a:t> </a:t>
            </a:r>
            <a:r>
              <a:rPr lang="en-US" dirty="0" err="1" smtClean="0"/>
              <a:t>postupnos</a:t>
            </a:r>
            <a:r>
              <a:rPr lang="sk-SK" dirty="0" smtClean="0"/>
              <a:t>ť znakov</a:t>
            </a:r>
          </a:p>
          <a:p>
            <a:endParaRPr lang="sk-SK" dirty="0" smtClean="0"/>
          </a:p>
          <a:p>
            <a:r>
              <a:rPr lang="sk-SK" dirty="0" smtClean="0"/>
              <a:t>V Jave sa znakové reťazce</a:t>
            </a:r>
            <a:br>
              <a:rPr lang="sk-SK" dirty="0" smtClean="0"/>
            </a:br>
            <a:r>
              <a:rPr lang="sk-SK" dirty="0" smtClean="0"/>
              <a:t>uchovávajú </a:t>
            </a:r>
            <a:r>
              <a:rPr lang="sk-SK" b="1" dirty="0" smtClean="0"/>
              <a:t>v objektoch</a:t>
            </a:r>
          </a:p>
          <a:p>
            <a:pPr lvl="1"/>
            <a:r>
              <a:rPr lang="sk-SK" dirty="0" smtClean="0"/>
              <a:t>kým niektoré objekty </a:t>
            </a:r>
            <a:br>
              <a:rPr lang="sk-SK" dirty="0" smtClean="0"/>
            </a:br>
            <a:r>
              <a:rPr lang="sk-SK" dirty="0" smtClean="0"/>
              <a:t>kreslia, iné zas slúžia</a:t>
            </a:r>
            <a:br>
              <a:rPr lang="sk-SK" dirty="0" smtClean="0"/>
            </a:br>
            <a:r>
              <a:rPr lang="sk-SK" dirty="0" smtClean="0"/>
              <a:t>na uchovávanie údajov...</a:t>
            </a:r>
          </a:p>
        </p:txBody>
      </p:sp>
      <p:pic>
        <p:nvPicPr>
          <p:cNvPr id="77826" name="Picture 2" descr="http://blog.vcu.edu/rcorio/word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317" y="3597983"/>
            <a:ext cx="3675903" cy="244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Zbesil</a:t>
            </a:r>
            <a:r>
              <a:rPr lang="sk-SK" dirty="0" smtClean="0"/>
              <a:t>á </a:t>
            </a:r>
            <a:r>
              <a:rPr lang="sk-SK" dirty="0" err="1" smtClean="0"/>
              <a:t>kockáčka</a:t>
            </a:r>
            <a:r>
              <a:rPr lang="en-US" dirty="0" smtClean="0"/>
              <a:t> (2)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Aké náhodné uhly </a:t>
            </a:r>
            <a:r>
              <a:rPr lang="en-US" dirty="0" err="1" smtClean="0"/>
              <a:t>oto</a:t>
            </a:r>
            <a:r>
              <a:rPr lang="sk-SK" dirty="0" err="1" smtClean="0"/>
              <a:t>čenia</a:t>
            </a:r>
            <a:r>
              <a:rPr lang="sk-SK" dirty="0" smtClean="0"/>
              <a:t> chceme: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=</a:t>
            </a:r>
            <a:r>
              <a:rPr lang="en-US" b="1" dirty="0" smtClean="0"/>
              <a:t>0</a:t>
            </a:r>
            <a:r>
              <a:rPr lang="en-US" dirty="0" smtClean="0"/>
              <a:t>*90, </a:t>
            </a:r>
            <a:r>
              <a:rPr lang="en-US" dirty="0" smtClean="0">
                <a:solidFill>
                  <a:srgbClr val="FF0000"/>
                </a:solidFill>
              </a:rPr>
              <a:t>90</a:t>
            </a:r>
            <a:r>
              <a:rPr lang="en-US" dirty="0" smtClean="0"/>
              <a:t>=</a:t>
            </a:r>
            <a:r>
              <a:rPr lang="en-US" b="1" dirty="0" smtClean="0"/>
              <a:t>1</a:t>
            </a:r>
            <a:r>
              <a:rPr lang="en-US" dirty="0" smtClean="0"/>
              <a:t>*90, </a:t>
            </a:r>
            <a:r>
              <a:rPr lang="en-US" dirty="0" smtClean="0">
                <a:solidFill>
                  <a:srgbClr val="FF0000"/>
                </a:solidFill>
              </a:rPr>
              <a:t>180</a:t>
            </a:r>
            <a:r>
              <a:rPr lang="en-US" dirty="0" smtClean="0"/>
              <a:t>=</a:t>
            </a:r>
            <a:r>
              <a:rPr lang="en-US" b="1" dirty="0" smtClean="0"/>
              <a:t>2</a:t>
            </a:r>
            <a:r>
              <a:rPr lang="en-US" dirty="0" smtClean="0"/>
              <a:t>*90, </a:t>
            </a:r>
            <a:r>
              <a:rPr lang="en-US" dirty="0" smtClean="0">
                <a:solidFill>
                  <a:srgbClr val="FF0000"/>
                </a:solidFill>
              </a:rPr>
              <a:t>270</a:t>
            </a:r>
            <a:r>
              <a:rPr lang="en-US" dirty="0" smtClean="0"/>
              <a:t>=</a:t>
            </a:r>
            <a:r>
              <a:rPr lang="en-US" b="1" dirty="0" smtClean="0"/>
              <a:t>3</a:t>
            </a:r>
            <a:r>
              <a:rPr lang="en-US" dirty="0" smtClean="0"/>
              <a:t>*90, </a:t>
            </a:r>
            <a:r>
              <a:rPr lang="en-US" dirty="0" smtClean="0">
                <a:solidFill>
                  <a:srgbClr val="FF0000"/>
                </a:solidFill>
              </a:rPr>
              <a:t>360</a:t>
            </a:r>
            <a:r>
              <a:rPr lang="en-US" dirty="0" smtClean="0"/>
              <a:t>=</a:t>
            </a:r>
            <a:r>
              <a:rPr lang="en-US" b="1" dirty="0" smtClean="0"/>
              <a:t>4</a:t>
            </a:r>
            <a:r>
              <a:rPr lang="en-US" dirty="0" smtClean="0"/>
              <a:t>*90, 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vygenerova</a:t>
            </a:r>
            <a:r>
              <a:rPr lang="sk-SK" dirty="0" smtClean="0"/>
              <a:t>ť náhodné celé číslo medzi 0 až 3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1866122" y="2267339"/>
            <a:ext cx="1685518" cy="86174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110203" y="2270448"/>
            <a:ext cx="948613" cy="8926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512904" y="2245565"/>
            <a:ext cx="3111" cy="96416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5738326" y="2273557"/>
            <a:ext cx="211493" cy="10014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7203232" y="2292219"/>
            <a:ext cx="239485" cy="9921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97224" y="3091641"/>
            <a:ext cx="642568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Lucida Sans" pitchFamily="34" charset="0"/>
              </a:rPr>
              <a:t>Potrebujeme generátor náhodných </a:t>
            </a:r>
            <a:r>
              <a:rPr lang="sk-SK" b="1" dirty="0" smtClean="0">
                <a:solidFill>
                  <a:srgbClr val="FF0000"/>
                </a:solidFill>
                <a:latin typeface="Lucida Sans" pitchFamily="34" charset="0"/>
              </a:rPr>
              <a:t>celých</a:t>
            </a:r>
            <a:r>
              <a:rPr lang="sk-SK" dirty="0" smtClean="0">
                <a:latin typeface="Lucida Sans" pitchFamily="34" charset="0"/>
              </a:rPr>
              <a:t> čísel </a:t>
            </a:r>
            <a:r>
              <a:rPr lang="en-US" dirty="0" smtClean="0">
                <a:latin typeface="Lucida Sans" pitchFamily="34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en-US" dirty="0" smtClean="0">
                <a:latin typeface="Lucida Sans" pitchFamily="34" charset="0"/>
              </a:rPr>
              <a:t>d</a:t>
            </a:r>
            <a:r>
              <a:rPr lang="sk-SK" dirty="0" err="1" smtClean="0">
                <a:latin typeface="Lucida Sans" pitchFamily="34" charset="0"/>
              </a:rPr>
              <a:t>áva</a:t>
            </a:r>
            <a:r>
              <a:rPr lang="sk-SK" dirty="0" smtClean="0">
                <a:latin typeface="Lucida Sans" pitchFamily="34" charset="0"/>
              </a:rPr>
              <a:t> len reálne z intervalu </a:t>
            </a:r>
            <a:r>
              <a:rPr lang="en-US" dirty="0" smtClean="0">
                <a:latin typeface="Lucida Sans" pitchFamily="34" charset="0"/>
              </a:rPr>
              <a:t>&lt;0, 1)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0215" y="5011085"/>
            <a:ext cx="5715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nasobok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()*4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 smtClean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6167534" y="5710334"/>
            <a:ext cx="388559" cy="7760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6546" y="6010422"/>
            <a:ext cx="2180254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Lucida Sans" pitchFamily="34" charset="0"/>
              </a:rPr>
              <a:t>N</a:t>
            </a:r>
            <a:r>
              <a:rPr lang="sk-SK" dirty="0" err="1" smtClean="0">
                <a:latin typeface="Lucida Sans" pitchFamily="34" charset="0"/>
              </a:rPr>
              <a:t>áhodné</a:t>
            </a:r>
            <a:r>
              <a:rPr lang="sk-SK" dirty="0" smtClean="0">
                <a:latin typeface="Lucida Sans" pitchFamily="34" charset="0"/>
              </a:rPr>
              <a:t> reálne číslo</a:t>
            </a:r>
            <a:r>
              <a:rPr lang="en-US" dirty="0" smtClean="0">
                <a:latin typeface="Lucida Sans" pitchFamily="34" charset="0"/>
              </a:rPr>
              <a:t> z</a:t>
            </a:r>
            <a:r>
              <a:rPr lang="sk-SK" dirty="0" smtClean="0">
                <a:latin typeface="Lucida Sans" pitchFamily="34" charset="0"/>
              </a:rPr>
              <a:t> </a:t>
            </a:r>
            <a:r>
              <a:rPr lang="en-US" dirty="0" smtClean="0">
                <a:latin typeface="Lucida Sans" pitchFamily="34" charset="0"/>
              </a:rPr>
              <a:t>&lt;0, 4)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 rot="16200000">
            <a:off x="6018246" y="3741569"/>
            <a:ext cx="270587" cy="3480319"/>
          </a:xfrm>
          <a:prstGeom prst="lef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2985796" y="5495730"/>
            <a:ext cx="345234" cy="8490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4840" y="6032194"/>
            <a:ext cx="3623389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Lucida Sans" pitchFamily="34" charset="0"/>
              </a:rPr>
              <a:t>Do </a:t>
            </a:r>
            <a:r>
              <a:rPr lang="en-US" dirty="0" err="1" smtClean="0">
                <a:latin typeface="Lucida Sans" pitchFamily="34" charset="0"/>
              </a:rPr>
              <a:t>premennej</a:t>
            </a:r>
            <a:r>
              <a:rPr lang="en-US" dirty="0" smtClean="0">
                <a:latin typeface="Lucida Sans" pitchFamily="34" charset="0"/>
              </a:rPr>
              <a:t> </a:t>
            </a:r>
            <a:r>
              <a:rPr lang="en-US" dirty="0" err="1" smtClean="0">
                <a:latin typeface="Lucida Sans" pitchFamily="34" charset="0"/>
              </a:rPr>
              <a:t>na</a:t>
            </a:r>
            <a:r>
              <a:rPr lang="en-US" dirty="0" smtClean="0">
                <a:latin typeface="Lucida Sans" pitchFamily="34" charset="0"/>
              </a:rPr>
              <a:t> </a:t>
            </a:r>
            <a:r>
              <a:rPr lang="en-US" dirty="0" err="1" smtClean="0">
                <a:latin typeface="Lucida Sans" pitchFamily="34" charset="0"/>
              </a:rPr>
              <a:t>cel</a:t>
            </a:r>
            <a:r>
              <a:rPr lang="sk-SK" dirty="0" smtClean="0">
                <a:latin typeface="Lucida Sans" pitchFamily="34" charset="0"/>
              </a:rPr>
              <a:t>é čísla nevieme uložiť reálne číslo</a:t>
            </a:r>
            <a:r>
              <a:rPr lang="en-US" dirty="0" smtClean="0">
                <a:latin typeface="Lucida Sans" pitchFamily="34" charset="0"/>
              </a:rPr>
              <a:t>!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5" grpId="0" animBg="1"/>
      <p:bldP spid="10" grpId="0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Znakové reťazce</a:t>
            </a:r>
            <a:endParaRPr lang="cs-CZ" sz="40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</a:t>
            </a:r>
            <a:r>
              <a:rPr lang="sk-SK" dirty="0" err="1" smtClean="0"/>
              <a:t>ťazec</a:t>
            </a:r>
            <a:r>
              <a:rPr lang="sk-SK" dirty="0" smtClean="0"/>
              <a:t> vieme uložiť v objekte triedy </a:t>
            </a:r>
            <a:r>
              <a:rPr lang="sk-SK" b="1" dirty="0" err="1" smtClean="0"/>
              <a:t>String</a:t>
            </a:r>
            <a:endParaRPr lang="sk-SK" b="1" dirty="0" smtClean="0"/>
          </a:p>
          <a:p>
            <a:pPr algn="ctr" eaLnBrk="1" hangingPunct="1">
              <a:buFontTx/>
              <a:buNone/>
            </a:pP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s =</a:t>
            </a:r>
            <a:r>
              <a:rPr lang="cs-CZ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smtClean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6633881" y="2384611"/>
            <a:ext cx="421338" cy="1479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39238" y="3120079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err="1" smtClean="0">
                <a:latin typeface="Trebuchet MS" pitchFamily="34" charset="0"/>
              </a:rPr>
              <a:t>Reťazcový</a:t>
            </a:r>
            <a:r>
              <a:rPr lang="sk-SK" dirty="0" smtClean="0">
                <a:latin typeface="Trebuchet MS" pitchFamily="34" charset="0"/>
              </a:rPr>
              <a:t> literál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en-US" dirty="0" err="1" smtClean="0">
                <a:latin typeface="Trebuchet MS" pitchFamily="34" charset="0"/>
              </a:rPr>
              <a:t>konkr</a:t>
            </a:r>
            <a:r>
              <a:rPr lang="sk-SK" dirty="0" err="1" smtClean="0">
                <a:latin typeface="Trebuchet MS" pitchFamily="34" charset="0"/>
              </a:rPr>
              <a:t>étna</a:t>
            </a:r>
            <a:r>
              <a:rPr lang="sk-SK" dirty="0" smtClean="0">
                <a:latin typeface="Trebuchet MS" pitchFamily="34" charset="0"/>
              </a:rPr>
              <a:t> hodnota</a:t>
            </a:r>
            <a:r>
              <a:rPr lang="en-US" dirty="0" smtClean="0">
                <a:latin typeface="Trebuchet MS" pitchFamily="34" charset="0"/>
              </a:rPr>
              <a:t>)</a:t>
            </a:r>
            <a:r>
              <a:rPr lang="sk-SK" dirty="0" smtClean="0">
                <a:latin typeface="Trebuchet MS" pitchFamily="34" charset="0"/>
              </a:rPr>
              <a:t>, znaky sa píšu medzi úvodzovky </a:t>
            </a:r>
            <a:r>
              <a:rPr lang="cs-CZ" dirty="0" smtClean="0">
                <a:solidFill>
                  <a:srgbClr val="2A00FF"/>
                </a:solidFill>
              </a:rPr>
              <a:t>" ".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500282" y="2330824"/>
            <a:ext cx="484090" cy="345140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68391" y="5038526"/>
            <a:ext cx="3763350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Vytvor</a:t>
            </a:r>
            <a:r>
              <a:rPr lang="sk-SK" dirty="0" err="1" smtClean="0">
                <a:latin typeface="Trebuchet MS" pitchFamily="34" charset="0"/>
              </a:rPr>
              <a:t>íme</a:t>
            </a:r>
            <a:r>
              <a:rPr lang="sk-SK" dirty="0" smtClean="0">
                <a:latin typeface="Trebuchet MS" pitchFamily="34" charset="0"/>
              </a:rPr>
              <a:t> objekt triedy </a:t>
            </a:r>
            <a:r>
              <a:rPr lang="sk-SK" b="1" dirty="0" err="1" smtClean="0">
                <a:latin typeface="Trebuchet MS" pitchFamily="34" charset="0"/>
              </a:rPr>
              <a:t>String</a:t>
            </a:r>
            <a:r>
              <a:rPr lang="sk-SK" dirty="0" smtClean="0">
                <a:latin typeface="Trebuchet MS" pitchFamily="34" charset="0"/>
              </a:rPr>
              <a:t>, ktorého „životným cieľom“ bude uchovanie </a:t>
            </a:r>
            <a:r>
              <a:rPr lang="en-US" dirty="0" smtClean="0">
                <a:latin typeface="Trebuchet MS" pitchFamily="34" charset="0"/>
              </a:rPr>
              <a:t>4-</a:t>
            </a:r>
            <a:r>
              <a:rPr lang="sk-SK" dirty="0" smtClean="0">
                <a:latin typeface="Trebuchet MS" pitchFamily="34" charset="0"/>
              </a:rPr>
              <a:t>znakového reťazca 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sk-SK" sz="2400" dirty="0" smtClean="0">
                <a:solidFill>
                  <a:srgbClr val="2A00FF"/>
                </a:solidFill>
                <a:latin typeface="Courier New" pitchFamily="49" charset="0"/>
              </a:rPr>
              <a:t> </a:t>
            </a: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1443168" y="2312894"/>
            <a:ext cx="1497255" cy="310841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6189" y="3657961"/>
            <a:ext cx="2312894" cy="224676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Referenčná premenná 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sk-SK" dirty="0" err="1" smtClean="0">
                <a:latin typeface="Trebuchet MS" pitchFamily="34" charset="0"/>
              </a:rPr>
              <a:t>referencuje</a:t>
            </a:r>
            <a:r>
              <a:rPr lang="sk-SK" dirty="0" smtClean="0">
                <a:latin typeface="Trebuchet MS" pitchFamily="34" charset="0"/>
              </a:rPr>
              <a:t> vytvorený objekt triedy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en-US" dirty="0" err="1" smtClean="0">
                <a:latin typeface="Trebuchet MS" pitchFamily="34" charset="0"/>
              </a:rPr>
              <a:t>uchov</a:t>
            </a:r>
            <a:r>
              <a:rPr lang="sk-SK" dirty="0" err="1" smtClean="0">
                <a:latin typeface="Trebuchet MS" pitchFamily="34" charset="0"/>
              </a:rPr>
              <a:t>áva</a:t>
            </a:r>
            <a:r>
              <a:rPr lang="sk-SK" dirty="0" smtClean="0">
                <a:latin typeface="Trebuchet MS" pitchFamily="34" charset="0"/>
              </a:rPr>
              <a:t> jeho „rodné číslo“</a:t>
            </a:r>
            <a:r>
              <a:rPr lang="en-US" dirty="0" smtClean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Prieskum triedy String</a:t>
            </a:r>
            <a:endParaRPr lang="cs-CZ" sz="40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oi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"Java"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(s);</a:t>
            </a:r>
          </a:p>
          <a:p>
            <a:pPr eaLnBrk="1" hangingPunct="1">
              <a:buFontTx/>
              <a:buNone/>
            </a:pPr>
            <a:endParaRPr lang="sk-SK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 dirty="0" smtClean="0"/>
              <a:t>Skúmajme metódy objektov triedy </a:t>
            </a:r>
            <a:r>
              <a:rPr lang="sk-SK" dirty="0" err="1" smtClean="0"/>
              <a:t>String</a:t>
            </a:r>
            <a:r>
              <a:rPr lang="sk-SK" dirty="0" smtClean="0"/>
              <a:t> ...</a:t>
            </a:r>
          </a:p>
          <a:p>
            <a:pPr lvl="1" eaLnBrk="1" hangingPunct="1"/>
            <a:r>
              <a:rPr lang="sk-SK" dirty="0" smtClean="0"/>
              <a:t>Čo robia metódy </a:t>
            </a:r>
            <a:r>
              <a:rPr lang="sk-SK" dirty="0" err="1" smtClean="0">
                <a:solidFill>
                  <a:srgbClr val="FF0000"/>
                </a:solidFill>
              </a:rPr>
              <a:t>charAt</a:t>
            </a:r>
            <a:r>
              <a:rPr lang="sk-SK" dirty="0" smtClean="0"/>
              <a:t> a </a:t>
            </a:r>
            <a:r>
              <a:rPr lang="sk-SK" dirty="0" err="1" smtClean="0">
                <a:solidFill>
                  <a:srgbClr val="FF0000"/>
                </a:solidFill>
              </a:rPr>
              <a:t>length</a:t>
            </a:r>
            <a:r>
              <a:rPr lang="en-US" dirty="0" smtClean="0"/>
              <a:t>?</a:t>
            </a:r>
          </a:p>
          <a:p>
            <a:pPr eaLnBrk="1" hangingPunct="1">
              <a:buFontTx/>
              <a:buNone/>
            </a:pPr>
            <a:endParaRPr lang="cs-CZ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788" y="4822825"/>
            <a:ext cx="1905000" cy="13906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Výsledky</a:t>
            </a:r>
            <a:r>
              <a:rPr lang="sk-SK" sz="4000" dirty="0" smtClean="0"/>
              <a:t> krátkeho výskumu</a:t>
            </a:r>
            <a:endParaRPr lang="cs-CZ" sz="40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i="1" dirty="0" err="1" smtClean="0"/>
              <a:t>charAt</a:t>
            </a:r>
            <a:r>
              <a:rPr lang="en-US" i="1" dirty="0" smtClean="0"/>
              <a:t>(</a:t>
            </a:r>
            <a:r>
              <a:rPr lang="en-US" i="1" dirty="0" err="1" smtClean="0"/>
              <a:t>int</a:t>
            </a:r>
            <a:r>
              <a:rPr lang="en-US" i="1" dirty="0" smtClean="0"/>
              <a:t>)</a:t>
            </a:r>
            <a:r>
              <a:rPr lang="en-US" dirty="0" smtClean="0"/>
              <a:t> – </a:t>
            </a:r>
            <a:r>
              <a:rPr lang="en-US" dirty="0" err="1" smtClean="0"/>
              <a:t>vr</a:t>
            </a:r>
            <a:r>
              <a:rPr lang="sk-SK" dirty="0" err="1" smtClean="0"/>
              <a:t>áti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znak</a:t>
            </a:r>
            <a:r>
              <a:rPr lang="sk-SK" dirty="0" smtClean="0"/>
              <a:t> na </a:t>
            </a:r>
            <a:r>
              <a:rPr lang="sk-SK" dirty="0" err="1" smtClean="0"/>
              <a:t>i-tej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pozícii</a:t>
            </a:r>
            <a:r>
              <a:rPr lang="sk-SK" dirty="0" smtClean="0"/>
              <a:t>, znaky sú číslované od </a:t>
            </a:r>
            <a:r>
              <a:rPr lang="sk-SK" b="1" dirty="0" smtClean="0">
                <a:solidFill>
                  <a:srgbClr val="FF0000"/>
                </a:solidFill>
              </a:rPr>
              <a:t>0</a:t>
            </a:r>
          </a:p>
          <a:p>
            <a:pPr eaLnBrk="1" hangingPunct="1"/>
            <a:r>
              <a:rPr lang="cs-CZ" i="1" dirty="0" err="1" smtClean="0"/>
              <a:t>length</a:t>
            </a:r>
            <a:r>
              <a:rPr lang="cs-CZ" i="1" dirty="0" smtClean="0"/>
              <a:t>()</a:t>
            </a:r>
            <a:r>
              <a:rPr lang="cs-CZ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vr</a:t>
            </a:r>
            <a:r>
              <a:rPr lang="sk-SK" dirty="0" err="1" smtClean="0"/>
              <a:t>áti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dĺžku reťazca</a:t>
            </a:r>
          </a:p>
        </p:txBody>
      </p:sp>
      <p:pic>
        <p:nvPicPr>
          <p:cNvPr id="81922" name="Picture 2" descr="http://www.dimensionsguide.com/wp-content/uploads/2010/01/Flat-Rack-Contai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916" y="4255153"/>
            <a:ext cx="3333750" cy="1866901"/>
          </a:xfrm>
          <a:prstGeom prst="rect">
            <a:avLst/>
          </a:prstGeom>
          <a:noFill/>
        </p:spPr>
      </p:pic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5998789" y="4498889"/>
            <a:ext cx="24011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>
              <a:rot lat="2400000" lon="20039998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cs-CZ" sz="6000" b="1" dirty="0" smtClean="0">
                <a:solidFill>
                  <a:srgbClr val="2A00FF"/>
                </a:solidFill>
                <a:latin typeface="Courier New" pitchFamily="49" charset="0"/>
              </a:rPr>
              <a:t>Java</a:t>
            </a:r>
            <a:endParaRPr lang="sk-SK" sz="6000" b="1" dirty="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1048871" y="4114799"/>
            <a:ext cx="4240300" cy="8516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 rot="582296">
            <a:off x="2590800" y="3971365"/>
            <a:ext cx="1290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charAt</a:t>
            </a:r>
            <a:r>
              <a:rPr lang="en-US" dirty="0" smtClean="0"/>
              <a:t>(0)</a:t>
            </a:r>
            <a:endParaRPr lang="sk-SK" dirty="0"/>
          </a:p>
        </p:txBody>
      </p:sp>
      <p:sp>
        <p:nvSpPr>
          <p:cNvPr id="17" name="TextBox 16"/>
          <p:cNvSpPr txBox="1"/>
          <p:nvPr/>
        </p:nvSpPr>
        <p:spPr>
          <a:xfrm>
            <a:off x="591671" y="3827929"/>
            <a:ext cx="3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</a:t>
            </a:r>
            <a:endParaRPr lang="sk-SK" b="1" dirty="0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 flipV="1">
            <a:off x="1057834" y="5038164"/>
            <a:ext cx="4285124" cy="40340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Box 18"/>
          <p:cNvSpPr txBox="1"/>
          <p:nvPr/>
        </p:nvSpPr>
        <p:spPr>
          <a:xfrm rot="313382">
            <a:off x="2653738" y="4738243"/>
            <a:ext cx="120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length()</a:t>
            </a:r>
            <a:endParaRPr lang="sk-SK" dirty="0"/>
          </a:p>
        </p:txBody>
      </p:sp>
      <p:sp>
        <p:nvSpPr>
          <p:cNvPr id="20" name="TextBox 19"/>
          <p:cNvSpPr txBox="1"/>
          <p:nvPr/>
        </p:nvSpPr>
        <p:spPr>
          <a:xfrm>
            <a:off x="609599" y="4706470"/>
            <a:ext cx="3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sk-SK" b="1" dirty="0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>
            <a:off x="1066800" y="5809122"/>
            <a:ext cx="4356840" cy="89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TextBox 21"/>
          <p:cNvSpPr txBox="1"/>
          <p:nvPr/>
        </p:nvSpPr>
        <p:spPr>
          <a:xfrm>
            <a:off x="2599949" y="5347843"/>
            <a:ext cx="1407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charAt</a:t>
            </a:r>
            <a:r>
              <a:rPr lang="en-US" dirty="0" smtClean="0"/>
              <a:t>(1)</a:t>
            </a:r>
            <a:endParaRPr lang="sk-SK" dirty="0"/>
          </a:p>
        </p:txBody>
      </p:sp>
      <p:sp>
        <p:nvSpPr>
          <p:cNvPr id="23" name="TextBox 22"/>
          <p:cNvSpPr txBox="1"/>
          <p:nvPr/>
        </p:nvSpPr>
        <p:spPr>
          <a:xfrm>
            <a:off x="636493" y="5593976"/>
            <a:ext cx="3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sk-SK" b="1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Počet výskytov písmena</a:t>
            </a:r>
            <a:r>
              <a:rPr lang="en-US" sz="4000" smtClean="0"/>
              <a:t> (1)</a:t>
            </a:r>
            <a:endParaRPr lang="cs-CZ" sz="4000" smtClean="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Chceme naučiť korytnačku spočítať počet výskytov písmena 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'a' </a:t>
            </a:r>
            <a:r>
              <a:rPr lang="sk-SK" dirty="0" smtClean="0"/>
              <a:t>v reťazci ...</a:t>
            </a:r>
          </a:p>
          <a:p>
            <a:pPr lvl="1" eaLnBrk="1" hangingPunct="1"/>
            <a:r>
              <a:rPr lang="sk-SK" dirty="0" smtClean="0"/>
              <a:t>V reťazci 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"Java" </a:t>
            </a:r>
            <a:r>
              <a:rPr lang="sk-SK" dirty="0" smtClean="0"/>
              <a:t>sa 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'a' </a:t>
            </a:r>
            <a:r>
              <a:rPr lang="sk-SK" dirty="0" smtClean="0"/>
              <a:t>vyskytuje 2-krát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  </a:t>
            </a:r>
            <a:endParaRPr lang="sk-SK" dirty="0" smtClean="0"/>
          </a:p>
          <a:p>
            <a:pPr algn="ctr"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pocetVyskytovA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s)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7073148" y="3307976"/>
            <a:ext cx="322733" cy="17301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174461" y="4904056"/>
            <a:ext cx="349441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Parametrom je referencia na objekt reťazca</a:t>
            </a:r>
            <a:r>
              <a:rPr lang="en-US" dirty="0" smtClean="0">
                <a:latin typeface="Trebuchet MS" pitchFamily="34" charset="0"/>
              </a:rPr>
              <a:t> (</a:t>
            </a:r>
            <a:r>
              <a:rPr lang="sk-SK" dirty="0" smtClean="0">
                <a:latin typeface="Trebuchet MS" pitchFamily="34" charset="0"/>
              </a:rPr>
              <a:t>„rodné číslo reťazca“</a:t>
            </a:r>
            <a:r>
              <a:rPr lang="en-US" dirty="0" smtClean="0">
                <a:latin typeface="Trebuchet MS" pitchFamily="34" charset="0"/>
              </a:rPr>
              <a:t>)</a:t>
            </a:r>
            <a:r>
              <a:rPr lang="sk-SK" dirty="0" smtClean="0">
                <a:latin typeface="Trebuchet MS" pitchFamily="34" charset="0"/>
              </a:rPr>
              <a:t>, v ktorom počítame výskyty </a:t>
            </a:r>
            <a:r>
              <a:rPr lang="en-US" dirty="0" err="1" smtClean="0">
                <a:latin typeface="Trebuchet MS" pitchFamily="34" charset="0"/>
              </a:rPr>
              <a:t>znaku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294960" y="3236258"/>
            <a:ext cx="322733" cy="17301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6273" y="4832338"/>
            <a:ext cx="349441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rebuchet MS" pitchFamily="34" charset="0"/>
              </a:rPr>
              <a:t>Vr</a:t>
            </a:r>
            <a:r>
              <a:rPr lang="sk-SK" dirty="0" err="1" smtClean="0">
                <a:latin typeface="Trebuchet MS" pitchFamily="34" charset="0"/>
              </a:rPr>
              <a:t>átiť</a:t>
            </a:r>
            <a:r>
              <a:rPr lang="sk-SK" dirty="0" smtClean="0">
                <a:latin typeface="Trebuchet MS" pitchFamily="34" charset="0"/>
              </a:rPr>
              <a:t> chceme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en-US" dirty="0" err="1" smtClean="0">
                <a:latin typeface="Trebuchet MS" pitchFamily="34" charset="0"/>
              </a:rPr>
              <a:t>cel</a:t>
            </a:r>
            <a:r>
              <a:rPr lang="sk-SK" dirty="0" smtClean="0">
                <a:latin typeface="Trebuchet MS" pitchFamily="34" charset="0"/>
              </a:rPr>
              <a:t>é číslo</a:t>
            </a:r>
            <a:r>
              <a:rPr lang="en-US" dirty="0" smtClean="0">
                <a:latin typeface="Trebuchet MS" pitchFamily="34" charset="0"/>
              </a:rPr>
              <a:t>) </a:t>
            </a:r>
            <a:r>
              <a:rPr lang="en-US" dirty="0" err="1" smtClean="0">
                <a:latin typeface="Trebuchet MS" pitchFamily="34" charset="0"/>
              </a:rPr>
              <a:t>vyjadruj</a:t>
            </a:r>
            <a:r>
              <a:rPr lang="sk-SK" dirty="0" err="1" smtClean="0">
                <a:latin typeface="Trebuchet MS" pitchFamily="34" charset="0"/>
              </a:rPr>
              <a:t>úce</a:t>
            </a:r>
            <a:r>
              <a:rPr lang="sk-SK" dirty="0" smtClean="0">
                <a:latin typeface="Trebuchet MS" pitchFamily="34" charset="0"/>
              </a:rPr>
              <a:t> počet výskytov znaku 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a </a:t>
            </a:r>
            <a:r>
              <a:rPr lang="sk-SK" dirty="0" smtClean="0">
                <a:latin typeface="Trebuchet MS" pitchFamily="34" charset="0"/>
              </a:rPr>
              <a:t>v „spracovávanom“ </a:t>
            </a:r>
            <a:r>
              <a:rPr lang="sk-SK" dirty="0" err="1" smtClean="0">
                <a:latin typeface="Trebuchet MS" pitchFamily="34" charset="0"/>
              </a:rPr>
              <a:t>reťazcovom</a:t>
            </a:r>
            <a:r>
              <a:rPr lang="sk-SK" dirty="0" smtClean="0">
                <a:latin typeface="Trebuchet MS" pitchFamily="34" charset="0"/>
              </a:rPr>
              <a:t> objekte.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1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Počet výskytov písmena</a:t>
            </a:r>
            <a:r>
              <a:rPr lang="en-US" sz="4000" smtClean="0"/>
              <a:t> (2)</a:t>
            </a:r>
            <a:endParaRPr lang="cs-CZ" sz="40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pocetVyskytovA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s) {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pocet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= 0;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endParaRPr lang="sk-SK" sz="24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s.length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(); i++) {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s.charAt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(i) == </a:t>
            </a:r>
            <a:r>
              <a:rPr lang="sk-SK" sz="2400" dirty="0" smtClean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				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pocet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++;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pocet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3263153" y="2043952"/>
            <a:ext cx="1093693" cy="54684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51096" y="1849244"/>
            <a:ext cx="4677751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Využijeme premennú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pocet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smtClean="0">
                <a:latin typeface="Trebuchet MS" pitchFamily="34" charset="0"/>
              </a:rPr>
              <a:t>ako </a:t>
            </a:r>
            <a:r>
              <a:rPr lang="sk-SK" dirty="0" smtClean="0">
                <a:solidFill>
                  <a:srgbClr val="FF0000"/>
                </a:solidFill>
                <a:latin typeface="Trebuchet MS" pitchFamily="34" charset="0"/>
              </a:rPr>
              <a:t>počítadlo</a:t>
            </a:r>
            <a:r>
              <a:rPr lang="sk-SK" dirty="0" smtClean="0">
                <a:latin typeface="Trebuchet MS" pitchFamily="34" charset="0"/>
              </a:rPr>
              <a:t> toho, koľko krát nám reťazec odpovedal na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charAt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smtClean="0">
                <a:latin typeface="Trebuchet MS" pitchFamily="34" charset="0"/>
              </a:rPr>
              <a:t>znakom 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a</a:t>
            </a:r>
            <a:r>
              <a:rPr lang="sk-SK" dirty="0" smtClean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226423" y="4320988"/>
            <a:ext cx="932328" cy="8606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15238" y="4933103"/>
            <a:ext cx="4677751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Trebuchet MS" pitchFamily="34" charset="0"/>
              </a:rPr>
              <a:t>Skúšame všetky indexy znakov v reťazci </a:t>
            </a:r>
            <a:r>
              <a:rPr lang="en-US" i="1" dirty="0" smtClean="0">
                <a:latin typeface="Trebuchet MS" pitchFamily="34" charset="0"/>
              </a:rPr>
              <a:t>(0, 1, …, </a:t>
            </a:r>
            <a:r>
              <a:rPr lang="en-US" i="1" dirty="0" smtClean="0">
                <a:solidFill>
                  <a:srgbClr val="FF0000"/>
                </a:solidFill>
                <a:latin typeface="Trebuchet MS" pitchFamily="34" charset="0"/>
              </a:rPr>
              <a:t>d</a:t>
            </a:r>
            <a:r>
              <a:rPr lang="sk-SK" i="1" dirty="0" err="1" smtClean="0">
                <a:solidFill>
                  <a:srgbClr val="FF0000"/>
                </a:solidFill>
                <a:latin typeface="Trebuchet MS" pitchFamily="34" charset="0"/>
              </a:rPr>
              <a:t>ĺžka</a:t>
            </a:r>
            <a:r>
              <a:rPr lang="en-US" i="1" dirty="0" smtClean="0">
                <a:solidFill>
                  <a:srgbClr val="FF0000"/>
                </a:solidFill>
                <a:latin typeface="Trebuchet MS" pitchFamily="34" charset="0"/>
              </a:rPr>
              <a:t>-1</a:t>
            </a:r>
            <a:r>
              <a:rPr lang="en-US" i="1" dirty="0" smtClean="0">
                <a:latin typeface="Trebuchet MS" pitchFamily="34" charset="0"/>
              </a:rPr>
              <a:t>) </a:t>
            </a:r>
            <a:r>
              <a:rPr lang="sk-SK" dirty="0" smtClean="0">
                <a:latin typeface="Trebuchet MS" pitchFamily="34" charset="0"/>
              </a:rPr>
              <a:t>a pýtame si písmeno, na danom indexe. Ak je to </a:t>
            </a:r>
            <a:r>
              <a:rPr lang="sk-SK" dirty="0" smtClean="0">
                <a:solidFill>
                  <a:srgbClr val="2A00FF"/>
                </a:solidFill>
                <a:latin typeface="Courier New" pitchFamily="49" charset="0"/>
              </a:rPr>
              <a:t>a</a:t>
            </a:r>
            <a:r>
              <a:rPr lang="sk-SK" dirty="0" smtClean="0">
                <a:latin typeface="Trebuchet MS" pitchFamily="34" charset="0"/>
              </a:rPr>
              <a:t>, tak zvýšime počítadlo o 1.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 čom to dnes bolo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Pretypovanie </a:t>
            </a:r>
            <a:r>
              <a:rPr lang="en-US" dirty="0" smtClean="0"/>
              <a:t>(</a:t>
            </a:r>
            <a:r>
              <a:rPr lang="en-US" dirty="0" err="1" smtClean="0"/>
              <a:t>explicitn</a:t>
            </a:r>
            <a:r>
              <a:rPr lang="sk-SK" dirty="0" smtClean="0"/>
              <a:t>é, implicitné</a:t>
            </a:r>
            <a:r>
              <a:rPr lang="en-US" dirty="0" smtClean="0"/>
              <a:t>)</a:t>
            </a:r>
          </a:p>
          <a:p>
            <a:pPr lvl="1"/>
            <a:r>
              <a:rPr lang="sk-SK" dirty="0" smtClean="0"/>
              <a:t>g</a:t>
            </a:r>
            <a:r>
              <a:rPr lang="en-US" dirty="0" err="1" smtClean="0"/>
              <a:t>enerovanie</a:t>
            </a:r>
            <a:r>
              <a:rPr lang="en-US" dirty="0" smtClean="0"/>
              <a:t> n</a:t>
            </a:r>
            <a:r>
              <a:rPr lang="sk-SK" dirty="0" err="1" smtClean="0"/>
              <a:t>áhodných</a:t>
            </a:r>
            <a:r>
              <a:rPr lang="sk-SK" dirty="0" smtClean="0"/>
              <a:t> </a:t>
            </a:r>
            <a:r>
              <a:rPr lang="sk-SK" b="1" dirty="0" smtClean="0"/>
              <a:t>celých</a:t>
            </a:r>
            <a:r>
              <a:rPr lang="sk-SK" dirty="0" smtClean="0"/>
              <a:t> čísel</a:t>
            </a:r>
          </a:p>
          <a:p>
            <a:r>
              <a:rPr lang="en-US" dirty="0" err="1" smtClean="0"/>
              <a:t>Cykly</a:t>
            </a:r>
            <a:r>
              <a:rPr lang="en-US" dirty="0" smtClean="0"/>
              <a:t>: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do</a:t>
            </a:r>
            <a:r>
              <a:rPr lang="en-US" dirty="0" smtClean="0"/>
              <a:t>-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while</a:t>
            </a:r>
          </a:p>
          <a:p>
            <a:pPr lvl="1"/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en-US" b="1" dirty="0" err="1" smtClean="0">
                <a:solidFill>
                  <a:srgbClr val="7F0055"/>
                </a:solidFill>
                <a:latin typeface="Courier New" pitchFamily="49" charset="0"/>
              </a:rPr>
              <a:t>reak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preru</a:t>
            </a:r>
            <a:r>
              <a:rPr lang="sk-SK" dirty="0" err="1" smtClean="0"/>
              <a:t>šenie</a:t>
            </a:r>
            <a:endParaRPr lang="sk-SK" dirty="0" smtClean="0"/>
          </a:p>
          <a:p>
            <a:r>
              <a:rPr lang="sk-SK" dirty="0" smtClean="0"/>
              <a:t>Metódy vracajúce hodnoty a príkaz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endParaRPr lang="sk-SK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sk-SK" dirty="0" smtClean="0"/>
              <a:t>Komentáre</a:t>
            </a:r>
          </a:p>
          <a:p>
            <a:r>
              <a:rPr lang="sk-SK" dirty="0" err="1" smtClean="0"/>
              <a:t>Debugovanie</a:t>
            </a:r>
            <a:endParaRPr lang="sk-SK" dirty="0" smtClean="0"/>
          </a:p>
          <a:p>
            <a:r>
              <a:rPr lang="sk-SK" dirty="0" smtClean="0"/>
              <a:t>Referenčné premenné a konštruktory</a:t>
            </a:r>
          </a:p>
          <a:p>
            <a:r>
              <a:rPr lang="sk-SK" dirty="0" smtClean="0"/>
              <a:t>Typ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 dirty="0" smtClean="0"/>
              <a:t> a trieda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endParaRPr lang="sk-SK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to be continued …</a:t>
            </a:r>
            <a:endParaRPr lang="cs-CZ" sz="40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/>
          </a:p>
          <a:p>
            <a:pPr algn="ctr" eaLnBrk="1" hangingPunct="1">
              <a:buFontTx/>
              <a:buNone/>
            </a:pPr>
            <a:r>
              <a:rPr lang="sk-SK" b="1" dirty="0" smtClean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 smtClean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 smtClean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 smtClean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Pretypovanie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Java umožňuje meniť hodnoty jedného typu na iný typ pomocou </a:t>
            </a:r>
            <a:r>
              <a:rPr lang="sk-SK" b="1" dirty="0" smtClean="0">
                <a:solidFill>
                  <a:srgbClr val="FF0000"/>
                </a:solidFill>
              </a:rPr>
              <a:t>pretypovania</a:t>
            </a:r>
            <a:r>
              <a:rPr lang="sk-SK" dirty="0" smtClean="0"/>
              <a:t> hodnoty</a:t>
            </a:r>
          </a:p>
          <a:p>
            <a:r>
              <a:rPr lang="en-US" i="1" dirty="0" err="1" smtClean="0"/>
              <a:t>Implicitn</a:t>
            </a:r>
            <a:r>
              <a:rPr lang="sk-SK" i="1" dirty="0" smtClean="0"/>
              <a:t>é </a:t>
            </a:r>
            <a:r>
              <a:rPr lang="en-US" dirty="0" smtClean="0"/>
              <a:t>(</a:t>
            </a:r>
            <a:r>
              <a:rPr lang="sk-SK" dirty="0" smtClean="0"/>
              <a:t>„</a:t>
            </a:r>
            <a:r>
              <a:rPr lang="en-US" dirty="0" err="1" smtClean="0"/>
              <a:t>automatick</a:t>
            </a:r>
            <a:r>
              <a:rPr lang="sk-SK" dirty="0" smtClean="0"/>
              <a:t>é“</a:t>
            </a:r>
            <a:r>
              <a:rPr lang="en-US" dirty="0" smtClean="0"/>
              <a:t>)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Java dokáže zmeniť celé číslo na reálne</a:t>
            </a:r>
            <a:r>
              <a:rPr lang="en-US" dirty="0" smtClean="0"/>
              <a:t>:</a:t>
            </a:r>
            <a:endParaRPr lang="sk-SK" dirty="0" smtClean="0"/>
          </a:p>
          <a:p>
            <a:pPr lvl="1">
              <a:buNone/>
            </a:pPr>
            <a:endParaRPr lang="sk-SK" dirty="0" smtClean="0"/>
          </a:p>
          <a:p>
            <a:pPr lvl="1">
              <a:buNone/>
            </a:pPr>
            <a:endParaRPr lang="sk-SK" sz="1600" dirty="0" smtClean="0"/>
          </a:p>
          <a:p>
            <a:r>
              <a:rPr lang="sk-SK" i="1" dirty="0" smtClean="0"/>
              <a:t>Explicitné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„musí chcieť programátor“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Java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sk-SK" dirty="0" smtClean="0"/>
              <a:t>žiadanie dokáže zmeniť reálne číslo na celé </a:t>
            </a:r>
            <a:r>
              <a:rPr lang="sk-SK" b="1" dirty="0" smtClean="0">
                <a:solidFill>
                  <a:srgbClr val="FF0000"/>
                </a:solidFill>
              </a:rPr>
              <a:t>orezaním desatinnej časti</a:t>
            </a:r>
            <a:r>
              <a:rPr lang="en-US" dirty="0" smtClean="0"/>
              <a:t>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461399" y="3424983"/>
            <a:ext cx="2706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= 10;</a:t>
            </a: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 = 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567146" y="5770077"/>
            <a:ext cx="47464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r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10.8231;</a:t>
            </a: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en-US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c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2400" dirty="0" smtClean="0">
                <a:solidFill>
                  <a:srgbClr val="00B0F0"/>
                </a:solidFill>
                <a:latin typeface="Courier New" pitchFamily="49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r</a:t>
            </a:r>
            <a:r>
              <a:rPr lang="en-US" sz="2400" dirty="0" smtClean="0">
                <a:solidFill>
                  <a:srgbClr val="00B0F0"/>
                </a:solidFill>
                <a:latin typeface="Courier New" pitchFamily="49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49407" y="6299784"/>
            <a:ext cx="1421580" cy="916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9682" y="6075737"/>
            <a:ext cx="218025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Lucida Sans" pitchFamily="34" charset="0"/>
              </a:rPr>
              <a:t>V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dirty="0" smtClean="0">
                <a:latin typeface="Lucida Sans" pitchFamily="34" charset="0"/>
              </a:rPr>
              <a:t> </a:t>
            </a:r>
            <a:r>
              <a:rPr lang="en-US" dirty="0" err="1" smtClean="0">
                <a:latin typeface="Lucida Sans" pitchFamily="34" charset="0"/>
              </a:rPr>
              <a:t>bude</a:t>
            </a:r>
            <a:r>
              <a:rPr lang="en-US" dirty="0" smtClean="0">
                <a:latin typeface="Lucida Sans" pitchFamily="34" charset="0"/>
              </a:rPr>
              <a:t> 10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Zbesil</a:t>
            </a:r>
            <a:r>
              <a:rPr lang="sk-SK" dirty="0" smtClean="0"/>
              <a:t>á </a:t>
            </a:r>
            <a:r>
              <a:rPr lang="sk-SK" dirty="0" err="1" smtClean="0"/>
              <a:t>kockáčka</a:t>
            </a:r>
            <a:r>
              <a:rPr lang="en-US" dirty="0" smtClean="0"/>
              <a:t> (3)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uhol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=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90 * (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</a:rPr>
              <a:t>Math.random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</a:rPr>
              <a:t>()*4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 smtClean="0"/>
          </a:p>
          <a:p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3051110" y="1679509"/>
            <a:ext cx="1306286" cy="21367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0939" y="2485151"/>
            <a:ext cx="2525487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Lucida Sans" pitchFamily="34" charset="0"/>
              </a:rPr>
              <a:t>Na </a:t>
            </a:r>
            <a:r>
              <a:rPr lang="en-US" dirty="0" err="1" smtClean="0">
                <a:latin typeface="Lucida Sans" pitchFamily="34" charset="0"/>
              </a:rPr>
              <a:t>ak</a:t>
            </a:r>
            <a:r>
              <a:rPr lang="sk-SK" dirty="0" smtClean="0">
                <a:latin typeface="Lucida Sans" pitchFamily="34" charset="0"/>
              </a:rPr>
              <a:t>ý typ chceme zmeniť hodnotu</a:t>
            </a:r>
            <a:r>
              <a:rPr lang="en-US" dirty="0" smtClean="0">
                <a:latin typeface="Lucida Sans" pitchFamily="34" charset="0"/>
              </a:rPr>
              <a:t> (</a:t>
            </a:r>
            <a:r>
              <a:rPr lang="en-US" dirty="0" err="1" smtClean="0">
                <a:latin typeface="Lucida Sans" pitchFamily="34" charset="0"/>
              </a:rPr>
              <a:t>funguje</a:t>
            </a:r>
            <a:r>
              <a:rPr lang="en-US" dirty="0" smtClean="0">
                <a:latin typeface="Lucida Sans" pitchFamily="34" charset="0"/>
              </a:rPr>
              <a:t> </a:t>
            </a:r>
            <a:r>
              <a:rPr lang="en-US" dirty="0" err="1" smtClean="0">
                <a:latin typeface="Lucida Sans" pitchFamily="34" charset="0"/>
              </a:rPr>
              <a:t>aj</a:t>
            </a:r>
            <a:r>
              <a:rPr lang="en-US" dirty="0" smtClean="0">
                <a:latin typeface="Lucida Sans" pitchFamily="34" charset="0"/>
              </a:rPr>
              <a:t> s in</a:t>
            </a:r>
            <a:r>
              <a:rPr lang="sk-SK" dirty="0" err="1" smtClean="0">
                <a:latin typeface="Lucida Sans" pitchFamily="34" charset="0"/>
              </a:rPr>
              <a:t>ými</a:t>
            </a:r>
            <a:r>
              <a:rPr lang="sk-SK" dirty="0" smtClean="0">
                <a:latin typeface="Lucida Sans" pitchFamily="34" charset="0"/>
              </a:rPr>
              <a:t> typmi</a:t>
            </a:r>
            <a:r>
              <a:rPr lang="en-US" dirty="0" smtClean="0">
                <a:latin typeface="Lucida Sans" pitchFamily="34" charset="0"/>
              </a:rPr>
              <a:t> </a:t>
            </a:r>
            <a:r>
              <a:rPr lang="en-US" dirty="0" err="1" smtClean="0">
                <a:latin typeface="Lucida Sans" pitchFamily="34" charset="0"/>
              </a:rPr>
              <a:t>ako</a:t>
            </a:r>
            <a:r>
              <a:rPr lang="en-US" dirty="0" smtClean="0">
                <a:latin typeface="Lucida Sans" pitchFamily="34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byte</a:t>
            </a:r>
            <a:r>
              <a:rPr lang="en-US" dirty="0" smtClean="0">
                <a:latin typeface="Lucida Sans" pitchFamily="34" charset="0"/>
              </a:rPr>
              <a:t>,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dirty="0" smtClean="0">
                <a:latin typeface="Lucida Sans" pitchFamily="34" charset="0"/>
              </a:rPr>
              <a:t>, …)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6475443" y="1931436"/>
            <a:ext cx="432319" cy="8428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57730" y="2460270"/>
            <a:ext cx="252548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Lucida Sans" pitchFamily="34" charset="0"/>
              </a:rPr>
              <a:t>Akej hodnote chceme zmeniť typ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335486" y="195943"/>
            <a:ext cx="270587" cy="3209731"/>
          </a:xfrm>
          <a:prstGeom prst="leftBrac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5057192" y="1931437"/>
            <a:ext cx="908179" cy="196253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354285" y="3626596"/>
            <a:ext cx="3035559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Lucida Sans" pitchFamily="34" charset="0"/>
              </a:rPr>
              <a:t>Pozor</a:t>
            </a:r>
            <a:r>
              <a:rPr lang="en-US" b="1" dirty="0" smtClean="0">
                <a:solidFill>
                  <a:srgbClr val="FF0000"/>
                </a:solidFill>
                <a:latin typeface="Lucida Sans" pitchFamily="34" charset="0"/>
              </a:rPr>
              <a:t>:</a:t>
            </a:r>
            <a:r>
              <a:rPr lang="en-US" dirty="0" smtClean="0">
                <a:latin typeface="Lucida Sans" pitchFamily="34" charset="0"/>
              </a:rPr>
              <a:t> </a:t>
            </a:r>
            <a:r>
              <a:rPr lang="sk-SK" dirty="0" smtClean="0">
                <a:latin typeface="Lucida Sans" pitchFamily="34" charset="0"/>
              </a:rPr>
              <a:t>Pri zmene z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 smtClean="0">
                <a:latin typeface="Lucida Sans" pitchFamily="34" charset="0"/>
              </a:rPr>
              <a:t>na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 smtClean="0">
                <a:latin typeface="Lucida Sans" pitchFamily="34" charset="0"/>
              </a:rPr>
              <a:t>sa hodnota oreže, nie zaokrúhli</a:t>
            </a:r>
            <a:r>
              <a:rPr lang="en-US" dirty="0" smtClean="0">
                <a:latin typeface="Lucida Sans" pitchFamily="34" charset="0"/>
              </a:rPr>
              <a:t>!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224" y="5165114"/>
            <a:ext cx="3303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uhol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sk-SK" sz="2400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2761862" y="5607698"/>
            <a:ext cx="1449356" cy="8895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149012" y="5315436"/>
            <a:ext cx="4640424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Lucida Sans" pitchFamily="34" charset="0"/>
              </a:rPr>
              <a:t>Ke</a:t>
            </a:r>
            <a:r>
              <a:rPr lang="sk-SK" dirty="0" err="1" smtClean="0">
                <a:latin typeface="Lucida Sans" pitchFamily="34" charset="0"/>
              </a:rPr>
              <a:t>ďže</a:t>
            </a:r>
            <a:r>
              <a:rPr lang="sk-SK" dirty="0" smtClean="0">
                <a:latin typeface="Lucida Sans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turn </a:t>
            </a:r>
            <a:r>
              <a:rPr lang="sk-SK" dirty="0" smtClean="0">
                <a:latin typeface="Lucida Sans" pitchFamily="34" charset="0"/>
              </a:rPr>
              <a:t>čaká ako parameter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 smtClean="0">
                <a:latin typeface="Lucida Sans" pitchFamily="34" charset="0"/>
              </a:rPr>
              <a:t>, tu sa udeje implicitné </a:t>
            </a:r>
            <a:r>
              <a:rPr lang="en-US" dirty="0" smtClean="0">
                <a:latin typeface="Lucida Sans" pitchFamily="34" charset="0"/>
              </a:rPr>
              <a:t>(</a:t>
            </a:r>
            <a:r>
              <a:rPr lang="sk-SK" dirty="0" smtClean="0">
                <a:latin typeface="Lucida Sans" pitchFamily="34" charset="0"/>
              </a:rPr>
              <a:t>automatické</a:t>
            </a:r>
            <a:r>
              <a:rPr lang="en-US" dirty="0" smtClean="0">
                <a:latin typeface="Lucida Sans" pitchFamily="34" charset="0"/>
              </a:rPr>
              <a:t>) </a:t>
            </a:r>
            <a:r>
              <a:rPr lang="sk-SK" dirty="0" smtClean="0">
                <a:latin typeface="Lucida Sans" pitchFamily="34" charset="0"/>
              </a:rPr>
              <a:t>pretypovanie z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 smtClean="0">
                <a:latin typeface="Lucida Sans" pitchFamily="34" charset="0"/>
              </a:rPr>
              <a:t>na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 smtClean="0">
                <a:latin typeface="Lucida Sans" pitchFamily="34" charset="0"/>
              </a:rPr>
              <a:t>.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Chceme</a:t>
            </a:r>
            <a:r>
              <a:rPr lang="en-US" dirty="0" smtClean="0"/>
              <a:t> </a:t>
            </a:r>
            <a:r>
              <a:rPr lang="en-US" dirty="0" err="1" smtClean="0"/>
              <a:t>viac</a:t>
            </a:r>
            <a:r>
              <a:rPr lang="en-US" dirty="0" smtClean="0"/>
              <a:t> </a:t>
            </a:r>
            <a:r>
              <a:rPr lang="en-US" dirty="0" err="1" smtClean="0"/>
              <a:t>matematiky</a:t>
            </a:r>
            <a:r>
              <a:rPr lang="en-US" dirty="0" smtClean="0"/>
              <a:t>!</a:t>
            </a:r>
            <a:endParaRPr lang="sk-SK" dirty="0" smtClean="0"/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Math.abs(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) – </a:t>
            </a:r>
            <a:r>
              <a:rPr lang="en-US" dirty="0" err="1" smtClean="0"/>
              <a:t>absol</a:t>
            </a:r>
            <a:r>
              <a:rPr lang="sk-SK" dirty="0" err="1" smtClean="0"/>
              <a:t>útna</a:t>
            </a:r>
            <a:r>
              <a:rPr lang="sk-SK" dirty="0" smtClean="0"/>
              <a:t> hodnota čísla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sqrt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) – </a:t>
            </a:r>
            <a:r>
              <a:rPr lang="sk-SK" dirty="0" smtClean="0"/>
              <a:t>odmocnina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sin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uhol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) – </a:t>
            </a:r>
            <a:r>
              <a:rPr lang="sk-SK" dirty="0" smtClean="0"/>
              <a:t>sínus uhla v radiánoch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PI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– </a:t>
            </a:r>
            <a:r>
              <a:rPr lang="sk-SK" dirty="0" smtClean="0"/>
              <a:t>číslo </a:t>
            </a:r>
            <a:r>
              <a:rPr lang="el-GR" dirty="0" smtClean="0"/>
              <a:t>π</a:t>
            </a:r>
            <a:endParaRPr lang="en-US" dirty="0" smtClean="0"/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Math.round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) – </a:t>
            </a:r>
            <a:r>
              <a:rPr lang="en-US" b="1" dirty="0" err="1" smtClean="0">
                <a:solidFill>
                  <a:srgbClr val="FF0000"/>
                </a:solidFill>
              </a:rPr>
              <a:t>zaokr</a:t>
            </a:r>
            <a:r>
              <a:rPr lang="sk-SK" b="1" dirty="0" err="1" smtClean="0">
                <a:solidFill>
                  <a:srgbClr val="FF0000"/>
                </a:solidFill>
              </a:rPr>
              <a:t>úhlenie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reálneho čísla na celé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3 * 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Math.sqrt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(2)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400" dirty="0" smtClean="0"/>
          </a:p>
          <a:p>
            <a:pPr eaLnBrk="1" hangingPunct="1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Math.sqrt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(Math.sin(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))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400" dirty="0" smtClean="0"/>
          </a:p>
          <a:p>
            <a:pPr eaLnBrk="1" hangingPunct="1"/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14747" y="5117874"/>
          <a:ext cx="1206500" cy="854075"/>
        </p:xfrm>
        <a:graphic>
          <a:graphicData uri="http://schemas.openxmlformats.org/presentationml/2006/ole">
            <p:oleObj spid="_x0000_s54274" name="Rovnica" r:id="rId3" imgW="304560" imgH="215640" progId="Equation.3">
              <p:embed/>
            </p:oleObj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Štvorcová špirála </a:t>
            </a:r>
            <a:r>
              <a:rPr lang="en-US" sz="4000" dirty="0" smtClean="0"/>
              <a:t>(op</a:t>
            </a:r>
            <a:r>
              <a:rPr lang="sk-SK" sz="4000" dirty="0" err="1" smtClean="0"/>
              <a:t>äť</a:t>
            </a:r>
            <a:r>
              <a:rPr lang="en-US" sz="4000" dirty="0" smtClean="0"/>
              <a:t>)</a:t>
            </a:r>
            <a:endParaRPr lang="cs-CZ" sz="4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Naučme korytnačku metódu</a:t>
            </a:r>
          </a:p>
          <a:p>
            <a:pPr algn="ctr"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	public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stvorcovaSpirala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>
              <a:buFontTx/>
              <a:buNone/>
            </a:pPr>
            <a:r>
              <a:rPr lang="sk-SK" dirty="0" smtClean="0"/>
              <a:t>   ktorá nakreslí </a:t>
            </a:r>
            <a:r>
              <a:rPr lang="sk-SK" b="1" dirty="0" smtClean="0">
                <a:solidFill>
                  <a:srgbClr val="FF0000"/>
                </a:solidFill>
              </a:rPr>
              <a:t>štvorcovú špirálu</a:t>
            </a:r>
            <a:r>
              <a:rPr lang="sk-SK" dirty="0" smtClean="0"/>
              <a:t>. Počiatočný rozmer je 150 a každým krokom sa dĺžka kroku</a:t>
            </a:r>
            <a:r>
              <a:rPr lang="en-US" dirty="0" smtClean="0"/>
              <a:t> (</a:t>
            </a:r>
            <a:r>
              <a:rPr lang="en-US" dirty="0" err="1" smtClean="0"/>
              <a:t>strany</a:t>
            </a:r>
            <a:r>
              <a:rPr lang="en-US" dirty="0" smtClean="0"/>
              <a:t>)</a:t>
            </a:r>
            <a:r>
              <a:rPr lang="sk-SK" dirty="0" smtClean="0"/>
              <a:t> zníži o 10 </a:t>
            </a:r>
            <a:r>
              <a:rPr lang="en-US" dirty="0" smtClean="0"/>
              <a:t>%.</a:t>
            </a:r>
          </a:p>
          <a:p>
            <a:pPr eaLnBrk="1" hangingPunct="1"/>
            <a:r>
              <a:rPr lang="en-US" dirty="0" err="1" smtClean="0"/>
              <a:t>Ko</a:t>
            </a:r>
            <a:r>
              <a:rPr lang="sk-SK" dirty="0" err="1" smtClean="0"/>
              <a:t>ľko</a:t>
            </a:r>
            <a:r>
              <a:rPr lang="sk-SK" dirty="0" smtClean="0"/>
              <a:t> krokov máme spraviť</a:t>
            </a:r>
            <a:r>
              <a:rPr lang="en-US" dirty="0" smtClean="0"/>
              <a:t>?</a:t>
            </a:r>
            <a:endParaRPr lang="sk-SK" dirty="0" smtClean="0"/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0" y="4132263"/>
            <a:ext cx="2511425" cy="22193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49827" y="4624963"/>
            <a:ext cx="3865985" cy="19389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 smtClean="0">
                <a:latin typeface="Lucida Sans" pitchFamily="34" charset="0"/>
              </a:rPr>
              <a:t>Možné riešenie</a:t>
            </a:r>
            <a:r>
              <a:rPr lang="sk-SK" dirty="0" smtClean="0">
                <a:latin typeface="Lucida Sans" pitchFamily="34" charset="0"/>
              </a:rPr>
              <a:t>: </a:t>
            </a:r>
            <a:br>
              <a:rPr lang="sk-SK" dirty="0" smtClean="0">
                <a:latin typeface="Lucida Sans" pitchFamily="34" charset="0"/>
              </a:rPr>
            </a:br>
            <a:r>
              <a:rPr lang="en-US" dirty="0" err="1" smtClean="0">
                <a:latin typeface="Lucida Sans" pitchFamily="34" charset="0"/>
              </a:rPr>
              <a:t>Kresl</a:t>
            </a:r>
            <a:r>
              <a:rPr lang="sk-SK" dirty="0" err="1" smtClean="0">
                <a:latin typeface="Lucida Sans" pitchFamily="34" charset="0"/>
              </a:rPr>
              <a:t>íme</a:t>
            </a:r>
            <a:r>
              <a:rPr lang="sk-SK" dirty="0" smtClean="0">
                <a:latin typeface="Lucida Sans" pitchFamily="34" charset="0"/>
              </a:rPr>
              <a:t>, kým je krok „vidieť“ </a:t>
            </a:r>
            <a:r>
              <a:rPr lang="en-US" dirty="0" smtClean="0">
                <a:latin typeface="Lucida Sans" pitchFamily="34" charset="0"/>
              </a:rPr>
              <a:t>– </a:t>
            </a:r>
            <a:r>
              <a:rPr lang="en-US" dirty="0" err="1" smtClean="0">
                <a:latin typeface="Lucida Sans" pitchFamily="34" charset="0"/>
              </a:rPr>
              <a:t>kroky</a:t>
            </a:r>
            <a:r>
              <a:rPr lang="en-US" dirty="0" smtClean="0">
                <a:latin typeface="Lucida Sans" pitchFamily="34" charset="0"/>
              </a:rPr>
              <a:t> men</a:t>
            </a:r>
            <a:r>
              <a:rPr lang="sk-SK" dirty="0" err="1" smtClean="0">
                <a:latin typeface="Lucida Sans" pitchFamily="34" charset="0"/>
              </a:rPr>
              <a:t>šie</a:t>
            </a:r>
            <a:r>
              <a:rPr lang="sk-SK" dirty="0" smtClean="0">
                <a:latin typeface="Lucida Sans" pitchFamily="34" charset="0"/>
              </a:rPr>
              <a:t> ako 1 sa javia ako bod, t.j. nie je ich vidieť.</a:t>
            </a:r>
            <a:endParaRPr lang="en-US" dirty="0" smtClean="0">
              <a:latin typeface="Lucida Sans" pitchFamily="34" charset="0"/>
            </a:endParaRPr>
          </a:p>
          <a:p>
            <a:endParaRPr lang="sk-SK" dirty="0" smtClean="0">
              <a:latin typeface="Lucida Sans" pitchFamily="34" charset="0"/>
            </a:endParaRPr>
          </a:p>
          <a:p>
            <a:pPr algn="ctr"/>
            <a:r>
              <a:rPr lang="sk-SK" b="1" dirty="0" smtClean="0">
                <a:solidFill>
                  <a:srgbClr val="FF0000"/>
                </a:solidFill>
                <a:latin typeface="Lucida Sans" pitchFamily="34" charset="0"/>
              </a:rPr>
              <a:t>Koľko to je ale krokov</a:t>
            </a:r>
            <a:r>
              <a:rPr lang="en-US" b="1" dirty="0" smtClean="0">
                <a:solidFill>
                  <a:srgbClr val="FF0000"/>
                </a:solidFill>
                <a:latin typeface="Lucida Sans" pitchFamily="34" charset="0"/>
              </a:rPr>
              <a:t>?</a:t>
            </a:r>
            <a:endParaRPr lang="cs-CZ" b="1" dirty="0">
              <a:solidFill>
                <a:srgbClr val="FF00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 smtClean="0"/>
              <a:t>Opakovanie riadené podmienkou</a:t>
            </a:r>
            <a:endParaRPr lang="cs-CZ" sz="32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 dirty="0" err="1" smtClean="0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 smtClean="0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 smtClean="0">
                <a:solidFill>
                  <a:srgbClr val="FF0000"/>
                </a:solidFill>
                <a:latin typeface="Courier New" pitchFamily="49" charset="0"/>
              </a:rPr>
              <a:t> cyklu</a:t>
            </a: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dirty="0" smtClean="0">
              <a:latin typeface="Courier New" pitchFamily="49" charset="0"/>
            </a:endParaRPr>
          </a:p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Kým</a:t>
            </a:r>
            <a:r>
              <a:rPr lang="sk-SK" dirty="0" smtClean="0"/>
              <a:t> je </a:t>
            </a:r>
            <a:r>
              <a:rPr lang="sk-SK" b="1" dirty="0" smtClean="0">
                <a:solidFill>
                  <a:srgbClr val="FF0000"/>
                </a:solidFill>
              </a:rPr>
              <a:t>podmienka splnená</a:t>
            </a:r>
            <a:r>
              <a:rPr lang="sk-SK" dirty="0" smtClean="0"/>
              <a:t>, tak sa príkazy cyklu neustále </a:t>
            </a:r>
            <a:r>
              <a:rPr lang="sk-SK" b="1" dirty="0" smtClean="0">
                <a:solidFill>
                  <a:srgbClr val="FF0000"/>
                </a:solidFill>
              </a:rPr>
              <a:t>opakujú</a:t>
            </a:r>
            <a:r>
              <a:rPr lang="sk-SK" dirty="0" smtClean="0"/>
              <a:t> ...</a:t>
            </a:r>
          </a:p>
          <a:p>
            <a:pPr eaLnBrk="1" hangingPunct="1"/>
            <a:r>
              <a:rPr lang="sk-SK" dirty="0" smtClean="0"/>
              <a:t>Podmienka je nejaký logický výraz, ktorý sa </a:t>
            </a:r>
            <a:r>
              <a:rPr lang="sk-SK" dirty="0" smtClean="0">
                <a:solidFill>
                  <a:srgbClr val="FF0000"/>
                </a:solidFill>
              </a:rPr>
              <a:t>testuje pred každým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opakovaným</a:t>
            </a:r>
            <a:r>
              <a:rPr lang="en-US" dirty="0" smtClean="0"/>
              <a:t>)</a:t>
            </a:r>
            <a:r>
              <a:rPr lang="sk-SK" dirty="0" smtClean="0"/>
              <a:t> vykonaním</a:t>
            </a:r>
            <a:r>
              <a:rPr lang="en-US" dirty="0" smtClean="0"/>
              <a:t> pr</a:t>
            </a:r>
            <a:r>
              <a:rPr lang="sk-SK" dirty="0" err="1" smtClean="0"/>
              <a:t>íkazov</a:t>
            </a:r>
            <a:r>
              <a:rPr lang="sk-SK" dirty="0" smtClean="0"/>
              <a:t> cyklu.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1492250"/>
            <a:ext cx="1681163" cy="16811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4"/>
          <p:cNvSpPr/>
          <p:nvPr/>
        </p:nvSpPr>
        <p:spPr>
          <a:xfrm>
            <a:off x="2444620" y="57306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aktualnyKrok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&gt;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	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2726</TotalTime>
  <Words>2420</Words>
  <Application>Microsoft Office PowerPoint</Application>
  <PresentationFormat>On-screen Show (4:3)</PresentationFormat>
  <Paragraphs>413</Paragraphs>
  <Slides>46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Identity_Lifecycle_Management</vt:lpstr>
      <vt:lpstr>Rovnica</vt:lpstr>
      <vt:lpstr>3. prednáška (5.10.2011)</vt:lpstr>
      <vt:lpstr>Čo už vieme...</vt:lpstr>
      <vt:lpstr>Zbesilá kockáčka (1)</vt:lpstr>
      <vt:lpstr>Zbesilá kockáčka (2)</vt:lpstr>
      <vt:lpstr>Pretypovanie</vt:lpstr>
      <vt:lpstr>Zbesilá kockáčka (3)</vt:lpstr>
      <vt:lpstr>Chceme viac matematiky!</vt:lpstr>
      <vt:lpstr>Štvorcová špirála (opäť)</vt:lpstr>
      <vt:lpstr>Opakovanie riadené podmienkou</vt:lpstr>
      <vt:lpstr>Keď je koniec v nedohľadne</vt:lpstr>
      <vt:lpstr>For cyklus pod drobnohľadom</vt:lpstr>
      <vt:lpstr>Dôsledky</vt:lpstr>
      <vt:lpstr>Príkazy break a continue</vt:lpstr>
      <vt:lpstr>do-while (len pre informáciu)</vt:lpstr>
      <vt:lpstr>Metódy, ktoré počítajú …</vt:lpstr>
      <vt:lpstr>Ako naučiť metódy vrátiť hodnotu?</vt:lpstr>
      <vt:lpstr>Príkaz vrátenia hodnoty</vt:lpstr>
      <vt:lpstr>Na čo treba pamätať</vt:lpstr>
      <vt:lpstr>Korytnačka - vedec</vt:lpstr>
      <vt:lpstr>Práca s celými číslami - finty</vt:lpstr>
      <vt:lpstr>Ciferný súčet</vt:lpstr>
      <vt:lpstr>Nech aj ľudia chápu!</vt:lpstr>
      <vt:lpstr>Komentáre</vt:lpstr>
      <vt:lpstr>Vypisovanie „do Eclipse“</vt:lpstr>
      <vt:lpstr>Debugovanie</vt:lpstr>
      <vt:lpstr>Premenné v Jave (opäť)</vt:lpstr>
      <vt:lpstr>Referencia</vt:lpstr>
      <vt:lpstr>Deklarácia referenčnej premennej</vt:lpstr>
      <vt:lpstr>Metafora referencie (1)</vt:lpstr>
      <vt:lpstr>Metafora referencie (2)</vt:lpstr>
      <vt:lpstr>Hodnoty referenčnej premennej</vt:lpstr>
      <vt:lpstr>Vytvorenie objektu (1)</vt:lpstr>
      <vt:lpstr>Vytvorenie objektu (2)</vt:lpstr>
      <vt:lpstr>Priradenie referencií</vt:lpstr>
      <vt:lpstr>Metafora referencie (3)</vt:lpstr>
      <vt:lpstr>Rovnosť referencií</vt:lpstr>
      <vt:lpstr>Na čo treba pamätať</vt:lpstr>
      <vt:lpstr>Znaky</vt:lpstr>
      <vt:lpstr>Keď jeden znak nestačí</vt:lpstr>
      <vt:lpstr>Znakové reťazce</vt:lpstr>
      <vt:lpstr>Prieskum triedy String</vt:lpstr>
      <vt:lpstr>Výsledky krátkeho výskumu</vt:lpstr>
      <vt:lpstr>Počet výskytov písmena (1)</vt:lpstr>
      <vt:lpstr>Počet výskytov písmena (2)</vt:lpstr>
      <vt:lpstr>O čom to dnes bolo?</vt:lpstr>
      <vt:lpstr>to be continued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Fero</cp:lastModifiedBy>
  <cp:revision>169</cp:revision>
  <dcterms:created xsi:type="dcterms:W3CDTF">2007-01-29T19:11:06Z</dcterms:created>
  <dcterms:modified xsi:type="dcterms:W3CDTF">2011-10-05T16:59:31Z</dcterms:modified>
</cp:coreProperties>
</file>