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6"/>
  </p:notesMasterIdLst>
  <p:handoutMasterIdLst>
    <p:handoutMasterId r:id="rId57"/>
  </p:handoutMasterIdLst>
  <p:sldIdLst>
    <p:sldId id="750" r:id="rId2"/>
    <p:sldId id="751" r:id="rId3"/>
    <p:sldId id="752" r:id="rId4"/>
    <p:sldId id="753" r:id="rId5"/>
    <p:sldId id="754" r:id="rId6"/>
    <p:sldId id="755" r:id="rId7"/>
    <p:sldId id="756" r:id="rId8"/>
    <p:sldId id="757" r:id="rId9"/>
    <p:sldId id="758" r:id="rId10"/>
    <p:sldId id="759" r:id="rId11"/>
    <p:sldId id="760" r:id="rId12"/>
    <p:sldId id="761" r:id="rId13"/>
    <p:sldId id="762" r:id="rId14"/>
    <p:sldId id="763" r:id="rId15"/>
    <p:sldId id="764" r:id="rId16"/>
    <p:sldId id="765" r:id="rId17"/>
    <p:sldId id="766" r:id="rId18"/>
    <p:sldId id="767" r:id="rId19"/>
    <p:sldId id="768" r:id="rId20"/>
    <p:sldId id="769" r:id="rId21"/>
    <p:sldId id="770" r:id="rId22"/>
    <p:sldId id="771" r:id="rId23"/>
    <p:sldId id="772" r:id="rId24"/>
    <p:sldId id="773" r:id="rId25"/>
    <p:sldId id="774" r:id="rId26"/>
    <p:sldId id="775" r:id="rId27"/>
    <p:sldId id="776" r:id="rId28"/>
    <p:sldId id="777" r:id="rId29"/>
    <p:sldId id="778" r:id="rId30"/>
    <p:sldId id="779" r:id="rId31"/>
    <p:sldId id="780" r:id="rId32"/>
    <p:sldId id="781" r:id="rId33"/>
    <p:sldId id="782" r:id="rId34"/>
    <p:sldId id="783" r:id="rId35"/>
    <p:sldId id="784" r:id="rId36"/>
    <p:sldId id="785" r:id="rId37"/>
    <p:sldId id="786" r:id="rId38"/>
    <p:sldId id="787" r:id="rId39"/>
    <p:sldId id="788" r:id="rId40"/>
    <p:sldId id="789" r:id="rId41"/>
    <p:sldId id="790" r:id="rId42"/>
    <p:sldId id="792" r:id="rId43"/>
    <p:sldId id="791" r:id="rId44"/>
    <p:sldId id="793" r:id="rId45"/>
    <p:sldId id="794" r:id="rId46"/>
    <p:sldId id="795" r:id="rId47"/>
    <p:sldId id="796" r:id="rId48"/>
    <p:sldId id="797" r:id="rId49"/>
    <p:sldId id="798" r:id="rId50"/>
    <p:sldId id="799" r:id="rId51"/>
    <p:sldId id="800" r:id="rId52"/>
    <p:sldId id="801" r:id="rId53"/>
    <p:sldId id="802" r:id="rId54"/>
    <p:sldId id="803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0000FF"/>
    <a:srgbClr val="006600"/>
    <a:srgbClr val="FFE781"/>
    <a:srgbClr val="C2E49C"/>
    <a:srgbClr val="008000"/>
    <a:srgbClr val="FFFFCC"/>
    <a:srgbClr val="9F319F"/>
    <a:srgbClr val="CC9900"/>
    <a:srgbClr val="99CCFF"/>
    <a:srgbClr val="A7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8" autoAdjust="0"/>
    <p:restoredTop sz="86753" autoAdjust="0"/>
  </p:normalViewPr>
  <p:slideViewPr>
    <p:cSldViewPr snapToGrid="0">
      <p:cViewPr varScale="1">
        <p:scale>
          <a:sx n="75" d="100"/>
          <a:sy n="75" d="100"/>
        </p:scale>
        <p:origin x="-1434" y="-84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24" y="95790"/>
    </p:cViewPr>
  </p:outlineViewPr>
  <p:notesTextViewPr>
    <p:cViewPr>
      <p:scale>
        <a:sx n="100" d="100"/>
        <a:sy n="100" d="100"/>
      </p:scale>
      <p:origin x="0" y="78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-357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03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75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809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Prednaska</a:t>
            </a:r>
            <a:r>
              <a:rPr lang="sk-SK" dirty="0" smtClean="0"/>
              <a:t> 9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Do </a:t>
            </a:r>
            <a:r>
              <a:rPr lang="sk-SK" dirty="0" err="1" smtClean="0"/>
              <a:t>systemovych</a:t>
            </a:r>
            <a:r>
              <a:rPr lang="sk-SK" dirty="0" smtClean="0"/>
              <a:t> </a:t>
            </a:r>
            <a:r>
              <a:rPr lang="sk-SK" dirty="0" err="1" smtClean="0"/>
              <a:t>premennych</a:t>
            </a:r>
            <a:r>
              <a:rPr lang="sk-SK" dirty="0" smtClean="0"/>
              <a:t> </a:t>
            </a:r>
            <a:r>
              <a:rPr lang="sk-SK" dirty="0" err="1" smtClean="0"/>
              <a:t>vlozime</a:t>
            </a:r>
            <a:r>
              <a:rPr lang="sk-SK" dirty="0" smtClean="0"/>
              <a:t> CLASSPATH C:\workspace\paz1a-2011\prednaska9\bin</a:t>
            </a:r>
            <a:r>
              <a:rPr lang="en-US" dirty="0" smtClean="0"/>
              <a:t>;.</a:t>
            </a:r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78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7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Skusame</a:t>
            </a:r>
            <a:r>
              <a:rPr lang="sk-SK" dirty="0" smtClean="0"/>
              <a:t> prednaska7 kde je treba jpaz2.jar </a:t>
            </a:r>
          </a:p>
          <a:p>
            <a:r>
              <a:rPr lang="sk-SK" dirty="0" smtClean="0"/>
              <a:t>Do </a:t>
            </a:r>
            <a:r>
              <a:rPr lang="sk-SK" dirty="0" err="1" smtClean="0"/>
              <a:t>systemovych</a:t>
            </a:r>
            <a:r>
              <a:rPr lang="sk-SK" dirty="0" smtClean="0"/>
              <a:t> </a:t>
            </a:r>
            <a:r>
              <a:rPr lang="sk-SK" dirty="0" err="1" smtClean="0"/>
              <a:t>premennych</a:t>
            </a:r>
            <a:r>
              <a:rPr lang="sk-SK" dirty="0" smtClean="0"/>
              <a:t> </a:t>
            </a:r>
            <a:r>
              <a:rPr lang="sk-SK" dirty="0" err="1" smtClean="0"/>
              <a:t>vlozime</a:t>
            </a:r>
            <a:r>
              <a:rPr lang="sk-SK" dirty="0" smtClean="0"/>
              <a:t> CLASSPATH C:\workspace\paz1a-2011\jpaz2.jar;.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22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Napr</a:t>
            </a:r>
            <a:r>
              <a:rPr lang="en-US" dirty="0" smtClean="0"/>
              <a:t>. </a:t>
            </a:r>
            <a:r>
              <a:rPr lang="en-US" dirty="0" err="1" smtClean="0"/>
              <a:t>Mozeme</a:t>
            </a:r>
            <a:r>
              <a:rPr lang="en-US" dirty="0" smtClean="0"/>
              <a:t> </a:t>
            </a:r>
            <a:r>
              <a:rPr lang="en-US" dirty="0" err="1" smtClean="0"/>
              <a:t>skusit</a:t>
            </a:r>
            <a:r>
              <a:rPr lang="en-US" dirty="0" smtClean="0"/>
              <a:t> </a:t>
            </a:r>
            <a:r>
              <a:rPr lang="en-US" dirty="0" err="1" smtClean="0"/>
              <a:t>korytnaci</a:t>
            </a:r>
            <a:r>
              <a:rPr lang="en-US" dirty="0" smtClean="0"/>
              <a:t> </a:t>
            </a:r>
            <a:r>
              <a:rPr lang="en-US" dirty="0" err="1" smtClean="0"/>
              <a:t>futbal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prednaska</a:t>
            </a:r>
            <a:r>
              <a:rPr lang="en-US" baseline="0" dirty="0" smtClean="0"/>
              <a:t> 5</a:t>
            </a:r>
          </a:p>
          <a:p>
            <a:r>
              <a:rPr lang="en-US" baseline="0" dirty="0" smtClean="0"/>
              <a:t>Do lib dame jpaz2.jar</a:t>
            </a:r>
          </a:p>
          <a:p>
            <a:r>
              <a:rPr lang="en-US" baseline="0" dirty="0" err="1" smtClean="0"/>
              <a:t>Nastavime</a:t>
            </a:r>
            <a:r>
              <a:rPr lang="en-US" baseline="0" dirty="0" smtClean="0"/>
              <a:t> build path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internu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kniznicu</a:t>
            </a:r>
            <a:endParaRPr lang="en-US" baseline="0" dirty="0" smtClean="0"/>
          </a:p>
          <a:p>
            <a:r>
              <a:rPr lang="en-US" baseline="0" dirty="0" err="1" smtClean="0"/>
              <a:t>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chceme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loptu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skopirujeme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src</a:t>
            </a:r>
            <a:r>
              <a:rPr lang="en-US" baseline="0" dirty="0" smtClean="0"/>
              <a:t> a v Lopta.java dame </a:t>
            </a:r>
            <a:r>
              <a:rPr lang="en-US" baseline="0" dirty="0" err="1" smtClean="0"/>
              <a:t>cestu</a:t>
            </a:r>
            <a:r>
              <a:rPr lang="en-US" baseline="0" dirty="0" smtClean="0"/>
              <a:t> k </a:t>
            </a:r>
            <a:r>
              <a:rPr lang="en-US" baseline="0" dirty="0" err="1" smtClean="0"/>
              <a:t>obrazku</a:t>
            </a:r>
            <a:r>
              <a:rPr lang="en-US" baseline="0" dirty="0" smtClean="0"/>
              <a:t> s </a:t>
            </a:r>
            <a:r>
              <a:rPr lang="en-US" baseline="0" dirty="0" err="1" smtClean="0"/>
              <a:t>lomkou</a:t>
            </a:r>
            <a:r>
              <a:rPr lang="en-US" baseline="0" smtClean="0"/>
              <a:t> </a:t>
            </a:r>
            <a:r>
              <a:rPr lang="en-US" sz="1200" b="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this.setShape</a:t>
            </a:r>
            <a:r>
              <a:rPr lang="en-US" sz="1200" b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(new </a:t>
            </a:r>
            <a:r>
              <a:rPr lang="en-US" sz="1200" b="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ImageTurtleShape</a:t>
            </a:r>
            <a:r>
              <a:rPr lang="en-US" sz="1200" b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("/lopta.png"));</a:t>
            </a:r>
            <a:endParaRPr lang="en-US" b="0" baseline="0" dirty="0" smtClean="0"/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08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401" y="287672"/>
            <a:ext cx="7546222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6E8224"/>
              </a:buClr>
              <a:buSzPct val="12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sk-SK" noProof="0" dirty="0" err="1" smtClean="0"/>
              <a:t>Click</a:t>
            </a:r>
            <a:r>
              <a:rPr lang="sk-SK" noProof="0" dirty="0" smtClean="0"/>
              <a:t> to </a:t>
            </a:r>
            <a:r>
              <a:rPr lang="sk-SK" noProof="0" dirty="0" err="1" smtClean="0"/>
              <a:t>edit</a:t>
            </a:r>
            <a:r>
              <a:rPr lang="sk-SK" noProof="0" dirty="0" smtClean="0"/>
              <a:t> </a:t>
            </a:r>
            <a:r>
              <a:rPr lang="sk-SK" noProof="0" dirty="0" err="1" smtClean="0"/>
              <a:t>Master</a:t>
            </a:r>
            <a:r>
              <a:rPr lang="sk-SK" noProof="0" dirty="0" smtClean="0"/>
              <a:t> text </a:t>
            </a:r>
            <a:r>
              <a:rPr lang="sk-SK" noProof="0" dirty="0" err="1" smtClean="0"/>
              <a:t>styles</a:t>
            </a:r>
            <a:endParaRPr lang="sk-SK" noProof="0" dirty="0" smtClean="0"/>
          </a:p>
          <a:p>
            <a:pPr lvl="1"/>
            <a:r>
              <a:rPr lang="sk-SK" noProof="0" dirty="0" err="1" smtClean="0"/>
              <a:t>Second</a:t>
            </a:r>
            <a:r>
              <a:rPr lang="sk-SK" noProof="0" dirty="0" smtClean="0"/>
              <a:t> </a:t>
            </a:r>
            <a:r>
              <a:rPr lang="sk-SK" noProof="0" dirty="0" err="1" smtClean="0"/>
              <a:t>level</a:t>
            </a:r>
            <a:endParaRPr lang="sk-SK" noProof="0" dirty="0" smtClean="0"/>
          </a:p>
          <a:p>
            <a:pPr lvl="2"/>
            <a:r>
              <a:rPr lang="sk-SK" noProof="0" dirty="0" err="1" smtClean="0"/>
              <a:t>Third</a:t>
            </a:r>
            <a:r>
              <a:rPr lang="sk-SK" noProof="0" dirty="0" smtClean="0"/>
              <a:t> </a:t>
            </a:r>
            <a:r>
              <a:rPr lang="sk-SK" noProof="0" dirty="0" err="1" smtClean="0"/>
              <a:t>level</a:t>
            </a:r>
            <a:endParaRPr lang="sk-SK" noProof="0" dirty="0" smtClean="0"/>
          </a:p>
          <a:p>
            <a:pPr lvl="3"/>
            <a:r>
              <a:rPr lang="sk-SK" noProof="0" dirty="0" err="1" smtClean="0"/>
              <a:t>Fourth</a:t>
            </a:r>
            <a:r>
              <a:rPr lang="sk-SK" noProof="0" dirty="0" smtClean="0"/>
              <a:t> </a:t>
            </a:r>
            <a:r>
              <a:rPr lang="sk-SK" noProof="0" dirty="0" err="1" smtClean="0"/>
              <a:t>level</a:t>
            </a:r>
            <a:endParaRPr lang="sk-SK" noProof="0" dirty="0" smtClean="0"/>
          </a:p>
          <a:p>
            <a:pPr lvl="4"/>
            <a:r>
              <a:rPr lang="sk-SK" noProof="0" dirty="0" err="1" smtClean="0"/>
              <a:t>Fifth</a:t>
            </a:r>
            <a:r>
              <a:rPr lang="sk-SK" noProof="0" dirty="0" smtClean="0"/>
              <a:t> </a:t>
            </a:r>
            <a:r>
              <a:rPr lang="sk-SK" noProof="0" dirty="0" err="1" smtClean="0"/>
              <a:t>level</a:t>
            </a:r>
            <a:endParaRPr lang="sk-SK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k-SK" sz="3600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Nadpis</a:t>
            </a:r>
            <a:endParaRPr lang="en-GB" dirty="0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Klepnutím</a:t>
            </a:r>
            <a:r>
              <a:rPr lang="en-GB" dirty="0" smtClean="0"/>
              <a:t> </a:t>
            </a:r>
            <a:r>
              <a:rPr lang="en-GB" dirty="0" err="1" smtClean="0"/>
              <a:t>lze</a:t>
            </a:r>
            <a:r>
              <a:rPr lang="en-GB" dirty="0" smtClean="0"/>
              <a:t> </a:t>
            </a:r>
            <a:r>
              <a:rPr lang="en-GB" dirty="0" err="1" smtClean="0"/>
              <a:t>upravit</a:t>
            </a:r>
            <a:r>
              <a:rPr lang="en-GB" dirty="0" smtClean="0"/>
              <a:t> </a:t>
            </a:r>
            <a:r>
              <a:rPr lang="en-GB" dirty="0" err="1" smtClean="0"/>
              <a:t>styly</a:t>
            </a:r>
            <a:r>
              <a:rPr lang="en-GB" dirty="0" smtClean="0"/>
              <a:t> </a:t>
            </a:r>
            <a:r>
              <a:rPr lang="en-GB" dirty="0" err="1" smtClean="0"/>
              <a:t>předlohy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Druhá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2"/>
            <a:r>
              <a:rPr lang="en-GB" dirty="0" err="1" smtClean="0"/>
              <a:t>Třetí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3"/>
            <a:r>
              <a:rPr lang="en-GB" dirty="0" err="1" smtClean="0"/>
              <a:t>Čtvrtá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Pátá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13. prednáška (14.12.2011)</a:t>
            </a:r>
            <a:endParaRPr lang="sk-SK" dirty="0"/>
          </a:p>
        </p:txBody>
      </p:sp>
      <p:sp>
        <p:nvSpPr>
          <p:cNvPr id="4" name="Zástupný symbol textu 2"/>
          <p:cNvSpPr txBox="1">
            <a:spLocks/>
          </p:cNvSpPr>
          <p:nvPr/>
        </p:nvSpPr>
        <p:spPr bwMode="auto">
          <a:xfrm>
            <a:off x="1472760" y="1382400"/>
            <a:ext cx="6007320" cy="480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defPPr>
            <a:lvl1pPr marL="342720" marR="0" lvl="0" indent="-342720" algn="l" rtl="0" eaLnBrk="0" fontAlgn="base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1pPr>
            <a:lvl2pPr marL="742680" marR="0" lvl="1" indent="-285480" algn="l" rtl="0" eaLnBrk="0" fontAlgn="base" hangingPunct="1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2pPr>
            <a:lvl3pPr marL="1143000" marR="0" lvl="2" indent="-228600" algn="l" rtl="0" eaLnBrk="0" fontAlgn="base" hangingPunct="1">
              <a:lnSpc>
                <a:spcPct val="100000"/>
              </a:lnSpc>
              <a:spcBef>
                <a:spcPts val="499"/>
              </a:spcBef>
              <a:spcAft>
                <a:spcPts val="499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3pPr>
            <a:lvl4pPr marL="1600199" marR="0" lvl="3" indent="-228600" algn="l" rtl="0" eaLnBrk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4pPr>
            <a:lvl5pPr marL="2057400" marR="0" lvl="4" indent="-228600" algn="l" rtl="0" eaLnBrk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5pPr>
            <a:lvl6pPr marL="2057400" marR="0" lvl="5" indent="-228600" algn="l" rtl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6pPr>
            <a:lvl7pPr marL="2057400" marR="0" lvl="6" indent="-228600" algn="l" rtl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7pPr>
            <a:lvl8pPr marL="2057400" marR="0" lvl="7" indent="-228600" algn="l" rtl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8pPr>
            <a:lvl9pPr marL="2057400" marR="0" lvl="8" indent="-228600" algn="l" rtl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9pPr>
          </a:lstStyle>
          <a:p>
            <a:pPr algn="ctr">
              <a:buFont typeface="Times New Roman" pitchFamily="18"/>
              <a:buNone/>
            </a:pPr>
            <a:endParaRPr lang="sk-SK" b="1" smtClean="0"/>
          </a:p>
          <a:p>
            <a:pPr algn="ctr">
              <a:spcBef>
                <a:spcPts val="799"/>
              </a:spcBef>
              <a:spcAft>
                <a:spcPts val="799"/>
              </a:spcAft>
              <a:buFont typeface="Times New Roman" pitchFamily="18"/>
              <a:buNone/>
            </a:pPr>
            <a:r>
              <a:rPr lang="sk-SK" sz="4400" b="1" smtClean="0">
                <a:solidFill>
                  <a:schemeClr val="tx1"/>
                </a:solidFill>
              </a:rPr>
              <a:t>Výnimky (2.časť), statické metódy a premenné, konštanty, jar-y, JavaDoc</a:t>
            </a:r>
            <a:endParaRPr lang="sk-SK" sz="4400" b="1" dirty="0">
              <a:solidFill>
                <a:schemeClr val="tx1"/>
              </a:solidFill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7560000" y="1620000"/>
            <a:ext cx="1004760" cy="159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82500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Častá chyba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Výnimka má pomôcť pochopiť používateľovi našej metódy, čo sa stalo</a:t>
            </a:r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1"/>
            <a:r>
              <a:rPr lang="sk-SK" dirty="0"/>
              <a:t>Milý programátor. V metóde </a:t>
            </a:r>
            <a:r>
              <a:rPr lang="sk-SK" dirty="0" err="1">
                <a:latin typeface="Courier New" pitchFamily="49"/>
              </a:rPr>
              <a:t>faktorial</a:t>
            </a:r>
            <a:r>
              <a:rPr lang="sk-SK" dirty="0">
                <a:latin typeface="Courier New" pitchFamily="49"/>
              </a:rPr>
              <a:t>()</a:t>
            </a:r>
            <a:r>
              <a:rPr lang="sk-SK" dirty="0"/>
              <a:t> môže nastať </a:t>
            </a:r>
            <a:r>
              <a:rPr lang="sk-SK" i="1" dirty="0">
                <a:solidFill>
                  <a:srgbClr val="FF0000"/>
                </a:solidFill>
              </a:rPr>
              <a:t>nejaká </a:t>
            </a:r>
            <a:r>
              <a:rPr lang="sk-SK" i="1" dirty="0" smtClean="0">
                <a:solidFill>
                  <a:srgbClr val="FF0000"/>
                </a:solidFill>
              </a:rPr>
              <a:t>chyba</a:t>
            </a:r>
            <a:endParaRPr lang="sk-SK" i="1" dirty="0">
              <a:solidFill>
                <a:srgbClr val="FF0000"/>
              </a:solidFill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720000" y="2592061"/>
            <a:ext cx="7380000" cy="12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int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faktorial(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n) 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Exception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...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760000" y="4774680"/>
            <a:ext cx="2340000" cy="1597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20094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Ako vyhodiť vlastnú výnimku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Lepšie riešenie: vytvoríme vhodnejšiu výnimku</a:t>
            </a:r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1"/>
            <a:r>
              <a:rPr lang="sk-SK" dirty="0"/>
              <a:t>Aha! Keď dám záporný vstup, tak mi vyletí výnimka. Dám si na to pozor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180000" y="2198193"/>
            <a:ext cx="8820000" cy="12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int</a:t>
            </a:r>
            <a:r>
              <a:rPr lang="en-US" sz="19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faktorial(</a:t>
            </a:r>
            <a:r>
              <a:rPr lang="en-US" sz="19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9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n) </a:t>
            </a:r>
            <a:r>
              <a:rPr lang="en-US" sz="19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  <a:r>
              <a:rPr lang="en-US" sz="19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ZapornyVstupException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...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82616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Ako vyhodiť vlastnú výnimku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Výnimky sú objekty</a:t>
            </a:r>
          </a:p>
          <a:p>
            <a:pPr lvl="0"/>
            <a:r>
              <a:rPr lang="sk-SK" dirty="0"/>
              <a:t>Triedy výnimiek môžu mať všetko to, čo ostatné triedy</a:t>
            </a:r>
          </a:p>
          <a:p>
            <a:pPr lvl="1"/>
            <a:r>
              <a:rPr lang="sk-SK" dirty="0"/>
              <a:t>Vlastné inštančné premenné</a:t>
            </a:r>
          </a:p>
          <a:p>
            <a:pPr lvl="1"/>
            <a:r>
              <a:rPr lang="sk-SK" dirty="0"/>
              <a:t>Vlastné metódy</a:t>
            </a:r>
          </a:p>
          <a:p>
            <a:pPr lvl="1"/>
            <a:r>
              <a:rPr lang="sk-SK" dirty="0"/>
              <a:t>Konštruktory</a:t>
            </a:r>
          </a:p>
          <a:p>
            <a:pPr lvl="0"/>
            <a:r>
              <a:rPr lang="sk-SK" dirty="0"/>
              <a:t>Vieme teda odovzdať veľmi komplexnú informáciu volajúcemu </a:t>
            </a:r>
            <a:r>
              <a:rPr lang="sk-SK" dirty="0" smtClean="0"/>
              <a:t>kódu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9444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Pohadzujeme výnimky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Ak naša metóda výnimku neošetruje, môže ju posunúť ďalej volajúcej metóde – výnimka vybuble vyššie</a:t>
            </a:r>
          </a:p>
          <a:p>
            <a:pPr lvl="0"/>
            <a:r>
              <a:rPr lang="sk-SK" dirty="0"/>
              <a:t>Platí pravidlo</a:t>
            </a:r>
          </a:p>
          <a:p>
            <a:pPr lvl="1"/>
            <a:r>
              <a:rPr lang="sk-SK" dirty="0"/>
              <a:t>Výnimky musíme </a:t>
            </a:r>
            <a:r>
              <a:rPr lang="sk-SK" dirty="0">
                <a:solidFill>
                  <a:srgbClr val="FF0000"/>
                </a:solidFill>
              </a:rPr>
              <a:t>buď odchytiť</a:t>
            </a:r>
            <a:r>
              <a:rPr lang="sk-SK" dirty="0"/>
              <a:t> v </a:t>
            </a:r>
            <a:r>
              <a:rPr lang="sk-SK" b="1" dirty="0" err="1">
                <a:solidFill>
                  <a:srgbClr val="800080"/>
                </a:solidFill>
                <a:latin typeface="Courier New" pitchFamily="49"/>
              </a:rPr>
              <a:t>catch</a:t>
            </a:r>
            <a:r>
              <a:rPr lang="sk-SK" dirty="0"/>
              <a:t> bloku</a:t>
            </a:r>
          </a:p>
          <a:p>
            <a:pPr lvl="1"/>
            <a:r>
              <a:rPr lang="sk-SK" dirty="0"/>
              <a:t>Alebo ju môžeme neošetriť a </a:t>
            </a:r>
            <a:r>
              <a:rPr lang="sk-SK" dirty="0">
                <a:solidFill>
                  <a:srgbClr val="FF0000"/>
                </a:solidFill>
              </a:rPr>
              <a:t>poslať ďalej</a:t>
            </a:r>
          </a:p>
          <a:p>
            <a:pPr lvl="0">
              <a:buNone/>
            </a:pPr>
            <a:r>
              <a:rPr lang="sk-SK" dirty="0"/>
              <a:t>                                              </a:t>
            </a:r>
            <a:r>
              <a:rPr lang="sk-SK" sz="2400" i="1" dirty="0"/>
              <a:t>“systém padajúceho ...”</a:t>
            </a:r>
          </a:p>
          <a:p>
            <a:pPr lvl="0"/>
            <a:r>
              <a:rPr lang="sk-SK" dirty="0"/>
              <a:t>Ak výnimku posielame ďalej tak, že ju uvádzame v </a:t>
            </a:r>
            <a:r>
              <a:rPr lang="sk-SK" b="1" dirty="0" err="1">
                <a:solidFill>
                  <a:srgbClr val="800080"/>
                </a:solidFill>
                <a:latin typeface="Courier New" pitchFamily="49"/>
              </a:rPr>
              <a:t>throws</a:t>
            </a:r>
            <a:r>
              <a:rPr lang="sk-SK" dirty="0"/>
              <a:t> bloku hlavičky metódy</a:t>
            </a:r>
          </a:p>
          <a:p>
            <a:pPr lvl="0"/>
            <a:r>
              <a:rPr lang="sk-SK" dirty="0">
                <a:solidFill>
                  <a:srgbClr val="FF0000"/>
                </a:solidFill>
              </a:rPr>
              <a:t>Ak nastane problém, niekto ho vyriešiť musí </a:t>
            </a:r>
            <a:r>
              <a:rPr lang="sk-SK" dirty="0" smtClean="0">
                <a:solidFill>
                  <a:srgbClr val="FF0000"/>
                </a:solidFill>
              </a:rPr>
              <a:t>!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709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Pohadzujeme výnimky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smtClean="0"/>
          </a:p>
          <a:p>
            <a:endParaRPr lang="sk-SK" smtClean="0"/>
          </a:p>
          <a:p>
            <a:endParaRPr lang="sk-SK" smtClean="0"/>
          </a:p>
          <a:p>
            <a:endParaRPr lang="sk-SK" smtClean="0"/>
          </a:p>
          <a:p>
            <a:endParaRPr lang="sk-SK" smtClean="0"/>
          </a:p>
          <a:p>
            <a:endParaRPr lang="sk-SK" smtClean="0"/>
          </a:p>
          <a:p>
            <a:endParaRPr lang="sk-SK" smtClean="0"/>
          </a:p>
          <a:p>
            <a:endParaRPr lang="sk-SK" smtClean="0"/>
          </a:p>
          <a:p>
            <a:pPr lvl="0"/>
            <a:r>
              <a:rPr lang="sk-SK" smtClean="0">
                <a:solidFill>
                  <a:srgbClr val="000000"/>
                </a:solidFill>
                <a:latin typeface="Trebuchet MS" pitchFamily="34"/>
                <a:ea typeface="DejaVu Sans" pitchFamily="2"/>
                <a:cs typeface="DejaVu Sans" pitchFamily="2"/>
              </a:rPr>
              <a:t>Necháme ošetrenie na niekoho iného</a:t>
            </a:r>
            <a:endParaRPr lang="sk-SK" dirty="0">
              <a:solidFill>
                <a:srgbClr val="000000"/>
              </a:solidFill>
              <a:latin typeface="Trebuchet MS" pitchFamily="34"/>
              <a:ea typeface="DejaVu Sans" pitchFamily="2"/>
              <a:cs typeface="DejaVu Sans" pitchFamily="2"/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360000" y="2232000"/>
            <a:ext cx="8460000" cy="342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	public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List&lt;Integer&gt; nacitajCisla(File f)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                      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FileNotFoundException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List&lt;Integer&gt; cisla = 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ArrayList&lt;Integer&gt;();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Scanner citac = 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Scanner(f);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(citac.hasNextInt())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cisla.add(citac.nextInt());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citac.close();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cisla;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5580000" y="4212000"/>
            <a:ext cx="3348000" cy="1260000"/>
          </a:xfrm>
          <a:custGeom>
            <a:avLst>
              <a:gd name="f0" fmla="val -355"/>
              <a:gd name="f1" fmla="val -8946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Neošetrená výnimka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FileNotFoundException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4500000" y="1080000"/>
            <a:ext cx="3600000" cy="900000"/>
          </a:xfrm>
          <a:custGeom>
            <a:avLst>
              <a:gd name="f0" fmla="val 14934"/>
              <a:gd name="f1" fmla="val 42975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FF99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Táto metóda hádže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FileNotFoundException</a:t>
            </a:r>
          </a:p>
        </p:txBody>
      </p:sp>
    </p:spTree>
    <p:extLst>
      <p:ext uri="{BB962C8B-B14F-4D97-AF65-F5344CB8AC3E}">
        <p14:creationId xmlns:p14="http://schemas.microsoft.com/office/powerpoint/2010/main" val="31946125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Pohadzujeme výnimky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>
                <a:solidFill>
                  <a:srgbClr val="000000"/>
                </a:solidFill>
                <a:latin typeface="Trebuchet MS" pitchFamily="34"/>
                <a:ea typeface="DejaVu Sans" pitchFamily="2"/>
                <a:cs typeface="DejaVu Sans" pitchFamily="2"/>
              </a:rPr>
              <a:t> Môžeme aj zabaliť výnimku do novej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360000" y="1980000"/>
            <a:ext cx="8100000" cy="450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	public class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	  public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List&lt;Integer&gt;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nacitajCisla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(File f)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 		                         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List&lt;Integer&gt;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cisla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ArrayList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&lt;Integer&gt;();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Scanner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 {	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Scanner(f);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citac.hasNextInt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	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cisla.add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citac.nextInt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FileNotFoundException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 e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 new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("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Čísla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nenačítateľné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",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e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	   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!=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citac.close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cisla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  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30787876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Pohadzujeme výnimky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>
                <a:solidFill>
                  <a:srgbClr val="000000"/>
                </a:solidFill>
                <a:latin typeface="Trebuchet MS" pitchFamily="34"/>
                <a:ea typeface="DejaVu Sans" pitchFamily="2"/>
                <a:cs typeface="DejaVu Sans" pitchFamily="2"/>
              </a:rPr>
              <a:t> Môžeme aj zabaliť výnimku do novej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360000" y="1980000"/>
            <a:ext cx="8100000" cy="450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	public class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	  public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List&lt;Integer&gt;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nacitajCisla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(File f)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 		                         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List&lt;Integer&gt;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cisla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ArrayList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&lt;Integer&gt;();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Scanner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 {	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Scanner(f);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citac.hasNextInt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	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cisla.add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citac.nextInt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FileNotFoundException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 e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 new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("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Čísla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1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nenačítateľné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",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e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 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	   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!=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citac.close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5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5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cisla</a:t>
            </a: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  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5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5040000" y="1620000"/>
            <a:ext cx="3780000" cy="2340000"/>
          </a:xfrm>
          <a:custGeom>
            <a:avLst>
              <a:gd name="f0" fmla="val 4858"/>
              <a:gd name="f1" fmla="val 2859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1" i="0" u="none" strike="noStrike" baseline="0" dirty="0" err="1">
                <a:ln>
                  <a:noFill/>
                </a:ln>
                <a:solidFill>
                  <a:srgbClr val="FF0000"/>
                </a:solidFill>
                <a:latin typeface="+mj-lt"/>
                <a:ea typeface="DejaVu Sans" pitchFamily="2"/>
                <a:cs typeface="DejaVu Sans" pitchFamily="2"/>
              </a:rPr>
              <a:t>Hlásenie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FF0000"/>
                </a:solidFill>
                <a:latin typeface="+mj-lt"/>
                <a:ea typeface="DejaVu Sans" pitchFamily="2"/>
                <a:cs typeface="DejaVu Sans" pitchFamily="2"/>
              </a:rPr>
              <a:t>: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Čísla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nenačítateľné</a:t>
            </a:r>
            <a:endParaRPr lang="en-US" sz="18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1" i="0" u="none" strike="noStrike" baseline="0" dirty="0" err="1">
                <a:ln>
                  <a:noFill/>
                </a:ln>
                <a:solidFill>
                  <a:srgbClr val="FF0000"/>
                </a:solidFill>
                <a:latin typeface="+mj-lt"/>
                <a:ea typeface="DejaVu Sans" pitchFamily="2"/>
                <a:cs typeface="DejaVu Sans" pitchFamily="2"/>
              </a:rPr>
              <a:t>Príčina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+mj-lt"/>
                <a:ea typeface="DejaVu Sans" pitchFamily="2"/>
                <a:cs typeface="DejaVu Sans" pitchFamily="2"/>
              </a:rPr>
              <a:t>: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18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18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18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18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6" name="Voľná forma 5"/>
          <p:cNvSpPr/>
          <p:nvPr/>
        </p:nvSpPr>
        <p:spPr>
          <a:xfrm>
            <a:off x="6156000" y="2232000"/>
            <a:ext cx="2520000" cy="154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FileNotFoundException</a:t>
            </a:r>
            <a:endParaRPr lang="en-US" sz="16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16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Hlásenie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: File not found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16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16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7" name="Rovná spojnica 6"/>
          <p:cNvSpPr/>
          <p:nvPr/>
        </p:nvSpPr>
        <p:spPr>
          <a:xfrm>
            <a:off x="6156000" y="2700000"/>
            <a:ext cx="252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8" name="Voľná forma 7"/>
          <p:cNvSpPr/>
          <p:nvPr/>
        </p:nvSpPr>
        <p:spPr>
          <a:xfrm>
            <a:off x="3420000" y="5400000"/>
            <a:ext cx="5220000" cy="1260000"/>
          </a:xfrm>
          <a:custGeom>
            <a:avLst>
              <a:gd name="f0" fmla="val 2415"/>
              <a:gd name="f1" fmla="val -8291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FF99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2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Vytvoríme</a:t>
            </a: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2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novú</a:t>
            </a: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2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popisnejšiu</a:t>
            </a: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2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výnimku</a:t>
            </a:r>
            <a:r>
              <a:rPr lang="en-US" sz="2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,</a:t>
            </a:r>
            <a:endParaRPr lang="en-US" sz="22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200" dirty="0" err="1"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k</a:t>
            </a:r>
            <a:r>
              <a:rPr lang="en-US" sz="22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torou</a:t>
            </a:r>
            <a:r>
              <a:rPr lang="en-US" sz="2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2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obalíme</a:t>
            </a: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2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nízkoúrovňovú</a:t>
            </a: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2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výnimku</a:t>
            </a:r>
            <a:endParaRPr lang="en-US" sz="22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89521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Pohadzujeme výnimky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>
                <a:solidFill>
                  <a:srgbClr val="000000"/>
                </a:solidFill>
                <a:latin typeface="Trebuchet MS" pitchFamily="34"/>
                <a:ea typeface="DejaVu Sans" pitchFamily="2"/>
                <a:cs typeface="DejaVu Sans" pitchFamily="2"/>
              </a:rPr>
              <a:t> Do výnimky </a:t>
            </a:r>
            <a:r>
              <a:rPr lang="sk-SK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sk-SK" smtClean="0">
                <a:solidFill>
                  <a:srgbClr val="000000"/>
                </a:solidFill>
                <a:latin typeface="Trebuchet MS" pitchFamily="34"/>
                <a:ea typeface="DejaVu Sans" pitchFamily="2"/>
                <a:cs typeface="DejaVu Sans" pitchFamily="2"/>
              </a:rPr>
              <a:t> musíme samozrejme dodať konštruktory (tie sa nededia)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360000" y="2268000"/>
            <a:ext cx="8100000" cy="342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public class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extends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Exception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(String message)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super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(message);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Throwable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cause)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super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(cause);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PocitadloException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(String message, </a:t>
            </a:r>
            <a:r>
              <a:rPr lang="en-US" sz="16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Throwable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cause)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6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super</a:t>
            </a: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(message, cause);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4320000" y="5400000"/>
            <a:ext cx="3240000" cy="720000"/>
          </a:xfrm>
          <a:custGeom>
            <a:avLst>
              <a:gd name="f0" fmla="val 19664"/>
              <a:gd name="f1" fmla="val -18326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príčina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výnimky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–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iná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výnimka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99130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Prebaľovanie výnimiek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400" smtClean="0"/>
              <a:t>Na čo je dobré prebaľovanie výnimiek ?</a:t>
            </a:r>
          </a:p>
          <a:p>
            <a:pPr lvl="0"/>
            <a:r>
              <a:rPr lang="sk-SK" sz="2400" smtClean="0"/>
              <a:t>Používateľa nášho programu nezaujíma,</a:t>
            </a:r>
          </a:p>
          <a:p>
            <a:pPr marL="0" lvl="0" indent="0">
              <a:buNone/>
            </a:pPr>
            <a:r>
              <a:rPr lang="sk-SK" sz="2400" smtClean="0"/>
              <a:t>    čo sa pokazilo v črevách</a:t>
            </a:r>
          </a:p>
          <a:p>
            <a:pPr lvl="0"/>
            <a:r>
              <a:rPr lang="sk-SK" sz="2400" i="1" smtClean="0"/>
              <a:t>Príklad :</a:t>
            </a:r>
            <a:r>
              <a:rPr lang="sk-SK" sz="2400" smtClean="0"/>
              <a:t> Spadol mi program, bublajú výnimky:</a:t>
            </a:r>
          </a:p>
          <a:p>
            <a:pPr lvl="1"/>
            <a:r>
              <a:rPr lang="sk-SK" sz="2000" smtClean="0">
                <a:latin typeface="Courier New" pitchFamily="49"/>
              </a:rPr>
              <a:t>VSúboreChýbaPremennáException: početBalíčkov</a:t>
            </a:r>
          </a:p>
          <a:p>
            <a:pPr lvl="1"/>
            <a:r>
              <a:rPr lang="sk-SK" sz="2000" smtClean="0">
                <a:latin typeface="Courier New" pitchFamily="49"/>
              </a:rPr>
              <a:t>KonfiguráciaNemáPremennúException: početBalíčkov</a:t>
            </a:r>
          </a:p>
          <a:p>
            <a:pPr lvl="1"/>
            <a:r>
              <a:rPr lang="sk-SK" sz="2000" smtClean="0">
                <a:latin typeface="Courier New" pitchFamily="49"/>
              </a:rPr>
              <a:t>ModulKonfiguráciaOutOfDateException</a:t>
            </a:r>
          </a:p>
          <a:p>
            <a:pPr lvl="1"/>
            <a:r>
              <a:rPr lang="sk-SK" sz="2000" smtClean="0">
                <a:latin typeface="Courier New" pitchFamily="49"/>
              </a:rPr>
              <a:t>StrarýJarSúborException: konfiguracia.jar</a:t>
            </a:r>
          </a:p>
          <a:p>
            <a:pPr lvl="0"/>
            <a:r>
              <a:rPr lang="sk-SK" sz="2400" smtClean="0"/>
              <a:t>Mňa nezaujíma prečo nefungoval starý konfiguračný program, stačí, že viem, že potrebujem zohnať novší</a:t>
            </a:r>
          </a:p>
          <a:p>
            <a:pPr lvl="0"/>
            <a:r>
              <a:rPr lang="sk-SK" sz="2400" smtClean="0"/>
              <a:t>Keby som mal riešiť prvú výnimku, tak neviem čo robiť</a:t>
            </a: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480000" y="1451520"/>
            <a:ext cx="1904760" cy="142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03298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Druhy výnimiek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V Jave existujú tri druhy toho, čo vyhadzujeme</a:t>
            </a:r>
          </a:p>
          <a:p>
            <a:pPr lvl="1"/>
            <a:r>
              <a:rPr lang="sk-SK" smtClean="0">
                <a:solidFill>
                  <a:srgbClr val="FF0000"/>
                </a:solidFill>
              </a:rPr>
              <a:t>Kontrolované</a:t>
            </a:r>
            <a:r>
              <a:rPr lang="sk-SK" smtClean="0">
                <a:solidFill>
                  <a:srgbClr val="000080"/>
                </a:solidFill>
              </a:rPr>
              <a:t> </a:t>
            </a:r>
            <a:r>
              <a:rPr lang="sk-SK" smtClean="0"/>
              <a:t>výnimky (Exceptions)</a:t>
            </a:r>
          </a:p>
          <a:p>
            <a:pPr lvl="2"/>
            <a:r>
              <a:rPr lang="sk-SK" smtClean="0"/>
              <a:t>Ak metóda hádže výnimku, musí ju uviesť v </a:t>
            </a:r>
            <a:r>
              <a:rPr lang="sk-SK" b="1" kern="120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  <a:endParaRPr lang="sk-SK" sz="1600" b="1" kern="120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lvl="2"/>
            <a:r>
              <a:rPr lang="sk-SK" smtClean="0"/>
              <a:t>Volajúca metóda musí výnimku odchytiť, alebo ju tiež uviesť v </a:t>
            </a:r>
            <a:r>
              <a:rPr lang="sk-SK" b="1" kern="120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</a:p>
          <a:p>
            <a:pPr lvl="1"/>
            <a:r>
              <a:rPr lang="sk-SK" smtClean="0">
                <a:solidFill>
                  <a:srgbClr val="FF0000"/>
                </a:solidFill>
              </a:rPr>
              <a:t>Nekontrolované</a:t>
            </a:r>
            <a:r>
              <a:rPr lang="sk-SK" smtClean="0">
                <a:solidFill>
                  <a:srgbClr val="000080"/>
                </a:solidFill>
              </a:rPr>
              <a:t> </a:t>
            </a:r>
            <a:r>
              <a:rPr lang="sk-SK" smtClean="0"/>
              <a:t>výnimky (Runtime Exceptions)</a:t>
            </a:r>
          </a:p>
          <a:p>
            <a:pPr lvl="2"/>
            <a:r>
              <a:rPr lang="sk-SK" smtClean="0"/>
              <a:t>Ak metóda hádže výnimku, nemusí ju uviesť v </a:t>
            </a:r>
            <a:r>
              <a:rPr lang="sk-SK" b="1" kern="120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</a:p>
          <a:p>
            <a:pPr lvl="2"/>
            <a:r>
              <a:rPr lang="sk-SK" smtClean="0"/>
              <a:t>Potomkovia triedy </a:t>
            </a:r>
            <a:r>
              <a:rPr lang="sk-SK" smtClean="0">
                <a:latin typeface="Courier New" pitchFamily="49"/>
              </a:rPr>
              <a:t>RuntimeException</a:t>
            </a:r>
          </a:p>
          <a:p>
            <a:pPr lvl="1"/>
            <a:r>
              <a:rPr lang="sk-SK" smtClean="0">
                <a:solidFill>
                  <a:srgbClr val="FF0000"/>
                </a:solidFill>
              </a:rPr>
              <a:t>Chyby</a:t>
            </a:r>
            <a:r>
              <a:rPr lang="sk-SK" smtClean="0">
                <a:solidFill>
                  <a:srgbClr val="000080"/>
                </a:solidFill>
              </a:rPr>
              <a:t> </a:t>
            </a:r>
            <a:r>
              <a:rPr lang="sk-SK" smtClean="0"/>
              <a:t>(Errors)</a:t>
            </a:r>
          </a:p>
          <a:p>
            <a:pPr lvl="2"/>
            <a:r>
              <a:rPr lang="sk-SK" smtClean="0"/>
              <a:t>Rovnaký princíp ako nekontrolované výnimky</a:t>
            </a:r>
          </a:p>
          <a:p>
            <a:pPr lvl="2"/>
            <a:r>
              <a:rPr lang="sk-SK" smtClean="0"/>
              <a:t>Potomkovia triedy </a:t>
            </a:r>
            <a:r>
              <a:rPr lang="sk-SK" smtClean="0">
                <a:latin typeface="Courier New" pitchFamily="49"/>
              </a:rPr>
              <a:t>Error</a:t>
            </a:r>
            <a:endParaRPr lang="sk-SK" dirty="0">
              <a:latin typeface="Courier New" pitchFamily="49"/>
            </a:endParaRPr>
          </a:p>
        </p:txBody>
      </p:sp>
    </p:spTree>
    <p:extLst>
      <p:ext uri="{BB962C8B-B14F-4D97-AF65-F5344CB8AC3E}">
        <p14:creationId xmlns:p14="http://schemas.microsoft.com/office/powerpoint/2010/main" val="3126416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Čo už vieme o výnimkách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Pri volaní nejakej metódy môže nastať nejaká výnimka</a:t>
            </a:r>
          </a:p>
          <a:p>
            <a:pPr lvl="0"/>
            <a:r>
              <a:rPr lang="sk-SK" smtClean="0"/>
              <a:t>Ak výnimka nastane a neodchytíme ju, obdivujeme stack trace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360000" y="4140000"/>
            <a:ext cx="8460000" cy="12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b="0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Exception in thread "main"</a:t>
            </a:r>
            <a:r>
              <a:rPr lang="sk-SK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1800" b="0" i="0" u="sng" strike="noStrike" baseline="0">
                <a:ln>
                  <a:noFill/>
                </a:ln>
                <a:solidFill>
                  <a:srgbClr val="000000"/>
                </a:solidFill>
                <a:uFillTx/>
                <a:latin typeface="Courier New" pitchFamily="49"/>
                <a:ea typeface="DejaVu Sans" pitchFamily="2"/>
                <a:cs typeface="DejaVu Sans" pitchFamily="2"/>
              </a:rPr>
              <a:t>java.lang.NullPointerException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b="0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at Vynimkarka.kladnyPriemer(</a:t>
            </a:r>
            <a:r>
              <a:rPr lang="sk-SK" sz="1800" b="0" i="0" u="sng" strike="noStrike" baseline="0">
                <a:ln>
                  <a:noFill/>
                </a:ln>
                <a:solidFill>
                  <a:srgbClr val="000000"/>
                </a:solidFill>
                <a:uFillTx/>
                <a:latin typeface="Courier New" pitchFamily="49"/>
                <a:ea typeface="DejaVu Sans" pitchFamily="2"/>
                <a:cs typeface="DejaVu Sans" pitchFamily="2"/>
              </a:rPr>
              <a:t>Vynimkarka.java:9</a:t>
            </a:r>
            <a:r>
              <a:rPr lang="sk-SK" sz="1800" b="0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b="0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at Spustac.main(</a:t>
            </a:r>
            <a:r>
              <a:rPr lang="sk-SK" sz="1800" b="0" i="0" u="sng" strike="noStrike" baseline="0">
                <a:ln>
                  <a:noFill/>
                </a:ln>
                <a:solidFill>
                  <a:srgbClr val="000000"/>
                </a:solidFill>
                <a:uFillTx/>
                <a:latin typeface="Courier New" pitchFamily="49"/>
                <a:ea typeface="DejaVu Sans" pitchFamily="2"/>
                <a:cs typeface="DejaVu Sans" pitchFamily="2"/>
              </a:rPr>
              <a:t>Spustac.java:10</a:t>
            </a:r>
            <a:r>
              <a:rPr lang="sk-SK" sz="1800" b="0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45820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Chyby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Chyby: abnormálny stav systému, aplikácia nemá šancu sa zotaviť</a:t>
            </a:r>
          </a:p>
          <a:p>
            <a:pPr lvl="1"/>
            <a:r>
              <a:rPr lang="sk-SK" dirty="0" err="1">
                <a:latin typeface="Courier New" pitchFamily="49" charset="0"/>
                <a:cs typeface="Courier New" pitchFamily="49" charset="0"/>
              </a:rPr>
              <a:t>OutOfMemoryError</a:t>
            </a:r>
            <a:r>
              <a:rPr lang="sk-SK" dirty="0"/>
              <a:t>: došla pamäť</a:t>
            </a:r>
          </a:p>
          <a:p>
            <a:pPr lvl="1"/>
            <a:r>
              <a:rPr lang="sk-SK" dirty="0" err="1">
                <a:latin typeface="Courier New" pitchFamily="49" charset="0"/>
                <a:cs typeface="Courier New" pitchFamily="49" charset="0"/>
              </a:rPr>
              <a:t>VirtualMachineError</a:t>
            </a:r>
            <a:r>
              <a:rPr lang="sk-SK" dirty="0"/>
              <a:t>: virtuálny stroj nevie púšťať </a:t>
            </a:r>
            <a:r>
              <a:rPr lang="sk-SK" dirty="0" smtClean="0"/>
              <a:t>programy</a:t>
            </a:r>
          </a:p>
          <a:p>
            <a:r>
              <a:rPr lang="sk-SK" dirty="0" smtClean="0"/>
              <a:t>Vytvárať ich má zmysel, aby sa dalo zistiť miesto a príčina chyby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3327867" y="4714667"/>
            <a:ext cx="2246400" cy="199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3950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Druhy výnimiek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Ktorý typ výnimky použiť?</a:t>
            </a:r>
          </a:p>
          <a:p>
            <a:pPr lvl="0">
              <a:buNone/>
            </a:pPr>
            <a:r>
              <a:rPr lang="sk-SK" sz="2400" i="1" dirty="0">
                <a:solidFill>
                  <a:srgbClr val="000000"/>
                </a:solidFill>
              </a:rPr>
              <a:t>    </a:t>
            </a:r>
            <a:r>
              <a:rPr lang="sk-SK" sz="2400" i="1" dirty="0">
                <a:solidFill>
                  <a:srgbClr val="0000FF"/>
                </a:solidFill>
              </a:rPr>
              <a:t>„Kontrolované výnimky sú experimentom,</a:t>
            </a:r>
          </a:p>
          <a:p>
            <a:pPr lvl="0">
              <a:buNone/>
            </a:pPr>
            <a:r>
              <a:rPr lang="sk-SK" sz="2400" i="1" dirty="0">
                <a:solidFill>
                  <a:srgbClr val="0000FF"/>
                </a:solidFill>
              </a:rPr>
              <a:t>    ktorý zlyhal.“</a:t>
            </a:r>
          </a:p>
          <a:p>
            <a:pPr lvl="0">
              <a:buNone/>
            </a:pPr>
            <a:r>
              <a:rPr lang="sk-SK" sz="2400" dirty="0">
                <a:solidFill>
                  <a:srgbClr val="000000"/>
                </a:solidFill>
              </a:rPr>
              <a:t>                          – </a:t>
            </a:r>
            <a:r>
              <a:rPr lang="sk-SK" sz="2400" dirty="0" err="1">
                <a:solidFill>
                  <a:srgbClr val="000000"/>
                </a:solidFill>
              </a:rPr>
              <a:t>Bruce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Eckel</a:t>
            </a:r>
            <a:r>
              <a:rPr lang="sk-SK" sz="2400" dirty="0">
                <a:solidFill>
                  <a:srgbClr val="000000"/>
                </a:solidFill>
              </a:rPr>
              <a:t>, hrdina Javy</a:t>
            </a:r>
          </a:p>
          <a:p>
            <a:pPr lvl="0">
              <a:buNone/>
            </a:pPr>
            <a:r>
              <a:rPr lang="sk-SK" sz="2400" i="1" dirty="0">
                <a:solidFill>
                  <a:srgbClr val="0000FF"/>
                </a:solidFill>
              </a:rPr>
              <a:t>    „Kontrolované výnimky pre zotaviteľné chyby,          nekontrolované pre programátorské chyby.“</a:t>
            </a:r>
          </a:p>
          <a:p>
            <a:pPr lvl="0">
              <a:buNone/>
            </a:pPr>
            <a:r>
              <a:rPr lang="sk-SK" sz="2400" dirty="0">
                <a:solidFill>
                  <a:srgbClr val="000000"/>
                </a:solidFill>
              </a:rPr>
              <a:t>                          – </a:t>
            </a:r>
            <a:r>
              <a:rPr lang="sk-SK" sz="2400" dirty="0" err="1">
                <a:solidFill>
                  <a:srgbClr val="000000"/>
                </a:solidFill>
              </a:rPr>
              <a:t>Joshua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Bloch</a:t>
            </a:r>
            <a:r>
              <a:rPr lang="sk-SK" sz="2400" dirty="0">
                <a:solidFill>
                  <a:srgbClr val="000000"/>
                </a:solidFill>
              </a:rPr>
              <a:t>, iný hrdina Javy</a:t>
            </a:r>
            <a:r>
              <a:rPr lang="sk-SK" sz="2400" dirty="0"/>
              <a:t>			</a:t>
            </a:r>
          </a:p>
          <a:p>
            <a:pPr lvl="0">
              <a:buNone/>
            </a:pPr>
            <a:endParaRPr lang="sk-SK" sz="2400" dirty="0"/>
          </a:p>
          <a:p>
            <a:pPr lvl="0"/>
            <a:r>
              <a:rPr lang="sk-SK" sz="2400" dirty="0"/>
              <a:t>žiadny iný OOP jazyk nemá kontrolované výnimky</a:t>
            </a:r>
          </a:p>
          <a:p>
            <a:pPr lvl="1"/>
            <a:r>
              <a:rPr lang="sk-SK" dirty="0">
                <a:solidFill>
                  <a:srgbClr val="000000"/>
                </a:solidFill>
              </a:rPr>
              <a:t>ani C# (poučili sa(?)), ani </a:t>
            </a:r>
            <a:r>
              <a:rPr lang="sk-SK" dirty="0" err="1">
                <a:solidFill>
                  <a:srgbClr val="000000"/>
                </a:solidFill>
              </a:rPr>
              <a:t>Python</a:t>
            </a:r>
            <a:r>
              <a:rPr lang="sk-SK" dirty="0">
                <a:solidFill>
                  <a:srgbClr val="000000"/>
                </a:solidFill>
              </a:rPr>
              <a:t>, ani C</a:t>
            </a:r>
            <a:r>
              <a:rPr lang="sk-SK" dirty="0" smtClean="0">
                <a:solidFill>
                  <a:srgbClr val="000000"/>
                </a:solidFill>
              </a:rPr>
              <a:t>++...</a:t>
            </a:r>
            <a:endParaRPr lang="sk-SK" dirty="0">
              <a:solidFill>
                <a:srgbClr val="000000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7271640" y="1404000"/>
            <a:ext cx="1368360" cy="165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7331709" y="3604386"/>
            <a:ext cx="1388879" cy="1657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9409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Filozofia Eckela a spol.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400" dirty="0"/>
              <a:t>Všetky výnimky vyrobíme ako nekontrolované </a:t>
            </a:r>
            <a:r>
              <a:rPr lang="sk-SK" sz="2400" dirty="0">
                <a:solidFill>
                  <a:srgbClr val="FF0000"/>
                </a:solidFill>
              </a:rPr>
              <a:t>ALE</a:t>
            </a:r>
            <a:r>
              <a:rPr lang="sk-SK" sz="2400" dirty="0"/>
              <a:t>:</a:t>
            </a:r>
          </a:p>
          <a:p>
            <a:pPr lvl="1"/>
            <a:r>
              <a:rPr lang="sk-SK" sz="2000" dirty="0"/>
              <a:t>Uvedieme ich do dokumentácie</a:t>
            </a:r>
          </a:p>
          <a:p>
            <a:pPr lvl="1"/>
            <a:r>
              <a:rPr lang="sk-SK" sz="2000" dirty="0" smtClean="0"/>
              <a:t>Uvedieme </a:t>
            </a:r>
            <a:r>
              <a:rPr lang="sk-SK" sz="2000" dirty="0"/>
              <a:t>ich do </a:t>
            </a:r>
            <a:r>
              <a:rPr lang="sk-SK" sz="2000" b="1" dirty="0" err="1">
                <a:solidFill>
                  <a:srgbClr val="800080"/>
                </a:solidFill>
                <a:latin typeface="Courier New" pitchFamily="49"/>
              </a:rPr>
              <a:t>throws</a:t>
            </a:r>
            <a:r>
              <a:rPr lang="sk-SK" sz="2000" dirty="0">
                <a:solidFill>
                  <a:srgbClr val="000080"/>
                </a:solidFill>
              </a:rPr>
              <a:t> </a:t>
            </a:r>
            <a:r>
              <a:rPr lang="sk-SK" sz="2000" dirty="0"/>
              <a:t>(ak to má zmysel)</a:t>
            </a:r>
          </a:p>
          <a:p>
            <a:pPr lvl="0"/>
            <a:r>
              <a:rPr lang="sk-SK" sz="2400" dirty="0" smtClean="0">
                <a:solidFill>
                  <a:srgbClr val="FF0000"/>
                </a:solidFill>
              </a:rPr>
              <a:t>Dokumentácia</a:t>
            </a:r>
            <a:r>
              <a:rPr lang="sk-SK" sz="2400" dirty="0">
                <a:solidFill>
                  <a:srgbClr val="FF0000"/>
                </a:solidFill>
              </a:rPr>
              <a:t>:</a:t>
            </a:r>
            <a:r>
              <a:rPr lang="sk-SK" sz="2400" dirty="0">
                <a:solidFill>
                  <a:srgbClr val="000080"/>
                </a:solidFill>
              </a:rPr>
              <a:t> </a:t>
            </a:r>
            <a:r>
              <a:rPr lang="sk-SK" sz="2400" dirty="0"/>
              <a:t>nenastane výnimka, ktorú nik nečakal</a:t>
            </a:r>
          </a:p>
          <a:p>
            <a:pPr lvl="1"/>
            <a:r>
              <a:rPr lang="sk-SK" sz="2000" dirty="0"/>
              <a:t>nič nečakané nevybuble z vnútra čriev cudzieho kódu</a:t>
            </a:r>
          </a:p>
          <a:p>
            <a:pPr lvl="0"/>
            <a:r>
              <a:rPr lang="sk-SK" sz="2400" dirty="0" err="1">
                <a:solidFill>
                  <a:srgbClr val="FF0000"/>
                </a:solidFill>
              </a:rPr>
              <a:t>Throws</a:t>
            </a:r>
            <a:r>
              <a:rPr lang="sk-SK" sz="2400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sk-SK" sz="2000" dirty="0" err="1"/>
              <a:t>Eclipse</a:t>
            </a:r>
            <a:r>
              <a:rPr lang="sk-SK" sz="2000" dirty="0"/>
              <a:t> môže automaticky generovať </a:t>
            </a:r>
            <a:r>
              <a:rPr lang="sk-SK" sz="2000" b="1" dirty="0" err="1">
                <a:solidFill>
                  <a:srgbClr val="800080"/>
                </a:solidFill>
                <a:latin typeface="Courier New" pitchFamily="49"/>
              </a:rPr>
              <a:t>catch</a:t>
            </a:r>
            <a:r>
              <a:rPr lang="sk-SK" sz="2000" dirty="0"/>
              <a:t> bloky</a:t>
            </a:r>
          </a:p>
          <a:p>
            <a:pPr lvl="1"/>
            <a:r>
              <a:rPr lang="sk-SK" sz="2000" dirty="0"/>
              <a:t>Aj keď nie je </a:t>
            </a:r>
            <a:r>
              <a:rPr lang="sk-SK" sz="2000" dirty="0" smtClean="0"/>
              <a:t>dokumentácia, </a:t>
            </a:r>
            <a:r>
              <a:rPr lang="sk-SK" sz="2000" dirty="0"/>
              <a:t>máme informáciu o možných </a:t>
            </a:r>
            <a:r>
              <a:rPr lang="sk-SK" sz="2000" dirty="0" smtClean="0"/>
              <a:t>výnimkách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2933519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8668" y="303213"/>
            <a:ext cx="7392458" cy="530225"/>
          </a:xfrm>
        </p:spPr>
        <p:txBody>
          <a:bodyPr/>
          <a:lstStyle/>
          <a:p>
            <a:r>
              <a:rPr lang="sk-SK" smtClean="0"/>
              <a:t>Výnimky pri prekrývaní metód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252000" y="1368000"/>
            <a:ext cx="8460000" cy="20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public class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Film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void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dajUmiestnenie() 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FilmException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...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288000" y="3600000"/>
            <a:ext cx="8460000" cy="2052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public class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FilmNaDvd 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extends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 Film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void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dajUmiestnenie() 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         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FilmException,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DvdException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...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4860000" y="4860000"/>
            <a:ext cx="3960000" cy="1620000"/>
          </a:xfrm>
          <a:custGeom>
            <a:avLst>
              <a:gd name="f0" fmla="val 3365"/>
              <a:gd name="f1" fmla="val -3416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808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Toto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nie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je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povolené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!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Prekrývajúca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metóda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môže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mať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v throws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iba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podmnožinu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výnimiek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pôvodnej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triedy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7" name="Voľná forma 6"/>
          <p:cNvSpPr/>
          <p:nvPr/>
        </p:nvSpPr>
        <p:spPr>
          <a:xfrm>
            <a:off x="720000" y="5580000"/>
            <a:ext cx="3960000" cy="82799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Môžeme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mať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FilmException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alebo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NIČ</a:t>
            </a:r>
          </a:p>
        </p:txBody>
      </p:sp>
    </p:spTree>
    <p:extLst>
      <p:ext uri="{BB962C8B-B14F-4D97-AF65-F5344CB8AC3E}">
        <p14:creationId xmlns:p14="http://schemas.microsoft.com/office/powerpoint/2010/main" val="33397202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Výnimky pri prekrývaní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Súčasť </a:t>
            </a:r>
            <a:r>
              <a:rPr lang="sk-SK" dirty="0"/>
              <a:t>kritiky kontrolovaných výnimiek</a:t>
            </a:r>
          </a:p>
          <a:p>
            <a:pPr lvl="0"/>
            <a:r>
              <a:rPr lang="sk-SK" dirty="0"/>
              <a:t>Autor rodičovskej triedy musí predvídať, aké výnimky budú hádzať </a:t>
            </a:r>
            <a:r>
              <a:rPr lang="sk-SK" dirty="0" smtClean="0"/>
              <a:t>potomkovia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471602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Výnimky v hierarchii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Výnimky sú triedy v </a:t>
            </a:r>
            <a:r>
              <a:rPr lang="sk-SK" dirty="0" smtClean="0"/>
              <a:t>hierarchii dedičnosti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3309929" y="2187594"/>
            <a:ext cx="2160000" cy="72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E781"/>
          </a:solidFill>
          <a:ln w="0">
            <a:solidFill>
              <a:srgbClr val="000000"/>
            </a:solidFill>
            <a:prstDash val="dash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Throwable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1689929" y="3627594"/>
            <a:ext cx="2160000" cy="72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Exception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5289929" y="3627594"/>
            <a:ext cx="1800000" cy="72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Error</a:t>
            </a:r>
          </a:p>
        </p:txBody>
      </p:sp>
      <p:sp>
        <p:nvSpPr>
          <p:cNvPr id="7" name="Voľná forma 6"/>
          <p:cNvSpPr/>
          <p:nvPr/>
        </p:nvSpPr>
        <p:spPr>
          <a:xfrm>
            <a:off x="1149929" y="5247594"/>
            <a:ext cx="3060000" cy="72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RuntimeException</a:t>
            </a:r>
          </a:p>
        </p:txBody>
      </p:sp>
      <p:sp>
        <p:nvSpPr>
          <p:cNvPr id="8" name="Rovná spojnica 7"/>
          <p:cNvSpPr/>
          <p:nvPr/>
        </p:nvSpPr>
        <p:spPr>
          <a:xfrm flipV="1">
            <a:off x="3129929" y="2907594"/>
            <a:ext cx="720000" cy="72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90000" tIns="45000" rIns="90000" bIns="45000" anchor="ctr" anchorCtr="1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9" name="Rovná spojnica 8"/>
          <p:cNvSpPr/>
          <p:nvPr/>
        </p:nvSpPr>
        <p:spPr>
          <a:xfrm flipH="1" flipV="1">
            <a:off x="5109929" y="2907594"/>
            <a:ext cx="720000" cy="72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90000" tIns="45000" rIns="90000" bIns="45000" anchor="ctr" anchorCtr="1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10" name="Rovná spojnica 9"/>
          <p:cNvSpPr/>
          <p:nvPr/>
        </p:nvSpPr>
        <p:spPr>
          <a:xfrm flipV="1">
            <a:off x="2589929" y="4347594"/>
            <a:ext cx="0" cy="90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90000" tIns="45000" rIns="90000" bIns="45000" anchor="ctr" anchorCtr="1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11" name="Rovná spojnica 10"/>
          <p:cNvSpPr/>
          <p:nvPr/>
        </p:nvSpPr>
        <p:spPr>
          <a:xfrm flipH="1" flipV="1">
            <a:off x="6189929" y="4347594"/>
            <a:ext cx="540000" cy="720000"/>
          </a:xfrm>
          <a:prstGeom prst="line">
            <a:avLst/>
          </a:prstGeom>
          <a:noFill/>
          <a:ln w="72000">
            <a:solidFill>
              <a:srgbClr val="FF0000"/>
            </a:solidFill>
            <a:prstDash val="solid"/>
            <a:tailEnd type="arrow"/>
          </a:ln>
        </p:spPr>
        <p:txBody>
          <a:bodyPr vert="horz" lIns="126000" tIns="81000" rIns="126000" bIns="81000" anchor="ctr" anchorCtr="1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12" name="Rovná spojnica 11"/>
          <p:cNvSpPr/>
          <p:nvPr/>
        </p:nvSpPr>
        <p:spPr>
          <a:xfrm flipH="1">
            <a:off x="4209929" y="5427594"/>
            <a:ext cx="1800000" cy="0"/>
          </a:xfrm>
          <a:prstGeom prst="line">
            <a:avLst/>
          </a:prstGeom>
          <a:noFill/>
          <a:ln w="72000">
            <a:solidFill>
              <a:srgbClr val="FF0000"/>
            </a:solidFill>
            <a:prstDash val="solid"/>
            <a:tailEnd type="arrow"/>
          </a:ln>
        </p:spPr>
        <p:txBody>
          <a:bodyPr vert="horz" lIns="126000" tIns="81000" rIns="126000" bIns="81000" anchor="ctr" anchorCtr="1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13" name="Voľná forma 12"/>
          <p:cNvSpPr/>
          <p:nvPr/>
        </p:nvSpPr>
        <p:spPr>
          <a:xfrm>
            <a:off x="5829929" y="4887594"/>
            <a:ext cx="2520000" cy="108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Nemusíme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odchytávať</a:t>
            </a:r>
          </a:p>
        </p:txBody>
      </p:sp>
    </p:spTree>
    <p:extLst>
      <p:ext uri="{BB962C8B-B14F-4D97-AF65-F5344CB8AC3E}">
        <p14:creationId xmlns:p14="http://schemas.microsoft.com/office/powerpoint/2010/main" val="21744319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smtClean="0"/>
              <a:t>Hierarchia výnimiek v </a:t>
            </a:r>
            <a:r>
              <a:rPr lang="sk-SK" sz="3200" smtClean="0">
                <a:latin typeface="Courier New" pitchFamily="49"/>
              </a:rPr>
              <a:t>catch</a:t>
            </a:r>
            <a:r>
              <a:rPr lang="sk-SK" sz="3200" smtClean="0"/>
              <a:t> blokoch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000" dirty="0"/>
              <a:t>Výnimky sú triedy v hierarchii dedičnosti</a:t>
            </a:r>
          </a:p>
          <a:p>
            <a:pPr lvl="0"/>
            <a:endParaRPr lang="sk-SK" sz="2000" dirty="0"/>
          </a:p>
          <a:p>
            <a:pPr lvl="0"/>
            <a:endParaRPr lang="sk-SK" sz="2000" dirty="0"/>
          </a:p>
          <a:p>
            <a:pPr lvl="0"/>
            <a:endParaRPr lang="sk-SK" sz="2000" dirty="0"/>
          </a:p>
          <a:p>
            <a:pPr lvl="0"/>
            <a:endParaRPr lang="sk-SK" sz="2000" dirty="0"/>
          </a:p>
          <a:p>
            <a:pPr lvl="0"/>
            <a:endParaRPr lang="sk-SK" sz="2000" dirty="0"/>
          </a:p>
          <a:p>
            <a:pPr lvl="0"/>
            <a:endParaRPr lang="sk-SK" sz="2000" dirty="0"/>
          </a:p>
          <a:p>
            <a:pPr lvl="0"/>
            <a:endParaRPr lang="sk-SK" sz="2000" dirty="0" smtClean="0"/>
          </a:p>
          <a:p>
            <a:pPr lvl="0"/>
            <a:r>
              <a:rPr lang="sk-SK" sz="2000" dirty="0" smtClean="0"/>
              <a:t>Výnimka </a:t>
            </a:r>
            <a:r>
              <a:rPr lang="sk-SK" sz="2000" dirty="0"/>
              <a:t>prechádza </a:t>
            </a:r>
            <a:r>
              <a:rPr lang="sk-SK" sz="2000" b="1" dirty="0" err="1">
                <a:solidFill>
                  <a:srgbClr val="800080"/>
                </a:solidFill>
                <a:latin typeface="Courier New" pitchFamily="49"/>
              </a:rPr>
              <a:t>catch</a:t>
            </a:r>
            <a:r>
              <a:rPr lang="sk-SK" sz="2000" dirty="0">
                <a:solidFill>
                  <a:srgbClr val="000080"/>
                </a:solidFill>
              </a:rPr>
              <a:t> </a:t>
            </a:r>
            <a:r>
              <a:rPr lang="sk-SK" sz="2000" dirty="0"/>
              <a:t>blokmi, pokiaľ ju niektorý neodchytí</a:t>
            </a:r>
          </a:p>
          <a:p>
            <a:pPr lvl="0"/>
            <a:r>
              <a:rPr lang="sk-SK" sz="2000" dirty="0"/>
              <a:t>Prvý</a:t>
            </a:r>
            <a:r>
              <a:rPr lang="sk-SK" sz="2000" dirty="0">
                <a:solidFill>
                  <a:srgbClr val="000080"/>
                </a:solidFill>
              </a:rPr>
              <a:t> </a:t>
            </a:r>
            <a:r>
              <a:rPr lang="sk-SK" sz="2000" b="1" dirty="0" err="1">
                <a:solidFill>
                  <a:srgbClr val="800080"/>
                </a:solidFill>
                <a:latin typeface="Courier New" pitchFamily="49"/>
              </a:rPr>
              <a:t>catch</a:t>
            </a:r>
            <a:r>
              <a:rPr lang="sk-SK" sz="2000" dirty="0">
                <a:solidFill>
                  <a:srgbClr val="000080"/>
                </a:solidFill>
              </a:rPr>
              <a:t> </a:t>
            </a:r>
            <a:r>
              <a:rPr lang="sk-SK" sz="2000" dirty="0"/>
              <a:t>blok odchytí </a:t>
            </a:r>
            <a:r>
              <a:rPr lang="sk-SK" sz="2000" dirty="0" err="1">
                <a:latin typeface="Courier New" pitchFamily="49"/>
              </a:rPr>
              <a:t>FileNotFoundException</a:t>
            </a:r>
            <a:r>
              <a:rPr lang="sk-SK" sz="2000" dirty="0"/>
              <a:t> a potomkov</a:t>
            </a:r>
          </a:p>
          <a:p>
            <a:pPr lvl="0"/>
            <a:r>
              <a:rPr lang="sk-SK" sz="2000" dirty="0"/>
              <a:t>Druhý</a:t>
            </a:r>
            <a:r>
              <a:rPr lang="sk-SK" sz="2000" dirty="0">
                <a:solidFill>
                  <a:srgbClr val="000080"/>
                </a:solidFill>
              </a:rPr>
              <a:t> </a:t>
            </a:r>
            <a:r>
              <a:rPr lang="sk-SK" sz="2000" b="1" dirty="0" err="1">
                <a:solidFill>
                  <a:srgbClr val="800080"/>
                </a:solidFill>
                <a:latin typeface="Courier New" pitchFamily="49"/>
              </a:rPr>
              <a:t>catch</a:t>
            </a:r>
            <a:r>
              <a:rPr lang="sk-SK" sz="2000" dirty="0">
                <a:solidFill>
                  <a:srgbClr val="000080"/>
                </a:solidFill>
              </a:rPr>
              <a:t> </a:t>
            </a:r>
            <a:r>
              <a:rPr lang="sk-SK" sz="2000" dirty="0"/>
              <a:t>blok odchytí </a:t>
            </a:r>
            <a:r>
              <a:rPr lang="sk-SK" sz="2000" dirty="0" err="1">
                <a:latin typeface="Courier New" pitchFamily="49"/>
              </a:rPr>
              <a:t>IOException</a:t>
            </a:r>
            <a:r>
              <a:rPr lang="sk-SK" sz="2000" dirty="0"/>
              <a:t> a potomkov</a:t>
            </a:r>
          </a:p>
          <a:p>
            <a:pPr lvl="0"/>
            <a:r>
              <a:rPr lang="sk-SK" sz="2000" dirty="0"/>
              <a:t>Tretí</a:t>
            </a:r>
            <a:r>
              <a:rPr lang="sk-SK" sz="2000" dirty="0">
                <a:solidFill>
                  <a:srgbClr val="000080"/>
                </a:solidFill>
              </a:rPr>
              <a:t> </a:t>
            </a:r>
            <a:r>
              <a:rPr lang="sk-SK" sz="2000" b="1" dirty="0" err="1">
                <a:solidFill>
                  <a:srgbClr val="800080"/>
                </a:solidFill>
                <a:latin typeface="Courier New" pitchFamily="49"/>
              </a:rPr>
              <a:t>catch</a:t>
            </a:r>
            <a:r>
              <a:rPr lang="sk-SK" sz="2000" dirty="0">
                <a:solidFill>
                  <a:srgbClr val="000080"/>
                </a:solidFill>
              </a:rPr>
              <a:t> </a:t>
            </a:r>
            <a:r>
              <a:rPr lang="sk-SK" sz="2000" dirty="0"/>
              <a:t>blok odchytí </a:t>
            </a:r>
            <a:r>
              <a:rPr lang="sk-SK" sz="2000" dirty="0" err="1">
                <a:latin typeface="Courier New" pitchFamily="49"/>
              </a:rPr>
              <a:t>Exception</a:t>
            </a:r>
            <a:r>
              <a:rPr lang="sk-SK" sz="2000" dirty="0"/>
              <a:t> a </a:t>
            </a:r>
            <a:r>
              <a:rPr lang="sk-SK" sz="2000" dirty="0" smtClean="0"/>
              <a:t>potomkov</a:t>
            </a:r>
            <a:endParaRPr lang="sk-SK" sz="2000" dirty="0"/>
          </a:p>
        </p:txBody>
      </p:sp>
      <p:sp>
        <p:nvSpPr>
          <p:cNvPr id="4" name="Voľná forma 3"/>
          <p:cNvSpPr/>
          <p:nvPr/>
        </p:nvSpPr>
        <p:spPr>
          <a:xfrm>
            <a:off x="489198" y="1761938"/>
            <a:ext cx="8280000" cy="2808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	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...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19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19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FileNotFoundException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e)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9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</a:t>
            </a:r>
            <a:r>
              <a:rPr lang="sk-SK" sz="19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err</a:t>
            </a:r>
            <a:r>
              <a:rPr lang="en-US" sz="19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</a:t>
            </a:r>
            <a:r>
              <a:rPr lang="en-US" sz="19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println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900" b="0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Nenašiel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900" b="0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900" b="0" i="0" u="none" strike="noStrike" baseline="0" dirty="0" err="1">
                <a:ln>
                  <a:noFill/>
                </a:ln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súbor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19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19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IOException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e)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9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</a:t>
            </a:r>
            <a:r>
              <a:rPr lang="sk-SK" sz="19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err</a:t>
            </a:r>
            <a:r>
              <a:rPr lang="en-US" sz="19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</a:t>
            </a:r>
            <a:r>
              <a:rPr lang="en-US" sz="19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println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900" dirty="0" err="1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Vstupno-výstupná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chyba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19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(Exception e)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9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</a:t>
            </a:r>
            <a:r>
              <a:rPr lang="sk-SK" sz="19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err</a:t>
            </a:r>
            <a:r>
              <a:rPr lang="en-US" sz="19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</a:t>
            </a:r>
            <a:r>
              <a:rPr lang="en-US" sz="19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println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900" dirty="0" err="1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Nastala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nejaká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výnimka</a:t>
            </a:r>
            <a:r>
              <a:rPr lang="en-US" sz="1900" dirty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9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61188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smtClean="0"/>
              <a:t>Hierarchia výnimiek v </a:t>
            </a:r>
            <a:r>
              <a:rPr lang="sk-SK" sz="3200" smtClean="0">
                <a:latin typeface="Courier New" pitchFamily="49"/>
              </a:rPr>
              <a:t>catch</a:t>
            </a:r>
            <a:r>
              <a:rPr lang="sk-SK" sz="3200" smtClean="0"/>
              <a:t> blokoch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b="1" dirty="0" err="1">
                <a:solidFill>
                  <a:srgbClr val="800080"/>
                </a:solidFill>
                <a:latin typeface="Courier New" pitchFamily="49"/>
              </a:rPr>
              <a:t>catch</a:t>
            </a:r>
            <a:r>
              <a:rPr lang="sk-SK" dirty="0">
                <a:solidFill>
                  <a:srgbClr val="000080"/>
                </a:solidFill>
              </a:rPr>
              <a:t> </a:t>
            </a:r>
            <a:r>
              <a:rPr lang="sk-SK" dirty="0"/>
              <a:t>bloky radíme od najšpecifickejšieho po najvšeobecnejší</a:t>
            </a:r>
          </a:p>
          <a:p>
            <a:pPr lvl="1"/>
            <a:r>
              <a:rPr lang="sk-SK" dirty="0"/>
              <a:t>Inak odchytíme výnimku </a:t>
            </a:r>
            <a:r>
              <a:rPr lang="sk-SK" dirty="0" smtClean="0"/>
              <a:t>skôr, </a:t>
            </a:r>
            <a:r>
              <a:rPr lang="sk-SK" dirty="0"/>
              <a:t>ako si želáme</a:t>
            </a:r>
          </a:p>
          <a:p>
            <a:pPr lvl="0"/>
            <a:r>
              <a:rPr lang="sk-SK" dirty="0"/>
              <a:t>Pozor na hierarchiu: pod výnimkou </a:t>
            </a:r>
            <a:r>
              <a:rPr lang="sk-SK" dirty="0" err="1">
                <a:latin typeface="Courier New" pitchFamily="49"/>
              </a:rPr>
              <a:t>Exception</a:t>
            </a:r>
            <a:r>
              <a:rPr lang="sk-SK" dirty="0"/>
              <a:t> sú aj nekontrolované výnimky </a:t>
            </a:r>
            <a:r>
              <a:rPr lang="sk-SK" dirty="0" err="1">
                <a:latin typeface="Courier New" pitchFamily="49"/>
              </a:rPr>
              <a:t>RuntimeException</a:t>
            </a:r>
            <a:endParaRPr lang="sk-SK" dirty="0">
              <a:latin typeface="Courier New" pitchFamily="49"/>
            </a:endParaRPr>
          </a:p>
          <a:p>
            <a:pPr lvl="1"/>
            <a:r>
              <a:rPr lang="sk-SK" dirty="0"/>
              <a:t>Neexistuje jednoduchá možnosť ako odchytiť iba kontrolované výnimky a nekontrolované poslať </a:t>
            </a:r>
            <a:r>
              <a:rPr lang="sk-SK" dirty="0" smtClean="0"/>
              <a:t>vyššie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650718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Výnimky - časté chyby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Všetko zatajíme – výnimka sa zhltne</a:t>
            </a:r>
          </a:p>
          <a:p>
            <a:pPr lvl="1"/>
            <a:r>
              <a:rPr lang="sk-SK" dirty="0"/>
              <a:t>Keď program zdochne, nik nevie </a:t>
            </a:r>
            <a:r>
              <a:rPr lang="sk-SK" dirty="0" smtClean="0"/>
              <a:t>prečo a kde</a:t>
            </a:r>
            <a:endParaRPr lang="sk-SK" dirty="0"/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0"/>
            <a:r>
              <a:rPr lang="sk-SK" dirty="0"/>
              <a:t>Banality riešime </a:t>
            </a:r>
            <a:r>
              <a:rPr lang="sk-SK" dirty="0" smtClean="0"/>
              <a:t>výnimkami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720000" y="2484000"/>
            <a:ext cx="5940000" cy="108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	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citac = 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Scanner(f);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(FileNotFoundException e) {}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720000" y="4140000"/>
            <a:ext cx="7920000" cy="234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	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0;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true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pole[i+1] = 2 * pole[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];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++;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ArrayIndexOutOfBoundsException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e) {}</a:t>
            </a:r>
          </a:p>
        </p:txBody>
      </p:sp>
    </p:spTree>
    <p:extLst>
      <p:ext uri="{BB962C8B-B14F-4D97-AF65-F5344CB8AC3E}">
        <p14:creationId xmlns:p14="http://schemas.microsoft.com/office/powerpoint/2010/main" val="35798551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Výnimky - časté chyby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Nechce sa nám robiť zmysluplné výnimky</a:t>
            </a:r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0"/>
            <a:r>
              <a:rPr lang="sk-SK" dirty="0"/>
              <a:t>Neprebalené výnimky </a:t>
            </a:r>
            <a:r>
              <a:rPr lang="sk-SK" dirty="0" err="1"/>
              <a:t>bublajú</a:t>
            </a:r>
            <a:r>
              <a:rPr lang="sk-SK" dirty="0"/>
              <a:t> príliš vysoko</a:t>
            </a:r>
          </a:p>
          <a:p>
            <a:pPr lvl="1"/>
            <a:r>
              <a:rPr lang="sk-SK" dirty="0"/>
              <a:t>Sťažujeme sa na veci, ktoré už táto metóda určite </a:t>
            </a:r>
            <a:r>
              <a:rPr lang="sk-SK" dirty="0" smtClean="0"/>
              <a:t>nevyrieši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900000" y="1980000"/>
            <a:ext cx="5220000" cy="108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metóda() 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Exception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...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468000" y="4716061"/>
            <a:ext cx="8280000" cy="108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upečKoláč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IOException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,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SQLException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...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99416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Čo už vieme o výnimkách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Ak im vieme predchádzať </a:t>
            </a:r>
            <a:r>
              <a:rPr lang="sk-SK" dirty="0" err="1">
                <a:latin typeface="Courier New" pitchFamily="49"/>
              </a:rPr>
              <a:t>if</a:t>
            </a:r>
            <a:r>
              <a:rPr lang="sk-SK" dirty="0" err="1"/>
              <a:t>-mi</a:t>
            </a:r>
            <a:r>
              <a:rPr lang="sk-SK" dirty="0"/>
              <a:t>, predchádzame im </a:t>
            </a:r>
            <a:r>
              <a:rPr lang="sk-SK" dirty="0" err="1" smtClean="0">
                <a:latin typeface="Courier New" pitchFamily="49"/>
              </a:rPr>
              <a:t>if</a:t>
            </a:r>
            <a:r>
              <a:rPr lang="sk-SK" dirty="0" err="1" smtClean="0"/>
              <a:t>-mi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180000" y="2700000"/>
            <a:ext cx="8640000" cy="378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sk-SK" sz="22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boolean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b="0" i="0" u="none" strike="noStrike" baseline="0" dirty="0" err="1">
                <a:ln>
                  <a:noFill/>
                </a:ln>
                <a:latin typeface="Courier New" pitchFamily="49"/>
                <a:ea typeface="DejaVu Sans" pitchFamily="2"/>
                <a:cs typeface="DejaVu Sans" pitchFamily="2"/>
              </a:rPr>
              <a:t>kladnySucet</a:t>
            </a:r>
            <a:r>
              <a:rPr lang="sk-SK" sz="2200" b="0" i="0" u="none" strike="noStrike" baseline="0" dirty="0">
                <a:ln>
                  <a:noFill/>
                </a:ln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[] pole,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k) 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{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sk-SK" sz="2200" dirty="0" err="1">
                <a:latin typeface="Courier New" pitchFamily="49"/>
                <a:ea typeface="DejaVu Sans" pitchFamily="2"/>
                <a:cs typeface="DejaVu Sans" pitchFamily="2"/>
              </a:rPr>
              <a:t>pole==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)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false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(pole.length==0)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false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sk-SK" sz="2200" dirty="0" err="1">
                <a:latin typeface="Courier New" pitchFamily="49"/>
                <a:ea typeface="DejaVu Sans" pitchFamily="2"/>
                <a:cs typeface="DejaVu Sans" pitchFamily="2"/>
              </a:rPr>
              <a:t>pole.length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&lt;k) </a:t>
            </a:r>
            <a:r>
              <a:rPr lang="sk-SK" sz="2200" dirty="0" err="1">
                <a:latin typeface="Courier New" pitchFamily="49"/>
                <a:ea typeface="DejaVu Sans" pitchFamily="2"/>
                <a:cs typeface="DejaVu Sans" pitchFamily="2"/>
              </a:rPr>
              <a:t>k=pole.length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(k==0)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false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 err="1">
                <a:latin typeface="Courier New" pitchFamily="49"/>
                <a:ea typeface="DejaVu Sans" pitchFamily="2"/>
                <a:cs typeface="DejaVu Sans" pitchFamily="2"/>
              </a:rPr>
              <a:t>sucet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 = 0;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i = 0; i &lt; k; i++) {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            </a:t>
            </a:r>
            <a:r>
              <a:rPr lang="sk-SK" sz="2200" dirty="0" err="1">
                <a:latin typeface="Courier New" pitchFamily="49"/>
                <a:ea typeface="DejaVu Sans" pitchFamily="2"/>
                <a:cs typeface="DejaVu Sans" pitchFamily="2"/>
              </a:rPr>
              <a:t>sucet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sk-SK" sz="2200" dirty="0" err="1">
                <a:latin typeface="Courier New" pitchFamily="49"/>
                <a:ea typeface="DejaVu Sans" pitchFamily="2"/>
                <a:cs typeface="DejaVu Sans" pitchFamily="2"/>
              </a:rPr>
              <a:t>sucet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 + pole[i];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       }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sk-SK" sz="22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sk-SK" sz="22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sk-SK" sz="2200" dirty="0" err="1">
                <a:latin typeface="Courier New" pitchFamily="49"/>
                <a:ea typeface="DejaVu Sans" pitchFamily="2"/>
                <a:cs typeface="DejaVu Sans" pitchFamily="2"/>
              </a:rPr>
              <a:t>sucet</a:t>
            </a: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 &gt; 0);</a:t>
            </a:r>
          </a:p>
          <a:p>
            <a:pPr marL="355320" marR="0" lvl="0" indent="-355320" algn="l" rtl="0" hangingPunct="1">
              <a:lnSpc>
                <a:spcPts val="1843"/>
              </a:lnSpc>
              <a:spcBef>
                <a:spcPts val="142"/>
              </a:spcBef>
              <a:spcAft>
                <a:spcPts val="142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2200" dirty="0">
                <a:latin typeface="Courier New" pitchFamily="49"/>
                <a:ea typeface="DejaVu Sans" pitchFamily="2"/>
                <a:cs typeface="DejaVu Sans" pitchFamily="2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9600231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Výnimky - záver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Výnimky slúžia na prípady, keď sa metóda nevie s danou situáciou </a:t>
            </a:r>
            <a:r>
              <a:rPr lang="sk-SK" dirty="0" err="1">
                <a:solidFill>
                  <a:srgbClr val="000000"/>
                </a:solidFill>
              </a:rPr>
              <a:t>vysporiadať</a:t>
            </a:r>
            <a:r>
              <a:rPr lang="sk-SK" dirty="0">
                <a:solidFill>
                  <a:srgbClr val="000000"/>
                </a:solidFill>
              </a:rPr>
              <a:t> sama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Ostatné výnimočné situácie riešime priamo v metóde (</a:t>
            </a:r>
            <a:r>
              <a:rPr lang="sk-SK" b="1" kern="1200" dirty="0" err="1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sk-SK" dirty="0">
                <a:solidFill>
                  <a:srgbClr val="000000"/>
                </a:solidFill>
              </a:rPr>
              <a:t>, </a:t>
            </a:r>
            <a:r>
              <a:rPr lang="sk-SK" b="1" kern="1200" dirty="0" err="1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sk-SK" dirty="0">
                <a:solidFill>
                  <a:srgbClr val="000000"/>
                </a:solidFill>
              </a:rPr>
              <a:t>, </a:t>
            </a:r>
            <a:r>
              <a:rPr lang="sk-SK" b="1" kern="1200" dirty="0" err="1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sk-SK" dirty="0" err="1">
                <a:solidFill>
                  <a:srgbClr val="000000"/>
                </a:solidFill>
              </a:rPr>
              <a:t>-</a:t>
            </a:r>
            <a:r>
              <a:rPr lang="sk-SK" b="1" kern="1200" dirty="0" err="1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sk-SK" dirty="0" smtClean="0">
                <a:solidFill>
                  <a:srgbClr val="000000"/>
                </a:solidFill>
              </a:rPr>
              <a:t>)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3711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Statické metódy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>
                <a:solidFill>
                  <a:srgbClr val="000000"/>
                </a:solidFill>
              </a:rPr>
              <a:t>Príde ničnetušiaci Pascalovský programátor vyskúšať Javu, a chce vypočítať sínus:</a:t>
            </a:r>
          </a:p>
          <a:p>
            <a:pPr lvl="0"/>
            <a:endParaRPr lang="sk-SK" smtClean="0">
              <a:solidFill>
                <a:srgbClr val="000000"/>
              </a:solidFill>
            </a:endParaRPr>
          </a:p>
          <a:p>
            <a:pPr lvl="0"/>
            <a:endParaRPr lang="sk-SK" smtClean="0">
              <a:solidFill>
                <a:srgbClr val="000000"/>
              </a:solidFill>
            </a:endParaRPr>
          </a:p>
          <a:p>
            <a:pPr lvl="0"/>
            <a:endParaRPr lang="sk-SK" smtClean="0">
              <a:solidFill>
                <a:srgbClr val="000000"/>
              </a:solidFill>
            </a:endParaRPr>
          </a:p>
          <a:p>
            <a:pPr lvl="1"/>
            <a:r>
              <a:rPr lang="sk-SK" i="1" smtClean="0">
                <a:solidFill>
                  <a:srgbClr val="000000"/>
                </a:solidFill>
              </a:rPr>
              <a:t>“To je čo za jazyk, čo nemá sínus?”</a:t>
            </a:r>
          </a:p>
          <a:p>
            <a:pPr lvl="0"/>
            <a:r>
              <a:rPr lang="sk-SK" smtClean="0">
                <a:solidFill>
                  <a:srgbClr val="000000"/>
                </a:solidFill>
              </a:rPr>
              <a:t>V Jave nie sú žiadne voľne poletujúce metódy a globálne premenné</a:t>
            </a:r>
          </a:p>
          <a:p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360000" y="2484000"/>
            <a:ext cx="8460000" cy="1116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static void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main(String[]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args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sinus = sin(3.14);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5760000" y="3060000"/>
            <a:ext cx="3060000" cy="1080000"/>
          </a:xfrm>
          <a:custGeom>
            <a:avLst>
              <a:gd name="f0" fmla="val -6702"/>
              <a:gd name="f1" fmla="val 1835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808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Method sin() is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undefined</a:t>
            </a:r>
          </a:p>
        </p:txBody>
      </p:sp>
    </p:spTree>
    <p:extLst>
      <p:ext uri="{BB962C8B-B14F-4D97-AF65-F5344CB8AC3E}">
        <p14:creationId xmlns:p14="http://schemas.microsoft.com/office/powerpoint/2010/main" val="595406280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Statické metódy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i="1" dirty="0">
                <a:solidFill>
                  <a:srgbClr val="000000"/>
                </a:solidFill>
              </a:rPr>
              <a:t>“Aha, trieda </a:t>
            </a:r>
            <a:r>
              <a:rPr lang="sk-SK" i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java.lang.Math</a:t>
            </a:r>
            <a:r>
              <a:rPr lang="sk-SK" i="1" dirty="0">
                <a:solidFill>
                  <a:srgbClr val="000000"/>
                </a:solidFill>
              </a:rPr>
              <a:t> má metódu sin()”</a:t>
            </a: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1"/>
            <a:r>
              <a:rPr lang="sk-SK" i="1" dirty="0">
                <a:solidFill>
                  <a:srgbClr val="000000"/>
                </a:solidFill>
              </a:rPr>
              <a:t>“To mám akože kvôli [</a:t>
            </a:r>
            <a:r>
              <a:rPr lang="sk-SK" i="1" dirty="0" err="1">
                <a:solidFill>
                  <a:srgbClr val="000000"/>
                </a:solidFill>
              </a:rPr>
              <a:t>píííp</a:t>
            </a:r>
            <a:r>
              <a:rPr lang="sk-SK" i="1" dirty="0">
                <a:solidFill>
                  <a:srgbClr val="000000"/>
                </a:solidFill>
              </a:rPr>
              <a:t>] sínusu vyrábať nejaký objekt na jedno použitie?”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Lenže my mu už vieme poradiť, že to robiť nemusí</a:t>
            </a:r>
            <a:r>
              <a:rPr lang="sk-SK" dirty="0" smtClean="0">
                <a:solidFill>
                  <a:srgbClr val="000000"/>
                </a:solidFill>
              </a:rPr>
              <a:t>: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360000" y="2160000"/>
            <a:ext cx="6660000" cy="144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static void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main(String[]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args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Math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 =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Math();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sinus =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m.sin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(3.14);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2520000" y="5220000"/>
            <a:ext cx="6443999" cy="12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static void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main(String[]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args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sinus =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Math.sin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(3.14);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46022722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Statické metódy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>
                <a:solidFill>
                  <a:srgbClr val="000000"/>
                </a:solidFill>
              </a:rPr>
              <a:t>Všimnime si hlavičku metódy </a:t>
            </a:r>
            <a:r>
              <a:rPr lang="sk-SK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sin</a:t>
            </a:r>
          </a:p>
          <a:p>
            <a:pPr lvl="0"/>
            <a:endParaRPr lang="sk-SK" smtClean="0">
              <a:solidFill>
                <a:srgbClr val="000000"/>
              </a:solidFill>
            </a:endParaRPr>
          </a:p>
          <a:p>
            <a:pPr lvl="0"/>
            <a:endParaRPr lang="sk-SK" smtClean="0">
              <a:solidFill>
                <a:srgbClr val="000000"/>
              </a:solidFill>
            </a:endParaRPr>
          </a:p>
          <a:p>
            <a:pPr lvl="0"/>
            <a:r>
              <a:rPr lang="sk-SK" smtClean="0">
                <a:solidFill>
                  <a:srgbClr val="000000"/>
                </a:solidFill>
              </a:rPr>
              <a:t>Statické metódy nepotrebujú inštanciu triedy</a:t>
            </a:r>
          </a:p>
          <a:p>
            <a:pPr lvl="1"/>
            <a:r>
              <a:rPr lang="sk-SK" smtClean="0">
                <a:solidFill>
                  <a:srgbClr val="000000"/>
                </a:solidFill>
              </a:rPr>
              <a:t>Známe aj ako metódy triedy</a:t>
            </a:r>
          </a:p>
          <a:p>
            <a:pPr lvl="0"/>
            <a:r>
              <a:rPr lang="sk-SK" i="1" smtClean="0">
                <a:solidFill>
                  <a:srgbClr val="000000"/>
                </a:solidFill>
              </a:rPr>
              <a:t>“Statické metódy sú akoby globálne funkcie/procedúry”</a:t>
            </a:r>
          </a:p>
          <a:p>
            <a:pPr lvl="0"/>
            <a:r>
              <a:rPr lang="sk-SK" smtClean="0">
                <a:solidFill>
                  <a:srgbClr val="000000"/>
                </a:solidFill>
              </a:rPr>
              <a:t>Narušuje sa princíp OOP</a:t>
            </a:r>
          </a:p>
          <a:p>
            <a:pPr lvl="1"/>
            <a:r>
              <a:rPr lang="sk-SK" smtClean="0">
                <a:solidFill>
                  <a:srgbClr val="000000"/>
                </a:solidFill>
              </a:rPr>
              <a:t>Základom OOP sú objekty, na ktorých voláme metódy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1080000" y="1980000"/>
            <a:ext cx="6660000" cy="72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static</a:t>
            </a:r>
            <a:r>
              <a:rPr lang="en-US" sz="20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double </a:t>
            </a: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sin(double a) {</a:t>
            </a:r>
          </a:p>
        </p:txBody>
      </p:sp>
    </p:spTree>
    <p:extLst>
      <p:ext uri="{BB962C8B-B14F-4D97-AF65-F5344CB8AC3E}">
        <p14:creationId xmlns:p14="http://schemas.microsoft.com/office/powerpoint/2010/main" val="155553574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Statické “inštančné” premenné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400" dirty="0" smtClean="0">
                <a:solidFill>
                  <a:srgbClr val="000000"/>
                </a:solidFill>
              </a:rPr>
              <a:t>Aj inštančné premenné môžeme zmeniť na statické</a:t>
            </a:r>
          </a:p>
          <a:p>
            <a:pPr lvl="0"/>
            <a:endParaRPr lang="sk-SK" sz="2400" dirty="0" smtClean="0">
              <a:solidFill>
                <a:srgbClr val="000000"/>
              </a:solidFill>
            </a:endParaRPr>
          </a:p>
          <a:p>
            <a:pPr lvl="0"/>
            <a:endParaRPr lang="sk-SK" sz="2400" dirty="0" smtClean="0">
              <a:solidFill>
                <a:srgbClr val="000000"/>
              </a:solidFill>
            </a:endParaRPr>
          </a:p>
          <a:p>
            <a:pPr lvl="0"/>
            <a:r>
              <a:rPr lang="sk-SK" sz="2400" dirty="0" smtClean="0">
                <a:solidFill>
                  <a:srgbClr val="000000"/>
                </a:solidFill>
              </a:rPr>
              <a:t>Načo je to dobré?</a:t>
            </a:r>
          </a:p>
          <a:p>
            <a:pPr lvl="0"/>
            <a:r>
              <a:rPr lang="sk-SK" sz="2400" dirty="0" smtClean="0">
                <a:solidFill>
                  <a:srgbClr val="000000"/>
                </a:solidFill>
              </a:rPr>
              <a:t>Hodnota statickej premennej je spoločná pre všetky inštancie</a:t>
            </a:r>
            <a:endParaRPr lang="sk-SK" sz="2400" dirty="0">
              <a:solidFill>
                <a:srgbClr val="000000"/>
              </a:solidFill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720000" y="1800000"/>
            <a:ext cx="4500000" cy="108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static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576000" y="4189568"/>
            <a:ext cx="8280000" cy="234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static void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main(String[]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args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matrix = new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matrix.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= 5.5;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shawshank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new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matrix.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shawshank.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6120000" y="2195900"/>
            <a:ext cx="2700000" cy="900000"/>
          </a:xfrm>
          <a:custGeom>
            <a:avLst>
              <a:gd name="f0" fmla="val -22792"/>
              <a:gd name="f1" fmla="val 65205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99CCFF">
              <a:alpha val="15000"/>
            </a:srgbClr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Porušili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sme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zásadu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o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priamom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prístupe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Voľná forma 6"/>
          <p:cNvSpPr/>
          <p:nvPr/>
        </p:nvSpPr>
        <p:spPr>
          <a:xfrm>
            <a:off x="7560000" y="5040000"/>
            <a:ext cx="144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5.5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5.5</a:t>
            </a:r>
          </a:p>
        </p:txBody>
      </p:sp>
    </p:spTree>
    <p:extLst>
      <p:ext uri="{BB962C8B-B14F-4D97-AF65-F5344CB8AC3E}">
        <p14:creationId xmlns:p14="http://schemas.microsoft.com/office/powerpoint/2010/main" val="3469125908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Statické “inštančné” premenné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Ak zmeníme statickú premennú v jednom objekte, prejaví sa to vo všetkých objektoch</a:t>
            </a:r>
          </a:p>
          <a:p>
            <a:pPr lvl="1"/>
            <a:r>
              <a:rPr lang="sk-SK" dirty="0">
                <a:solidFill>
                  <a:srgbClr val="000000"/>
                </a:solidFill>
              </a:rPr>
              <a:t>Kto zabudol, že ide o statickú premennú je </a:t>
            </a:r>
            <a:r>
              <a:rPr lang="sk-SK" dirty="0" smtClean="0">
                <a:solidFill>
                  <a:srgbClr val="000000"/>
                </a:solidFill>
              </a:rPr>
              <a:t>zmätený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Voľná forma 4"/>
          <p:cNvSpPr/>
          <p:nvPr/>
        </p:nvSpPr>
        <p:spPr>
          <a:xfrm>
            <a:off x="576000" y="3060000"/>
            <a:ext cx="8280000" cy="3168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static void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main(String[]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args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matrix = new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matrix.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= 5.5;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shawshank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new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matrix.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shawshank.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shawshank.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= 3.9;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matrix.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shawshank.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polomerDvd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7560000" y="4140000"/>
            <a:ext cx="1440000" cy="19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5.5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5.5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3.9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3.9</a:t>
            </a:r>
          </a:p>
        </p:txBody>
      </p:sp>
    </p:spTree>
    <p:extLst>
      <p:ext uri="{BB962C8B-B14F-4D97-AF65-F5344CB8AC3E}">
        <p14:creationId xmlns:p14="http://schemas.microsoft.com/office/powerpoint/2010/main" val="998231114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ovná spojovacia šípka 8"/>
          <p:cNvCxnSpPr/>
          <p:nvPr/>
        </p:nvCxnSpPr>
        <p:spPr bwMode="auto">
          <a:xfrm flipH="1" flipV="1">
            <a:off x="4542816" y="4923834"/>
            <a:ext cx="1504529" cy="569074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Rovná spojovacia šípka 6"/>
          <p:cNvCxnSpPr/>
          <p:nvPr/>
        </p:nvCxnSpPr>
        <p:spPr bwMode="auto">
          <a:xfrm flipH="1" flipV="1">
            <a:off x="4017523" y="3871609"/>
            <a:ext cx="2256814" cy="1138146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Voľná forma 4"/>
          <p:cNvSpPr/>
          <p:nvPr/>
        </p:nvSpPr>
        <p:spPr>
          <a:xfrm>
            <a:off x="5462502" y="4923344"/>
            <a:ext cx="3600000" cy="1080000"/>
          </a:xfrm>
          <a:custGeom>
            <a:avLst>
              <a:gd name="f0" fmla="val 6334"/>
              <a:gd name="f1" fmla="val 3085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Meníme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polomer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všetkým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DVD-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čkám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Statické “inštančné” premenné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>
                <a:solidFill>
                  <a:srgbClr val="000000"/>
                </a:solidFill>
              </a:rPr>
              <a:t>Statická premenná je </a:t>
            </a:r>
            <a:r>
              <a:rPr lang="sk-SK" smtClean="0">
                <a:solidFill>
                  <a:srgbClr val="FF0000"/>
                </a:solidFill>
              </a:rPr>
              <a:t>spravovaná v triede</a:t>
            </a:r>
            <a:r>
              <a:rPr lang="sk-SK" smtClean="0">
                <a:solidFill>
                  <a:srgbClr val="000000"/>
                </a:solidFill>
              </a:rPr>
              <a:t>, nie v objektoch!</a:t>
            </a:r>
          </a:p>
          <a:p>
            <a:pPr lvl="0"/>
            <a:r>
              <a:rPr lang="sk-SK" smtClean="0">
                <a:solidFill>
                  <a:srgbClr val="000000"/>
                </a:solidFill>
              </a:rPr>
              <a:t>Hodnota nie je uložená v inštanciách, ale v triede</a:t>
            </a:r>
          </a:p>
          <a:p>
            <a:pPr lvl="0"/>
            <a:r>
              <a:rPr lang="sk-SK" smtClean="0">
                <a:solidFill>
                  <a:srgbClr val="000000"/>
                </a:solidFill>
              </a:rPr>
              <a:t>Nesprávne použitie:</a:t>
            </a:r>
          </a:p>
          <a:p>
            <a:pPr lvl="1"/>
            <a:r>
              <a:rPr lang="sk-SK" smtClean="0">
                <a:solidFill>
                  <a:srgbClr val="000000"/>
                </a:solidFill>
              </a:rPr>
              <a:t>matrix.polomerDvd = 6.0;</a:t>
            </a:r>
          </a:p>
          <a:p>
            <a:pPr lvl="0"/>
            <a:r>
              <a:rPr lang="sk-SK" smtClean="0">
                <a:solidFill>
                  <a:srgbClr val="000000"/>
                </a:solidFill>
              </a:rPr>
              <a:t>Správne pristupujeme cez triedu:</a:t>
            </a:r>
          </a:p>
          <a:p>
            <a:pPr lvl="1"/>
            <a:r>
              <a:rPr lang="sk-SK" smtClean="0">
                <a:solidFill>
                  <a:srgbClr val="FF0000"/>
                </a:solidFill>
              </a:rPr>
              <a:t>FilmNaDvd.</a:t>
            </a:r>
            <a:r>
              <a:rPr lang="sk-SK" smtClean="0">
                <a:solidFill>
                  <a:srgbClr val="000000"/>
                </a:solidFill>
              </a:rPr>
              <a:t>polomerDvd = 6.0;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0327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Konštanty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Zmysluplné využitie statických premenných: konštanty</a:t>
            </a: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dirty="0">
                <a:solidFill>
                  <a:srgbClr val="000000"/>
                </a:solidFill>
              </a:rPr>
              <a:t>Kľúčové slovo </a:t>
            </a:r>
            <a:r>
              <a:rPr lang="sk-SK" b="1" dirty="0" err="1">
                <a:solidFill>
                  <a:srgbClr val="800080"/>
                </a:solidFill>
                <a:latin typeface="Courier New" pitchFamily="49"/>
              </a:rPr>
              <a:t>final</a:t>
            </a:r>
            <a:r>
              <a:rPr lang="sk-SK" dirty="0">
                <a:solidFill>
                  <a:srgbClr val="000000"/>
                </a:solidFill>
              </a:rPr>
              <a:t> = niečo ako </a:t>
            </a:r>
            <a:r>
              <a:rPr lang="sk-SK" dirty="0" err="1">
                <a:solidFill>
                  <a:srgbClr val="000000"/>
                </a:solidFill>
                <a:latin typeface="Courier New" pitchFamily="49"/>
              </a:rPr>
              <a:t>const</a:t>
            </a:r>
            <a:r>
              <a:rPr lang="sk-SK" dirty="0">
                <a:solidFill>
                  <a:srgbClr val="000000"/>
                </a:solidFill>
              </a:rPr>
              <a:t> v Pascale</a:t>
            </a:r>
          </a:p>
          <a:p>
            <a:pPr lvl="1"/>
            <a:r>
              <a:rPr lang="sk-SK" dirty="0">
                <a:solidFill>
                  <a:srgbClr val="000000"/>
                </a:solidFill>
              </a:rPr>
              <a:t>Hodnotu </a:t>
            </a:r>
            <a:r>
              <a:rPr lang="sk-SK" dirty="0">
                <a:solidFill>
                  <a:srgbClr val="000000"/>
                </a:solidFill>
                <a:latin typeface="Courier New" pitchFamily="49"/>
              </a:rPr>
              <a:t>POLOMER_DVD</a:t>
            </a:r>
            <a:r>
              <a:rPr lang="sk-SK" dirty="0">
                <a:solidFill>
                  <a:srgbClr val="000000"/>
                </a:solidFill>
              </a:rPr>
              <a:t> už nemožno </a:t>
            </a:r>
            <a:r>
              <a:rPr lang="sk-SK" dirty="0" smtClean="0">
                <a:solidFill>
                  <a:srgbClr val="000000"/>
                </a:solidFill>
              </a:rPr>
              <a:t>meniť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684000" y="2279712"/>
            <a:ext cx="7740000" cy="162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static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final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double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POLOMER_DVD = 6.0;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private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String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nazovFilmu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...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540000" y="5436000"/>
            <a:ext cx="4500000" cy="54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FilmNaDvd.POLOMER_DVD = 6.0;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5220000" y="5328000"/>
            <a:ext cx="3600000" cy="1080000"/>
          </a:xfrm>
          <a:custGeom>
            <a:avLst>
              <a:gd name="f0" fmla="val -10744"/>
              <a:gd name="f1" fmla="val 12178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808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The final field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FilmNaDvd.POLOMER_DVD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cannot be assigned</a:t>
            </a:r>
          </a:p>
        </p:txBody>
      </p:sp>
    </p:spTree>
    <p:extLst>
      <p:ext uri="{BB962C8B-B14F-4D97-AF65-F5344CB8AC3E}">
        <p14:creationId xmlns:p14="http://schemas.microsoft.com/office/powerpoint/2010/main" val="2509901324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Statické metódy vs. premenné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400" dirty="0">
                <a:solidFill>
                  <a:srgbClr val="000000"/>
                </a:solidFill>
              </a:rPr>
              <a:t>Statické metódy nevidia nestatické inštančné premenné</a:t>
            </a:r>
          </a:p>
          <a:p>
            <a:pPr marL="0" lvl="0" indent="0">
              <a:buNone/>
            </a:pPr>
            <a:endParaRPr lang="sk-SK" sz="2400" dirty="0">
              <a:solidFill>
                <a:srgbClr val="000000"/>
              </a:solidFill>
            </a:endParaRPr>
          </a:p>
          <a:p>
            <a:pPr lvl="0"/>
            <a:endParaRPr lang="sk-SK" sz="2400" dirty="0">
              <a:solidFill>
                <a:srgbClr val="000000"/>
              </a:solidFill>
            </a:endParaRPr>
          </a:p>
          <a:p>
            <a:pPr lvl="0"/>
            <a:endParaRPr lang="sk-SK" sz="2400" dirty="0">
              <a:solidFill>
                <a:srgbClr val="000000"/>
              </a:solidFill>
            </a:endParaRPr>
          </a:p>
          <a:p>
            <a:pPr lvl="0"/>
            <a:endParaRPr lang="sk-SK" sz="2400" dirty="0">
              <a:solidFill>
                <a:srgbClr val="000000"/>
              </a:solidFill>
            </a:endParaRPr>
          </a:p>
          <a:p>
            <a:pPr lvl="0"/>
            <a:endParaRPr lang="sk-SK" sz="2400" dirty="0">
              <a:solidFill>
                <a:srgbClr val="000000"/>
              </a:solidFill>
            </a:endParaRPr>
          </a:p>
          <a:p>
            <a:pPr lvl="0"/>
            <a:endParaRPr lang="sk-SK" sz="24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sk-SK" sz="2400" dirty="0" smtClean="0">
              <a:solidFill>
                <a:srgbClr val="000000"/>
              </a:solidFill>
            </a:endParaRPr>
          </a:p>
          <a:p>
            <a:pPr lvl="0"/>
            <a:r>
              <a:rPr lang="sk-SK" sz="2400" dirty="0" smtClean="0">
                <a:solidFill>
                  <a:srgbClr val="000000"/>
                </a:solidFill>
              </a:rPr>
              <a:t>Keď </a:t>
            </a:r>
            <a:r>
              <a:rPr lang="sk-SK" sz="2400" dirty="0">
                <a:solidFill>
                  <a:srgbClr val="000000"/>
                </a:solidFill>
              </a:rPr>
              <a:t>nemám inštanciu, aká je hodnota názvu </a:t>
            </a:r>
            <a:r>
              <a:rPr lang="sk-SK" sz="2400" dirty="0" smtClean="0">
                <a:solidFill>
                  <a:srgbClr val="000000"/>
                </a:solidFill>
              </a:rPr>
              <a:t>filmu?</a:t>
            </a:r>
            <a:endParaRPr lang="sk-SK" sz="2400" dirty="0">
              <a:solidFill>
                <a:srgbClr val="000000"/>
              </a:solidFill>
            </a:endParaRPr>
          </a:p>
        </p:txBody>
      </p:sp>
      <p:sp>
        <p:nvSpPr>
          <p:cNvPr id="6" name="Voľná forma 5"/>
          <p:cNvSpPr/>
          <p:nvPr/>
        </p:nvSpPr>
        <p:spPr>
          <a:xfrm>
            <a:off x="684000" y="2340000"/>
            <a:ext cx="7740000" cy="201599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private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String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nazovFilmu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static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vypisNazov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nazovFilmu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3420000" y="4140000"/>
            <a:ext cx="4860000" cy="1080000"/>
          </a:xfrm>
          <a:custGeom>
            <a:avLst>
              <a:gd name="f0" fmla="val 6460"/>
              <a:gd name="f1" fmla="val -914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808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Cannot make a static reference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to a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nonstatic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field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nazovFilmu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81474901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Statické metódy vs. premenné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400" dirty="0">
                <a:solidFill>
                  <a:srgbClr val="000000"/>
                </a:solidFill>
              </a:rPr>
              <a:t>Statické metódy nevidia nestatické inštančné </a:t>
            </a:r>
            <a:r>
              <a:rPr lang="sk-SK" sz="2400" dirty="0" smtClean="0">
                <a:solidFill>
                  <a:srgbClr val="000000"/>
                </a:solidFill>
              </a:rPr>
              <a:t>premenné</a:t>
            </a:r>
          </a:p>
          <a:p>
            <a:pPr lvl="1"/>
            <a:r>
              <a:rPr lang="sk-SK" sz="2000" dirty="0">
                <a:solidFill>
                  <a:srgbClr val="000000"/>
                </a:solidFill>
              </a:rPr>
              <a:t>“riešenie”: Označíme </a:t>
            </a:r>
            <a:r>
              <a:rPr lang="sk-SK" sz="2000" dirty="0" err="1">
                <a:solidFill>
                  <a:srgbClr val="000000"/>
                </a:solidFill>
                <a:latin typeface="Courier New" pitchFamily="49"/>
              </a:rPr>
              <a:t>nazovFilmu</a:t>
            </a:r>
            <a:r>
              <a:rPr lang="sk-SK" sz="2000" dirty="0">
                <a:solidFill>
                  <a:srgbClr val="000000"/>
                </a:solidFill>
              </a:rPr>
              <a:t> ako </a:t>
            </a:r>
            <a:r>
              <a:rPr lang="sk-SK" sz="2000" dirty="0" err="1" smtClean="0">
                <a:solidFill>
                  <a:srgbClr val="000000"/>
                </a:solidFill>
              </a:rPr>
              <a:t>static</a:t>
            </a:r>
            <a:endParaRPr lang="sk-SK" sz="2000" dirty="0">
              <a:solidFill>
                <a:srgbClr val="000000"/>
              </a:solidFill>
            </a:endParaRPr>
          </a:p>
          <a:p>
            <a:pPr lvl="0"/>
            <a:endParaRPr lang="sk-SK" sz="2400" dirty="0">
              <a:solidFill>
                <a:srgbClr val="000000"/>
              </a:solidFill>
            </a:endParaRPr>
          </a:p>
          <a:p>
            <a:pPr lvl="0"/>
            <a:endParaRPr lang="sk-SK" sz="2400" dirty="0">
              <a:solidFill>
                <a:srgbClr val="000000"/>
              </a:solidFill>
            </a:endParaRPr>
          </a:p>
          <a:p>
            <a:pPr lvl="0"/>
            <a:endParaRPr lang="sk-SK" sz="2400" dirty="0">
              <a:solidFill>
                <a:srgbClr val="000000"/>
              </a:solidFill>
            </a:endParaRPr>
          </a:p>
          <a:p>
            <a:pPr lvl="0"/>
            <a:endParaRPr lang="sk-SK" sz="2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sk-SK" sz="2400" dirty="0" smtClean="0">
              <a:solidFill>
                <a:srgbClr val="000000"/>
              </a:solidFill>
            </a:endParaRPr>
          </a:p>
          <a:p>
            <a:pPr lvl="0"/>
            <a:r>
              <a:rPr lang="sk-SK" sz="2400" dirty="0" err="1">
                <a:solidFill>
                  <a:srgbClr val="000000"/>
                </a:solidFill>
                <a:latin typeface="Courier New" pitchFamily="49"/>
              </a:rPr>
              <a:t>nazovFilmu</a:t>
            </a:r>
            <a:r>
              <a:rPr lang="sk-SK" sz="2400" dirty="0">
                <a:solidFill>
                  <a:srgbClr val="000000"/>
                </a:solidFill>
              </a:rPr>
              <a:t> bude odteraz rovnaký pre všetky inštancie</a:t>
            </a:r>
          </a:p>
          <a:p>
            <a:pPr lvl="0"/>
            <a:r>
              <a:rPr lang="sk-SK" sz="2400" dirty="0">
                <a:solidFill>
                  <a:srgbClr val="000000"/>
                </a:solidFill>
              </a:rPr>
              <a:t>Statické metódy sa nesmú spoliehať na premenné </a:t>
            </a:r>
            <a:r>
              <a:rPr lang="sk-SK" sz="2400" dirty="0" smtClean="0">
                <a:solidFill>
                  <a:srgbClr val="000000"/>
                </a:solidFill>
              </a:rPr>
              <a:t>inštancií</a:t>
            </a:r>
            <a:endParaRPr lang="sk-SK" sz="2400" dirty="0">
              <a:solidFill>
                <a:srgbClr val="000000"/>
              </a:solidFill>
            </a:endParaRPr>
          </a:p>
        </p:txBody>
      </p:sp>
      <p:sp>
        <p:nvSpPr>
          <p:cNvPr id="6" name="Voľná forma 5"/>
          <p:cNvSpPr/>
          <p:nvPr/>
        </p:nvSpPr>
        <p:spPr>
          <a:xfrm>
            <a:off x="684000" y="2340000"/>
            <a:ext cx="7740000" cy="201599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FilmNaDvd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private </a:t>
            </a:r>
            <a:r>
              <a:rPr lang="sk-SK" sz="2000" b="1" i="0" u="none" strike="noStrike" baseline="0" dirty="0" err="1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static</a:t>
            </a:r>
            <a:r>
              <a:rPr lang="sk-SK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double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String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nazovFilmu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1" i="0" u="none" strike="noStrike" baseline="0" dirty="0" smtClean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static </a:t>
            </a:r>
            <a:r>
              <a:rPr lang="en-US" sz="20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void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vypisNazov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000" b="0" i="0" u="none" strike="noStrike" baseline="0" dirty="0" err="1" smtClean="0">
                <a:ln>
                  <a:noFill/>
                </a:ln>
                <a:solidFill>
                  <a:srgbClr val="FF0000"/>
                </a:solidFill>
                <a:latin typeface="Courier New" pitchFamily="49"/>
                <a:ea typeface="DejaVu Sans" pitchFamily="2"/>
                <a:cs typeface="DejaVu Sans" pitchFamily="2"/>
              </a:rPr>
              <a:t>nazovFilmu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sk-SK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7" name="Zaoblený obdĺžnik 6"/>
          <p:cNvSpPr/>
          <p:nvPr/>
        </p:nvSpPr>
        <p:spPr bwMode="auto">
          <a:xfrm>
            <a:off x="2324909" y="2743199"/>
            <a:ext cx="1070043" cy="301558"/>
          </a:xfrm>
          <a:prstGeom prst="roundRect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1271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Čo už vieme o výnimkách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400" dirty="0"/>
              <a:t>Výnimky sú objekty konkrétnych tried</a:t>
            </a:r>
          </a:p>
          <a:p>
            <a:pPr lvl="1"/>
            <a:r>
              <a:rPr lang="sk-SK" dirty="0" err="1"/>
              <a:t>java.lang.NullPointerException</a:t>
            </a:r>
            <a:endParaRPr lang="sk-SK" dirty="0"/>
          </a:p>
          <a:p>
            <a:pPr lvl="2"/>
            <a:r>
              <a:rPr lang="sk-SK" dirty="0"/>
              <a:t>robíme operáciu typu </a:t>
            </a:r>
            <a:r>
              <a:rPr lang="sk-SK" dirty="0" err="1">
                <a:latin typeface="Courier New" pitchFamily="49"/>
              </a:rPr>
              <a:t>null.metóda</a:t>
            </a:r>
            <a:r>
              <a:rPr lang="sk-SK" dirty="0">
                <a:latin typeface="Courier New" pitchFamily="49"/>
              </a:rPr>
              <a:t>()</a:t>
            </a:r>
          </a:p>
          <a:p>
            <a:pPr lvl="1"/>
            <a:r>
              <a:rPr lang="sk-SK" dirty="0" err="1"/>
              <a:t>java.lang.ArithmeticException</a:t>
            </a:r>
            <a:r>
              <a:rPr lang="sk-SK" dirty="0"/>
              <a:t>: / by </a:t>
            </a:r>
            <a:r>
              <a:rPr lang="sk-SK" dirty="0" err="1"/>
              <a:t>zero</a:t>
            </a:r>
            <a:endParaRPr lang="sk-SK" dirty="0"/>
          </a:p>
          <a:p>
            <a:pPr lvl="2"/>
            <a:r>
              <a:rPr lang="sk-SK" dirty="0"/>
              <a:t>Delili sme nulou</a:t>
            </a:r>
          </a:p>
          <a:p>
            <a:pPr lvl="1"/>
            <a:r>
              <a:rPr lang="sk-SK" dirty="0" err="1"/>
              <a:t>java.lang.NegativeArraySizeException</a:t>
            </a:r>
            <a:endParaRPr lang="sk-SK" dirty="0"/>
          </a:p>
          <a:p>
            <a:pPr lvl="2"/>
            <a:r>
              <a:rPr lang="sk-SK" b="1" dirty="0" err="1">
                <a:solidFill>
                  <a:srgbClr val="800080"/>
                </a:solidFill>
                <a:latin typeface="Courier New" pitchFamily="49"/>
              </a:rPr>
              <a:t>int</a:t>
            </a:r>
            <a:r>
              <a:rPr lang="sk-SK" dirty="0">
                <a:latin typeface="Courier New" pitchFamily="49"/>
              </a:rPr>
              <a:t>[] pole = </a:t>
            </a:r>
            <a:r>
              <a:rPr lang="sk-SK" b="1" dirty="0">
                <a:solidFill>
                  <a:srgbClr val="800080"/>
                </a:solidFill>
                <a:latin typeface="Courier New" pitchFamily="49"/>
              </a:rPr>
              <a:t>new</a:t>
            </a:r>
            <a:r>
              <a:rPr lang="sk-SK" dirty="0">
                <a:latin typeface="Courier New" pitchFamily="49"/>
              </a:rPr>
              <a:t> </a:t>
            </a:r>
            <a:r>
              <a:rPr lang="sk-SK" b="1" dirty="0">
                <a:solidFill>
                  <a:srgbClr val="800080"/>
                </a:solidFill>
                <a:latin typeface="Courier New" pitchFamily="49"/>
              </a:rPr>
              <a:t>int</a:t>
            </a:r>
            <a:r>
              <a:rPr lang="sk-SK" dirty="0">
                <a:latin typeface="Courier New" pitchFamily="49"/>
              </a:rPr>
              <a:t>[-5];</a:t>
            </a:r>
          </a:p>
          <a:p>
            <a:pPr lvl="1"/>
            <a:r>
              <a:rPr lang="sk-SK" dirty="0" err="1"/>
              <a:t>java.lang.ArrayIndexOutOfBoundsException</a:t>
            </a:r>
            <a:r>
              <a:rPr lang="sk-SK" dirty="0"/>
              <a:t>: 10</a:t>
            </a:r>
          </a:p>
          <a:p>
            <a:pPr lvl="2"/>
            <a:r>
              <a:rPr lang="sk-SK" dirty="0"/>
              <a:t>Použili sme index poľa 10, čo je mimo rozsahu poľa, ktoré malo veľkosť 10 alebo menej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45941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smtClean="0"/>
              <a:t>Statické metódy môžu byť veľké zlo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Statické metódy zvádzajú k lenivosti</a:t>
            </a:r>
          </a:p>
          <a:p>
            <a:pPr lvl="1"/>
            <a:r>
              <a:rPr lang="sk-SK" dirty="0">
                <a:solidFill>
                  <a:srgbClr val="000000"/>
                </a:solidFill>
              </a:rPr>
              <a:t>“Logika”: Nechce sa mi vytvárať inštancie, všetko vyhlásim za statické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Trpíme, lebo inštancie </a:t>
            </a:r>
            <a:r>
              <a:rPr lang="sk-SK" dirty="0" err="1">
                <a:solidFill>
                  <a:srgbClr val="000000"/>
                </a:solidFill>
              </a:rPr>
              <a:t>zdieľajú</a:t>
            </a:r>
            <a:r>
              <a:rPr lang="sk-SK" dirty="0">
                <a:solidFill>
                  <a:srgbClr val="000000"/>
                </a:solidFill>
              </a:rPr>
              <a:t> dáta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Statické metódy vedú </a:t>
            </a:r>
            <a:r>
              <a:rPr lang="sk-SK" dirty="0">
                <a:solidFill>
                  <a:srgbClr val="FF0000"/>
                </a:solidFill>
              </a:rPr>
              <a:t>k hroznému návrhu</a:t>
            </a:r>
          </a:p>
          <a:p>
            <a:pPr lvl="1"/>
            <a:r>
              <a:rPr lang="sk-SK" dirty="0">
                <a:solidFill>
                  <a:srgbClr val="000000"/>
                </a:solidFill>
              </a:rPr>
              <a:t>Keďže statické metódy nevidia nestatické premenné, vývojár začne </a:t>
            </a:r>
            <a:r>
              <a:rPr lang="sk-SK" dirty="0" err="1">
                <a:solidFill>
                  <a:srgbClr val="000000"/>
                </a:solidFill>
              </a:rPr>
              <a:t>zbesilo</a:t>
            </a:r>
            <a:r>
              <a:rPr lang="sk-SK" dirty="0">
                <a:solidFill>
                  <a:srgbClr val="000000"/>
                </a:solidFill>
              </a:rPr>
              <a:t> všetko meniť na statické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Zmysluplné využitie:</a:t>
            </a:r>
          </a:p>
          <a:p>
            <a:pPr lvl="1"/>
            <a:r>
              <a:rPr lang="sk-SK" dirty="0" err="1">
                <a:solidFill>
                  <a:srgbClr val="000000"/>
                </a:solidFill>
              </a:rPr>
              <a:t>pseudotriedy</a:t>
            </a:r>
            <a:r>
              <a:rPr lang="sk-SK" dirty="0">
                <a:solidFill>
                  <a:srgbClr val="000000"/>
                </a:solidFill>
              </a:rPr>
              <a:t>, ktoré sú zoskupením užitočných metód a </a:t>
            </a:r>
            <a:r>
              <a:rPr lang="sk-SK" dirty="0" smtClean="0">
                <a:solidFill>
                  <a:srgbClr val="000000"/>
                </a:solidFill>
              </a:rPr>
              <a:t>konštánt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590980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4401" y="151480"/>
            <a:ext cx="7546222" cy="530225"/>
          </a:xfrm>
        </p:spPr>
        <p:txBody>
          <a:bodyPr/>
          <a:lstStyle/>
          <a:p>
            <a:r>
              <a:rPr lang="sk-SK" sz="2800" smtClean="0"/>
              <a:t>Známe pseudotriedy </a:t>
            </a:r>
            <a:br>
              <a:rPr lang="sk-SK" sz="2800" smtClean="0"/>
            </a:br>
            <a:r>
              <a:rPr lang="sk-SK" sz="2800" smtClean="0"/>
              <a:t>so statickými metódami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>
                <a:solidFill>
                  <a:srgbClr val="000000"/>
                </a:solidFill>
                <a:latin typeface="Courier New" pitchFamily="49"/>
              </a:rPr>
              <a:t>java.util.Collections</a:t>
            </a:r>
          </a:p>
          <a:p>
            <a:pPr lvl="0"/>
            <a:r>
              <a:rPr lang="sk-SK" smtClean="0">
                <a:solidFill>
                  <a:srgbClr val="000000"/>
                </a:solidFill>
                <a:latin typeface="Courier New" pitchFamily="49"/>
              </a:rPr>
              <a:t>java.util.Arrays</a:t>
            </a:r>
          </a:p>
          <a:p>
            <a:pPr lvl="0"/>
            <a:r>
              <a:rPr lang="sk-SK" smtClean="0">
                <a:solidFill>
                  <a:srgbClr val="000000"/>
                </a:solidFill>
                <a:latin typeface="Courier New" pitchFamily="49"/>
              </a:rPr>
              <a:t>java.lang.Math</a:t>
            </a:r>
          </a:p>
          <a:p>
            <a:pPr lvl="0"/>
            <a:r>
              <a:rPr lang="sk-SK" smtClean="0">
                <a:solidFill>
                  <a:srgbClr val="000000"/>
                </a:solidFill>
                <a:latin typeface="Courier New" pitchFamily="49"/>
              </a:rPr>
              <a:t>java.lang.System</a:t>
            </a:r>
          </a:p>
          <a:p>
            <a:pPr lvl="0"/>
            <a:r>
              <a:rPr lang="sk-SK" smtClean="0">
                <a:solidFill>
                  <a:srgbClr val="000000"/>
                </a:solidFill>
              </a:rPr>
              <a:t>Mnoho projektov má kopu tried končiacich na </a:t>
            </a:r>
            <a:r>
              <a:rPr lang="sk-SK" smtClean="0">
                <a:solidFill>
                  <a:srgbClr val="000000"/>
                </a:solidFill>
                <a:latin typeface="Courier New" pitchFamily="49"/>
              </a:rPr>
              <a:t>Utils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4078067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JavaDoc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400" dirty="0" smtClean="0">
                <a:solidFill>
                  <a:srgbClr val="000000"/>
                </a:solidFill>
              </a:rPr>
              <a:t>Dokumentácia je súčasťou každého slušného projektu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0"/>
            <a:r>
              <a:rPr lang="sk-SK" sz="2400" dirty="0" smtClean="0">
                <a:solidFill>
                  <a:srgbClr val="000000"/>
                </a:solidFill>
              </a:rPr>
              <a:t>Do </a:t>
            </a:r>
            <a:r>
              <a:rPr lang="sk-SK" sz="2400" dirty="0">
                <a:solidFill>
                  <a:srgbClr val="000000"/>
                </a:solidFill>
              </a:rPr>
              <a:t>dokumentácie sa zahrnú komentáre pred triedami, inštančnými premennými a metódami, ktoré začínajú znakmi </a:t>
            </a:r>
            <a:r>
              <a:rPr lang="sk-SK" sz="240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lvl="0"/>
            <a:r>
              <a:rPr lang="sk-SK" sz="2400" dirty="0">
                <a:solidFill>
                  <a:srgbClr val="000000"/>
                </a:solidFill>
              </a:rPr>
              <a:t>Komentáre metód majú aj niekoľko špeciálnych označení</a:t>
            </a:r>
          </a:p>
          <a:p>
            <a:pPr lvl="1"/>
            <a:r>
              <a:rPr lang="sk-SK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@</a:t>
            </a:r>
            <a:r>
              <a:rPr lang="sk-SK" sz="20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sk-SK" sz="20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vstupny_parameter</a:t>
            </a:r>
            <a:r>
              <a:rPr lang="sk-SK" sz="2000" dirty="0">
                <a:solidFill>
                  <a:srgbClr val="000000"/>
                </a:solidFill>
              </a:rPr>
              <a:t> popis vstupného parametra</a:t>
            </a:r>
          </a:p>
          <a:p>
            <a:pPr lvl="1"/>
            <a:r>
              <a:rPr lang="sk-SK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@</a:t>
            </a:r>
            <a:r>
              <a:rPr lang="sk-SK" sz="20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</a:rPr>
              <a:t>popis výstupnej hodnoty</a:t>
            </a:r>
          </a:p>
          <a:p>
            <a:pPr lvl="1"/>
            <a:r>
              <a:rPr lang="sk-SK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@</a:t>
            </a:r>
            <a:r>
              <a:rPr lang="sk-SK" sz="20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sk-SK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</a:rPr>
              <a:t>vymenovanie vyhadzovaných </a:t>
            </a:r>
            <a:r>
              <a:rPr lang="sk-SK" sz="2000" dirty="0" smtClean="0">
                <a:solidFill>
                  <a:srgbClr val="000000"/>
                </a:solidFill>
              </a:rPr>
              <a:t>výnimiek</a:t>
            </a:r>
            <a:endParaRPr lang="sk-SK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80635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JavaDoc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>
                <a:solidFill>
                  <a:srgbClr val="000000"/>
                </a:solidFill>
              </a:rPr>
              <a:t>Generujeme dokumentáciu</a:t>
            </a:r>
          </a:p>
          <a:p>
            <a:pPr lvl="1">
              <a:buAutoNum type="arabicPeriod"/>
            </a:pPr>
            <a:r>
              <a:rPr lang="sk-SK" dirty="0" smtClean="0">
                <a:solidFill>
                  <a:srgbClr val="000000"/>
                </a:solidFill>
              </a:rPr>
              <a:t>Pravým na projekt &gt; export.. &gt; </a:t>
            </a:r>
            <a:r>
              <a:rPr lang="sk-SK" dirty="0" err="1" smtClean="0">
                <a:solidFill>
                  <a:srgbClr val="000000"/>
                </a:solidFill>
              </a:rPr>
              <a:t>Java</a:t>
            </a:r>
            <a:r>
              <a:rPr lang="sk-SK" dirty="0" smtClean="0">
                <a:solidFill>
                  <a:srgbClr val="000000"/>
                </a:solidFill>
              </a:rPr>
              <a:t> &gt; </a:t>
            </a:r>
            <a:r>
              <a:rPr lang="sk-SK" dirty="0" err="1" smtClean="0">
                <a:solidFill>
                  <a:srgbClr val="FF0000"/>
                </a:solidFill>
              </a:rPr>
              <a:t>JavaDoc</a:t>
            </a:r>
            <a:endParaRPr lang="sk-SK" dirty="0" smtClean="0">
              <a:solidFill>
                <a:srgbClr val="FF0000"/>
              </a:solidFill>
            </a:endParaRPr>
          </a:p>
          <a:p>
            <a:pPr lvl="1">
              <a:buAutoNum type="arabicPeriod"/>
            </a:pPr>
            <a:r>
              <a:rPr lang="sk-SK" dirty="0" smtClean="0">
                <a:solidFill>
                  <a:srgbClr val="000000"/>
                </a:solidFill>
              </a:rPr>
              <a:t>Nastavíme od akých modifikátorov viditeľnosti sa má dokumentovať</a:t>
            </a:r>
          </a:p>
          <a:p>
            <a:pPr lvl="2">
              <a:buSzPct val="45000"/>
              <a:buFont typeface="StarSymbol"/>
            </a:pPr>
            <a:r>
              <a:rPr lang="sk-SK" dirty="0" smtClean="0">
                <a:solidFill>
                  <a:srgbClr val="000000"/>
                </a:solidFill>
              </a:rPr>
              <a:t>Ak dáme napríklad </a:t>
            </a:r>
            <a:r>
              <a:rPr lang="sk-SK" dirty="0" err="1" smtClean="0">
                <a:solidFill>
                  <a:srgbClr val="000000"/>
                </a:solidFill>
              </a:rPr>
              <a:t>protected</a:t>
            </a:r>
            <a:r>
              <a:rPr lang="sk-SK" dirty="0" smtClean="0">
                <a:solidFill>
                  <a:srgbClr val="000000"/>
                </a:solidFill>
              </a:rPr>
              <a:t> tak dokumentované bude všetko </a:t>
            </a:r>
            <a:r>
              <a:rPr lang="sk-SK" dirty="0" err="1" smtClean="0">
                <a:solidFill>
                  <a:srgbClr val="000000"/>
                </a:solidFill>
              </a:rPr>
              <a:t>protected</a:t>
            </a:r>
            <a:r>
              <a:rPr lang="sk-SK" dirty="0" smtClean="0">
                <a:solidFill>
                  <a:srgbClr val="000000"/>
                </a:solidFill>
              </a:rPr>
              <a:t> a </a:t>
            </a:r>
            <a:r>
              <a:rPr lang="sk-SK" dirty="0" err="1" smtClean="0">
                <a:solidFill>
                  <a:srgbClr val="000000"/>
                </a:solidFill>
              </a:rPr>
              <a:t>public</a:t>
            </a:r>
            <a:endParaRPr lang="sk-SK" dirty="0" smtClean="0">
              <a:solidFill>
                <a:srgbClr val="000000"/>
              </a:solidFill>
            </a:endParaRPr>
          </a:p>
          <a:p>
            <a:pPr lvl="1">
              <a:buAutoNum type="arabicPeriod"/>
            </a:pPr>
            <a:r>
              <a:rPr lang="sk-SK" dirty="0" err="1" smtClean="0">
                <a:solidFill>
                  <a:srgbClr val="000000"/>
                </a:solidFill>
              </a:rPr>
              <a:t>Finish</a:t>
            </a:r>
            <a:endParaRPr lang="sk-SK" dirty="0" smtClean="0">
              <a:solidFill>
                <a:srgbClr val="000000"/>
              </a:solidFill>
            </a:endParaRPr>
          </a:p>
          <a:p>
            <a:pPr marL="625475" lvl="1" indent="0">
              <a:buNone/>
            </a:pPr>
            <a:endParaRPr lang="sk-SK" dirty="0" smtClean="0">
              <a:solidFill>
                <a:srgbClr val="000000"/>
              </a:solidFill>
            </a:endParaRPr>
          </a:p>
          <a:p>
            <a:pPr lvl="0"/>
            <a:r>
              <a:rPr lang="sk-SK" sz="2400" dirty="0">
                <a:solidFill>
                  <a:srgbClr val="000000"/>
                </a:solidFill>
              </a:rPr>
              <a:t>Ďalšie čítanie:</a:t>
            </a:r>
          </a:p>
          <a:p>
            <a:pPr lvl="1"/>
            <a:r>
              <a:rPr lang="sk-SK" sz="2000" dirty="0">
                <a:solidFill>
                  <a:srgbClr val="000080"/>
                </a:solidFill>
              </a:rPr>
              <a:t>http://java.sun.com/j2se/javadoc/writingdoccomments</a:t>
            </a:r>
            <a:r>
              <a:rPr lang="sk-SK" sz="2000" dirty="0" smtClean="0">
                <a:solidFill>
                  <a:srgbClr val="000080"/>
                </a:solidFill>
              </a:rPr>
              <a:t>/</a:t>
            </a:r>
            <a:endParaRPr lang="sk-SK" dirty="0" smtClean="0">
              <a:solidFill>
                <a:srgbClr val="00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4106905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Spúšťame Javu z príkazového riadka</a:t>
            </a:r>
            <a:endParaRPr lang="en-US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Keď ešte neboli balíčky, nabehli sme do adresára, kde bol </a:t>
            </a:r>
            <a:r>
              <a:rPr lang="sk-SK" dirty="0" err="1">
                <a:solidFill>
                  <a:srgbClr val="000000"/>
                </a:solidFill>
              </a:rPr>
              <a:t>Spustac.class</a:t>
            </a:r>
            <a:r>
              <a:rPr lang="sk-SK" dirty="0">
                <a:solidFill>
                  <a:srgbClr val="000000"/>
                </a:solidFill>
              </a:rPr>
              <a:t> a stačilo spustiť</a:t>
            </a: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dirty="0">
                <a:solidFill>
                  <a:srgbClr val="000000"/>
                </a:solidFill>
              </a:rPr>
              <a:t>Čo však keď, sme šli napr. o adresár vyššie?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Voľná forma 3"/>
          <p:cNvSpPr/>
          <p:nvPr/>
        </p:nvSpPr>
        <p:spPr>
          <a:xfrm>
            <a:off x="540000" y="2520000"/>
            <a:ext cx="8100000" cy="90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cmd&gt; cd projektXX/bin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cmd&gt; java Spustac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540000" y="4212000"/>
            <a:ext cx="8100000" cy="90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cmd&gt; cd 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cmd&gt; java bin/Spustac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2484000" y="5220000"/>
            <a:ext cx="6300000" cy="1260000"/>
          </a:xfrm>
          <a:custGeom>
            <a:avLst>
              <a:gd name="f0" fmla="val 4803"/>
              <a:gd name="f1" fmla="val -3763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808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Exception in thread "main"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java.lang.NoClassDefFoundError: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bin/Spustac (wrong name: Spustac)</a:t>
            </a:r>
          </a:p>
        </p:txBody>
      </p:sp>
    </p:spTree>
    <p:extLst>
      <p:ext uri="{BB962C8B-B14F-4D97-AF65-F5344CB8AC3E}">
        <p14:creationId xmlns:p14="http://schemas.microsoft.com/office/powerpoint/2010/main" val="2199828119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Spúšťame Javu z príkazového riadka</a:t>
            </a:r>
            <a:endParaRPr lang="en-US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err="1">
                <a:solidFill>
                  <a:srgbClr val="000000"/>
                </a:solidFill>
              </a:rPr>
              <a:t>Java</a:t>
            </a:r>
            <a:r>
              <a:rPr lang="sk-SK" dirty="0">
                <a:solidFill>
                  <a:srgbClr val="000000"/>
                </a:solidFill>
              </a:rPr>
              <a:t> hľadá v adresároch uvedených v premennej prostredia CLASSPATH</a:t>
            </a:r>
          </a:p>
          <a:p>
            <a:pPr lvl="1"/>
            <a:r>
              <a:rPr lang="sk-SK" dirty="0" err="1">
                <a:solidFill>
                  <a:srgbClr val="0000FF"/>
                </a:solidFill>
              </a:rPr>
              <a:t>WinXP</a:t>
            </a:r>
            <a:r>
              <a:rPr lang="sk-SK" dirty="0">
                <a:solidFill>
                  <a:srgbClr val="0000FF"/>
                </a:solidFill>
              </a:rPr>
              <a:t>: </a:t>
            </a:r>
            <a:r>
              <a:rPr lang="sk-SK" dirty="0">
                <a:solidFill>
                  <a:srgbClr val="000000"/>
                </a:solidFill>
              </a:rPr>
              <a:t>Ovládacie panely &gt; Systém &gt; </a:t>
            </a:r>
            <a:r>
              <a:rPr lang="sk-SK" dirty="0" err="1">
                <a:solidFill>
                  <a:srgbClr val="000000"/>
                </a:solidFill>
              </a:rPr>
              <a:t>Upresniť</a:t>
            </a:r>
            <a:r>
              <a:rPr lang="sk-SK" dirty="0">
                <a:solidFill>
                  <a:srgbClr val="000000"/>
                </a:solidFill>
              </a:rPr>
              <a:t> &gt; Premenné prostredia &gt; Systémové premenné</a:t>
            </a:r>
          </a:p>
          <a:p>
            <a:pPr lvl="1"/>
            <a:r>
              <a:rPr lang="sk-SK" dirty="0">
                <a:solidFill>
                  <a:srgbClr val="0000FF"/>
                </a:solidFill>
              </a:rPr>
              <a:t>Win7: </a:t>
            </a:r>
            <a:r>
              <a:rPr lang="sk-SK" dirty="0" err="1">
                <a:solidFill>
                  <a:srgbClr val="000000"/>
                </a:solidFill>
              </a:rPr>
              <a:t>Computer</a:t>
            </a:r>
            <a:r>
              <a:rPr lang="sk-SK" dirty="0">
                <a:solidFill>
                  <a:srgbClr val="000000"/>
                </a:solidFill>
              </a:rPr>
              <a:t> &gt; </a:t>
            </a:r>
            <a:r>
              <a:rPr lang="sk-SK" dirty="0" err="1">
                <a:solidFill>
                  <a:srgbClr val="000000"/>
                </a:solidFill>
              </a:rPr>
              <a:t>System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properties</a:t>
            </a:r>
            <a:r>
              <a:rPr lang="sk-SK" dirty="0">
                <a:solidFill>
                  <a:srgbClr val="000000"/>
                </a:solidFill>
              </a:rPr>
              <a:t> &gt; </a:t>
            </a:r>
            <a:r>
              <a:rPr lang="sk-SK" dirty="0" err="1">
                <a:solidFill>
                  <a:srgbClr val="000000"/>
                </a:solidFill>
              </a:rPr>
              <a:t>Advanced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System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Settings</a:t>
            </a:r>
            <a:r>
              <a:rPr lang="sk-SK" dirty="0">
                <a:solidFill>
                  <a:srgbClr val="000000"/>
                </a:solidFill>
              </a:rPr>
              <a:t> &gt; </a:t>
            </a:r>
            <a:r>
              <a:rPr lang="sk-SK" dirty="0" err="1">
                <a:solidFill>
                  <a:srgbClr val="000000"/>
                </a:solidFill>
              </a:rPr>
              <a:t>Advanced</a:t>
            </a:r>
            <a:r>
              <a:rPr lang="sk-SK" dirty="0">
                <a:solidFill>
                  <a:srgbClr val="000000"/>
                </a:solidFill>
              </a:rPr>
              <a:t> &gt; </a:t>
            </a:r>
            <a:r>
              <a:rPr lang="sk-SK" dirty="0" err="1">
                <a:solidFill>
                  <a:srgbClr val="000000"/>
                </a:solidFill>
              </a:rPr>
              <a:t>Enviroment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Variables</a:t>
            </a:r>
            <a:endParaRPr lang="sk-SK" dirty="0">
              <a:solidFill>
                <a:srgbClr val="000000"/>
              </a:solidFill>
            </a:endParaRPr>
          </a:p>
          <a:p>
            <a:pPr lvl="1"/>
            <a:r>
              <a:rPr lang="sk-SK" dirty="0" smtClean="0">
                <a:solidFill>
                  <a:srgbClr val="0000FF"/>
                </a:solidFill>
              </a:rPr>
              <a:t>Unix</a:t>
            </a:r>
            <a:r>
              <a:rPr lang="en-US" dirty="0" smtClean="0">
                <a:solidFill>
                  <a:srgbClr val="0000FF"/>
                </a:solidFill>
              </a:rPr>
              <a:t> a </a:t>
            </a:r>
            <a:r>
              <a:rPr lang="en-US" dirty="0" err="1" smtClean="0">
                <a:solidFill>
                  <a:srgbClr val="0000FF"/>
                </a:solidFill>
              </a:rPr>
              <a:t>podobn</a:t>
            </a:r>
            <a:r>
              <a:rPr lang="sk-SK" dirty="0" smtClean="0">
                <a:solidFill>
                  <a:srgbClr val="0000FF"/>
                </a:solidFill>
              </a:rPr>
              <a:t>é:</a:t>
            </a:r>
            <a:endParaRPr lang="sk-SK" dirty="0">
              <a:solidFill>
                <a:srgbClr val="0000FF"/>
              </a:solidFill>
            </a:endParaRPr>
          </a:p>
          <a:p>
            <a:pPr lvl="2"/>
            <a:r>
              <a:rPr lang="sk-SK" dirty="0">
                <a:solidFill>
                  <a:srgbClr val="000000"/>
                </a:solidFill>
              </a:rPr>
              <a:t>CLASSPATH=cesta1:cesta2:...</a:t>
            </a:r>
          </a:p>
          <a:p>
            <a:pPr lvl="2"/>
            <a:r>
              <a:rPr lang="sk-SK" dirty="0">
                <a:solidFill>
                  <a:srgbClr val="000000"/>
                </a:solidFill>
              </a:rPr>
              <a:t>export CLASSPATH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Adresáre alebo jar alebo </a:t>
            </a:r>
            <a:r>
              <a:rPr lang="sk-SK" dirty="0" err="1">
                <a:solidFill>
                  <a:srgbClr val="000000"/>
                </a:solidFill>
              </a:rPr>
              <a:t>zip</a:t>
            </a:r>
            <a:r>
              <a:rPr lang="sk-SK" dirty="0">
                <a:solidFill>
                  <a:srgbClr val="000000"/>
                </a:solidFill>
              </a:rPr>
              <a:t> súbory v CLASSPATH </a:t>
            </a:r>
            <a:r>
              <a:rPr lang="sk-SK" dirty="0" smtClean="0">
                <a:solidFill>
                  <a:srgbClr val="000000"/>
                </a:solidFill>
              </a:rPr>
              <a:t>tvoria spolu korene </a:t>
            </a:r>
            <a:r>
              <a:rPr lang="sk-SK" dirty="0">
                <a:solidFill>
                  <a:srgbClr val="000000"/>
                </a:solidFill>
              </a:rPr>
              <a:t>balíčkovej </a:t>
            </a:r>
            <a:r>
              <a:rPr lang="sk-SK" dirty="0" smtClean="0">
                <a:solidFill>
                  <a:srgbClr val="000000"/>
                </a:solidFill>
              </a:rPr>
              <a:t>hierarchie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31115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Spúšťame Javu z príkazového riadka</a:t>
            </a:r>
            <a:endParaRPr lang="en-US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Ak sme dodali náš </a:t>
            </a:r>
            <a:r>
              <a:rPr lang="sk-SK" dirty="0" err="1">
                <a:solidFill>
                  <a:srgbClr val="000000"/>
                </a:solidFill>
              </a:rPr>
              <a:t>bin</a:t>
            </a:r>
            <a:r>
              <a:rPr lang="sk-SK" dirty="0">
                <a:solidFill>
                  <a:srgbClr val="000000"/>
                </a:solidFill>
              </a:rPr>
              <a:t> adresár do CLASSPATH, môžeme </a:t>
            </a:r>
            <a:r>
              <a:rPr lang="sk-SK" dirty="0">
                <a:solidFill>
                  <a:srgbClr val="FF0000"/>
                </a:solidFill>
              </a:rPr>
              <a:t>hocikde</a:t>
            </a:r>
            <a:r>
              <a:rPr lang="sk-SK" dirty="0">
                <a:solidFill>
                  <a:srgbClr val="000000"/>
                </a:solidFill>
              </a:rPr>
              <a:t> na disku iba napísať:</a:t>
            </a: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dirty="0">
                <a:solidFill>
                  <a:srgbClr val="000000"/>
                </a:solidFill>
              </a:rPr>
              <a:t>Pred tým to šlo, pretože </a:t>
            </a:r>
            <a:r>
              <a:rPr lang="sk-SK" dirty="0" smtClean="0">
                <a:solidFill>
                  <a:srgbClr val="000000"/>
                </a:solidFill>
              </a:rPr>
              <a:t>ak neexistuje CLASSPATH, tak </a:t>
            </a:r>
            <a:r>
              <a:rPr lang="sk-SK" dirty="0" smtClean="0">
                <a:solidFill>
                  <a:srgbClr val="FF0000"/>
                </a:solidFill>
              </a:rPr>
              <a:t>do </a:t>
            </a:r>
            <a:r>
              <a:rPr lang="sk-SK" dirty="0">
                <a:solidFill>
                  <a:srgbClr val="FF0000"/>
                </a:solidFill>
              </a:rPr>
              <a:t>CLASSPATH sa automaticky pridáva aj aktuálny adresár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CLASSPATH môžeme rozšíriť aj hneď pri </a:t>
            </a:r>
            <a:r>
              <a:rPr lang="sk-SK" dirty="0" smtClean="0">
                <a:solidFill>
                  <a:srgbClr val="000000"/>
                </a:solidFill>
              </a:rPr>
              <a:t>spúšťaní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540000" y="2628000"/>
            <a:ext cx="8100000" cy="54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&gt; java 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Spustac</a:t>
            </a:r>
            <a:endParaRPr lang="en-US" sz="2400" b="1" i="0" u="none" strike="noStrike" baseline="0" dirty="0">
              <a:ln>
                <a:noFill/>
              </a:ln>
              <a:solidFill>
                <a:srgbClr val="FFFFFF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5" name="Voľná forma 4"/>
          <p:cNvSpPr/>
          <p:nvPr/>
        </p:nvSpPr>
        <p:spPr>
          <a:xfrm>
            <a:off x="540000" y="5582000"/>
            <a:ext cx="8100000" cy="90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&gt; java -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cp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cesta_ku_bin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Spustac</a:t>
            </a:r>
            <a:endParaRPr lang="en-US" sz="2400" b="1" i="0" u="none" strike="noStrike" baseline="0" dirty="0">
              <a:ln>
                <a:noFill/>
              </a:ln>
              <a:solidFill>
                <a:srgbClr val="FFFFFF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19905909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Spúšťame Javu z príkazového riadka</a:t>
            </a:r>
            <a:endParaRPr lang="en-US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Môžeme dodať aj jar súbory</a:t>
            </a: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dirty="0">
                <a:solidFill>
                  <a:srgbClr val="000000"/>
                </a:solidFill>
              </a:rPr>
              <a:t>Ak je náš spúšťač v balíčku musíme napísať úplný názov triedy aj s balíčkom</a:t>
            </a:r>
          </a:p>
          <a:p>
            <a:endParaRPr lang="en-US" dirty="0"/>
          </a:p>
        </p:txBody>
      </p:sp>
      <p:sp>
        <p:nvSpPr>
          <p:cNvPr id="4" name="Voľná forma 3"/>
          <p:cNvSpPr/>
          <p:nvPr/>
        </p:nvSpPr>
        <p:spPr>
          <a:xfrm>
            <a:off x="540000" y="2232000"/>
            <a:ext cx="8280000" cy="54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&gt; java -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cp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 cesta_ku_bin:jpaz2.jar 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Spustac</a:t>
            </a:r>
            <a:endParaRPr lang="en-US" sz="2400" b="1" i="0" u="none" strike="noStrike" baseline="0" dirty="0">
              <a:ln>
                <a:noFill/>
              </a:ln>
              <a:solidFill>
                <a:srgbClr val="FFFFFF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5" name="Voľná forma 4"/>
          <p:cNvSpPr/>
          <p:nvPr/>
        </p:nvSpPr>
        <p:spPr>
          <a:xfrm>
            <a:off x="540000" y="4212000"/>
            <a:ext cx="8280000" cy="64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&gt; java -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cp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cesta_ku_bin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 sk.upjs.paz11.Spustac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4164519" y="5317584"/>
            <a:ext cx="4582800" cy="1029983"/>
          </a:xfrm>
          <a:custGeom>
            <a:avLst>
              <a:gd name="f0" fmla="val 1116"/>
              <a:gd name="f1" fmla="val -17838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 CLASSPATH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musí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byť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cesta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ku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koreňu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balíčkovej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hierarchie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42143945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Spúšťame Javu z príkazového riadka</a:t>
            </a:r>
            <a:endParaRPr lang="en-US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Ak vlezieme do balíčka, ktorého koreň nie je v CLASSPATH nevieme spúšťať lokálne </a:t>
            </a:r>
            <a:r>
              <a:rPr lang="sk-SK" dirty="0" err="1">
                <a:solidFill>
                  <a:srgbClr val="000000"/>
                </a:solidFill>
              </a:rPr>
              <a:t>class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smtClean="0">
                <a:solidFill>
                  <a:srgbClr val="000000"/>
                </a:solidFill>
              </a:rPr>
              <a:t>súbory!</a:t>
            </a:r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dirty="0">
                <a:solidFill>
                  <a:srgbClr val="FF0000"/>
                </a:solidFill>
              </a:rPr>
              <a:t>VŽDY</a:t>
            </a:r>
            <a:r>
              <a:rPr lang="sk-SK" dirty="0">
                <a:solidFill>
                  <a:srgbClr val="000000"/>
                </a:solidFill>
              </a:rPr>
              <a:t> musíme uviesť úplné meno triedy</a:t>
            </a:r>
          </a:p>
          <a:p>
            <a:endParaRPr lang="en-US" dirty="0"/>
          </a:p>
        </p:txBody>
      </p:sp>
      <p:sp>
        <p:nvSpPr>
          <p:cNvPr id="4" name="Voľná forma 3"/>
          <p:cNvSpPr/>
          <p:nvPr/>
        </p:nvSpPr>
        <p:spPr>
          <a:xfrm>
            <a:off x="432000" y="2482144"/>
            <a:ext cx="8280000" cy="79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cmd&gt; cd cesta_ku_bin/sk/upjs/paz11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cmd&gt; java Spustac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2340000" y="3814144"/>
            <a:ext cx="6300000" cy="1260000"/>
          </a:xfrm>
          <a:custGeom>
            <a:avLst>
              <a:gd name="f0" fmla="val 2699"/>
              <a:gd name="f1" fmla="val -9013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8080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Exception in thread "main"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java.lang.NoClassDefFoundError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: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Spustac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(wrong name: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Spustac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053770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Generujeme jar súbory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Spúšťanie cez príkaz </a:t>
            </a:r>
            <a:r>
              <a:rPr lang="sk-SK" dirty="0" err="1">
                <a:solidFill>
                  <a:srgbClr val="000000"/>
                </a:solidFill>
              </a:rPr>
              <a:t>java</a:t>
            </a:r>
            <a:r>
              <a:rPr lang="sk-SK" dirty="0">
                <a:solidFill>
                  <a:srgbClr val="000000"/>
                </a:solidFill>
              </a:rPr>
              <a:t> nie je nijako pohodlné, </a:t>
            </a:r>
            <a:r>
              <a:rPr lang="sk-SK" dirty="0" smtClean="0">
                <a:solidFill>
                  <a:srgbClr val="000000"/>
                </a:solidFill>
              </a:rPr>
              <a:t>najmä</a:t>
            </a:r>
            <a:r>
              <a:rPr lang="en-US" dirty="0" smtClean="0">
                <a:solidFill>
                  <a:srgbClr val="000000"/>
                </a:solidFill>
              </a:rPr>
              <a:t>,</a:t>
            </a:r>
            <a:r>
              <a:rPr lang="sk-SK" dirty="0" smtClean="0">
                <a:solidFill>
                  <a:srgbClr val="000000"/>
                </a:solidFill>
              </a:rPr>
              <a:t> </a:t>
            </a:r>
            <a:r>
              <a:rPr lang="sk-SK" dirty="0">
                <a:solidFill>
                  <a:srgbClr val="000000"/>
                </a:solidFill>
              </a:rPr>
              <a:t>ak potrebujeme použiť mnoho externých knižníc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Čo je horšie, máme mnoho relatívne malých tried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Pri integrovaní viacerých projektov môže vzniknúť neprehľadná spleť </a:t>
            </a:r>
            <a:r>
              <a:rPr lang="sk-SK" dirty="0" err="1">
                <a:solidFill>
                  <a:srgbClr val="000000"/>
                </a:solidFill>
              </a:rPr>
              <a:t>class</a:t>
            </a:r>
            <a:r>
              <a:rPr lang="sk-SK" dirty="0">
                <a:solidFill>
                  <a:srgbClr val="000000"/>
                </a:solidFill>
              </a:rPr>
              <a:t> súborov</a:t>
            </a:r>
          </a:p>
          <a:p>
            <a:pPr lvl="0"/>
            <a:r>
              <a:rPr lang="sk-SK" dirty="0">
                <a:solidFill>
                  <a:srgbClr val="000000"/>
                </a:solidFill>
              </a:rPr>
              <a:t>Riešením je vytváranie jar </a:t>
            </a:r>
            <a:r>
              <a:rPr lang="sk-SK" dirty="0" smtClean="0">
                <a:solidFill>
                  <a:srgbClr val="000000"/>
                </a:solidFill>
              </a:rPr>
              <a:t>súborov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4110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Čo už vieme o výnimkách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Výnimky, ktoré nevieme ošetriť </a:t>
            </a:r>
            <a:r>
              <a:rPr lang="sk-SK" dirty="0" err="1">
                <a:latin typeface="Courier New" pitchFamily="49"/>
              </a:rPr>
              <a:t>if</a:t>
            </a:r>
            <a:r>
              <a:rPr lang="sk-SK" dirty="0" err="1"/>
              <a:t>-mi</a:t>
            </a:r>
            <a:r>
              <a:rPr lang="sk-SK" dirty="0"/>
              <a:t>  vieme </a:t>
            </a:r>
            <a:r>
              <a:rPr lang="sk-SK" dirty="0" smtClean="0"/>
              <a:t>odchytiť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203199" y="2520000"/>
            <a:ext cx="8864601" cy="30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355320" marR="0" lvl="0" indent="-355320" algn="l" rtl="0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r>
              <a:rPr lang="sk-SK" sz="18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sk-SK" sz="18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sk-SK" sz="1800" dirty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// blok príkazov z ktorého odchytávame výnimky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sk-SK" sz="18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sk-SK" sz="18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(TypVýnimky1 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sk-SK" sz="1800" dirty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// </a:t>
            </a:r>
            <a:r>
              <a:rPr lang="sk-SK" sz="1800" dirty="0" err="1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vysporiadanie</a:t>
            </a:r>
            <a:r>
              <a:rPr lang="sk-SK" sz="1800" dirty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sa s daným typom výnimky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}</a:t>
            </a:r>
            <a:r>
              <a:rPr lang="sk-SK" sz="18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18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sk-SK" sz="18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(TypVýnimky2 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sk-SK" sz="1800" dirty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// </a:t>
            </a:r>
            <a:r>
              <a:rPr lang="sk-SK" sz="1800" dirty="0" err="1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vysporiadanie</a:t>
            </a:r>
            <a:r>
              <a:rPr lang="sk-SK" sz="1800" dirty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sa s daným typom výnimky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sk-SK" sz="18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sk-SK" sz="1800" b="0" i="0" u="none" strike="noStrike" baseline="0" dirty="0">
                <a:ln>
                  <a:noFill/>
                </a:ln>
                <a:solidFill>
                  <a:srgbClr val="000066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sk-SK" sz="1800" dirty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// príkazy, ktoré sa vykonajú bez ohľadu na </a:t>
            </a:r>
            <a:r>
              <a:rPr lang="sk-SK" sz="18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to</a:t>
            </a:r>
            <a:r>
              <a:rPr lang="en-US" sz="18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,</a:t>
            </a:r>
            <a:r>
              <a:rPr lang="sk-SK" sz="18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sk-SK" sz="1800" dirty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čo sa stalo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sk-SK" sz="1800" dirty="0"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751186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jar?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Jar je skratka od </a:t>
            </a:r>
            <a:r>
              <a:rPr lang="sk-SK" dirty="0" err="1">
                <a:solidFill>
                  <a:srgbClr val="000000"/>
                </a:solidFill>
              </a:rPr>
              <a:t>Java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archive</a:t>
            </a:r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dirty="0">
                <a:solidFill>
                  <a:srgbClr val="000000"/>
                </a:solidFill>
              </a:rPr>
              <a:t>Reálne je to obyčajný </a:t>
            </a:r>
            <a:r>
              <a:rPr lang="sk-SK" dirty="0" err="1">
                <a:solidFill>
                  <a:srgbClr val="000000"/>
                </a:solidFill>
              </a:rPr>
              <a:t>zip</a:t>
            </a:r>
            <a:r>
              <a:rPr lang="sk-SK" dirty="0">
                <a:solidFill>
                  <a:srgbClr val="000000"/>
                </a:solidFill>
              </a:rPr>
              <a:t> súbor so zbalenou hierarchiou </a:t>
            </a:r>
            <a:r>
              <a:rPr lang="sk-SK" dirty="0" err="1">
                <a:solidFill>
                  <a:srgbClr val="000000"/>
                </a:solidFill>
              </a:rPr>
              <a:t>class</a:t>
            </a:r>
            <a:r>
              <a:rPr lang="sk-SK" dirty="0">
                <a:solidFill>
                  <a:srgbClr val="000000"/>
                </a:solidFill>
              </a:rPr>
              <a:t> súborov a prípadných ďalších vecí</a:t>
            </a:r>
          </a:p>
          <a:p>
            <a:pPr lvl="0"/>
            <a:r>
              <a:rPr lang="sk-SK" dirty="0" err="1">
                <a:solidFill>
                  <a:srgbClr val="000000"/>
                </a:solidFill>
              </a:rPr>
              <a:t>Naviac</a:t>
            </a:r>
            <a:r>
              <a:rPr lang="sk-SK" dirty="0">
                <a:solidFill>
                  <a:srgbClr val="000000"/>
                </a:solidFill>
              </a:rPr>
              <a:t> obsahuje súbor META-INF/MANIFEST.MF v ktorom sú prídavné informácie</a:t>
            </a:r>
          </a:p>
          <a:p>
            <a:pPr lvl="1"/>
            <a:r>
              <a:rPr lang="sk-SK" dirty="0">
                <a:solidFill>
                  <a:srgbClr val="000000"/>
                </a:solidFill>
              </a:rPr>
              <a:t>Využijeme na nastavenie hlavnej spustiteľnej </a:t>
            </a:r>
            <a:r>
              <a:rPr lang="sk-SK" dirty="0" smtClean="0">
                <a:solidFill>
                  <a:srgbClr val="000000"/>
                </a:solidFill>
              </a:rPr>
              <a:t>triedy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874785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Generujeme jar súbory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Samotné generovanie necháme na </a:t>
            </a:r>
            <a:r>
              <a:rPr lang="sk-SK" dirty="0" err="1">
                <a:solidFill>
                  <a:srgbClr val="000000"/>
                </a:solidFill>
              </a:rPr>
              <a:t>Eclipse</a:t>
            </a:r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dirty="0">
                <a:solidFill>
                  <a:srgbClr val="000000"/>
                </a:solidFill>
              </a:rPr>
              <a:t>Ak chceme, môžeme dobaliť aj iné jar súbory na ktorých sme závislí (jpaz2.jar), potrebujeme na to ale interné knižnice:</a:t>
            </a:r>
          </a:p>
          <a:p>
            <a:pPr lvl="1">
              <a:buAutoNum type="arabicPeriod"/>
            </a:pPr>
            <a:r>
              <a:rPr lang="sk-SK" dirty="0">
                <a:solidFill>
                  <a:srgbClr val="000000"/>
                </a:solidFill>
              </a:rPr>
              <a:t>vytvor si v projekte adresár </a:t>
            </a:r>
            <a:r>
              <a:rPr lang="sk-SK" dirty="0" err="1">
                <a:solidFill>
                  <a:srgbClr val="000000"/>
                </a:solidFill>
              </a:rPr>
              <a:t>lib</a:t>
            </a:r>
            <a:r>
              <a:rPr lang="sk-SK" dirty="0">
                <a:solidFill>
                  <a:srgbClr val="000000"/>
                </a:solidFill>
              </a:rPr>
              <a:t> a nakopíruj si doňho potrebné </a:t>
            </a:r>
            <a:r>
              <a:rPr lang="sk-SK" dirty="0" err="1">
                <a:solidFill>
                  <a:srgbClr val="000000"/>
                </a:solidFill>
              </a:rPr>
              <a:t>jar-y</a:t>
            </a:r>
            <a:r>
              <a:rPr lang="sk-SK" dirty="0">
                <a:solidFill>
                  <a:srgbClr val="000000"/>
                </a:solidFill>
              </a:rPr>
              <a:t> (</a:t>
            </a:r>
            <a:r>
              <a:rPr lang="sk-SK" dirty="0" err="1">
                <a:solidFill>
                  <a:srgbClr val="000000"/>
                </a:solidFill>
              </a:rPr>
              <a:t>lib</a:t>
            </a:r>
            <a:r>
              <a:rPr lang="sk-SK" dirty="0">
                <a:solidFill>
                  <a:srgbClr val="000000"/>
                </a:solidFill>
              </a:rPr>
              <a:t> je v adresári projektu vedľa </a:t>
            </a:r>
            <a:r>
              <a:rPr lang="sk-SK" dirty="0" err="1">
                <a:solidFill>
                  <a:srgbClr val="000000"/>
                </a:solidFill>
              </a:rPr>
              <a:t>src</a:t>
            </a:r>
            <a:r>
              <a:rPr lang="sk-SK" dirty="0">
                <a:solidFill>
                  <a:srgbClr val="000000"/>
                </a:solidFill>
              </a:rPr>
              <a:t>)</a:t>
            </a:r>
          </a:p>
          <a:p>
            <a:pPr lvl="1">
              <a:buAutoNum type="arabicPeriod"/>
            </a:pPr>
            <a:r>
              <a:rPr lang="sk-SK" dirty="0" err="1">
                <a:solidFill>
                  <a:srgbClr val="000000"/>
                </a:solidFill>
              </a:rPr>
              <a:t>refreshni</a:t>
            </a:r>
            <a:r>
              <a:rPr lang="sk-SK" dirty="0">
                <a:solidFill>
                  <a:srgbClr val="000000"/>
                </a:solidFill>
              </a:rPr>
              <a:t> projekt (F5) - v </a:t>
            </a:r>
            <a:r>
              <a:rPr lang="sk-SK" dirty="0" err="1">
                <a:solidFill>
                  <a:srgbClr val="000000"/>
                </a:solidFill>
              </a:rPr>
              <a:t>libe</a:t>
            </a:r>
            <a:r>
              <a:rPr lang="sk-SK" dirty="0">
                <a:solidFill>
                  <a:srgbClr val="000000"/>
                </a:solidFill>
              </a:rPr>
              <a:t> sa objavia </a:t>
            </a:r>
            <a:r>
              <a:rPr lang="sk-SK" dirty="0" err="1">
                <a:solidFill>
                  <a:srgbClr val="000000"/>
                </a:solidFill>
              </a:rPr>
              <a:t>jar-y</a:t>
            </a:r>
            <a:endParaRPr lang="sk-SK" dirty="0">
              <a:solidFill>
                <a:srgbClr val="000000"/>
              </a:solidFill>
            </a:endParaRPr>
          </a:p>
          <a:p>
            <a:pPr lvl="1">
              <a:buAutoNum type="arabicPeriod"/>
            </a:pPr>
            <a:r>
              <a:rPr lang="sk-SK" dirty="0">
                <a:solidFill>
                  <a:srgbClr val="000000"/>
                </a:solidFill>
              </a:rPr>
              <a:t>pravým klik na projekt&gt;</a:t>
            </a:r>
            <a:r>
              <a:rPr lang="sk-SK" dirty="0" err="1">
                <a:solidFill>
                  <a:srgbClr val="000000"/>
                </a:solidFill>
              </a:rPr>
              <a:t>build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path</a:t>
            </a:r>
            <a:r>
              <a:rPr lang="sk-SK" dirty="0">
                <a:solidFill>
                  <a:srgbClr val="000000"/>
                </a:solidFill>
              </a:rPr>
              <a:t>&gt;</a:t>
            </a:r>
            <a:r>
              <a:rPr lang="sk-SK" dirty="0" err="1">
                <a:solidFill>
                  <a:srgbClr val="000000"/>
                </a:solidFill>
              </a:rPr>
              <a:t>configure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build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path</a:t>
            </a:r>
            <a:endParaRPr lang="sk-SK" dirty="0">
              <a:solidFill>
                <a:srgbClr val="000000"/>
              </a:solidFill>
            </a:endParaRPr>
          </a:p>
          <a:p>
            <a:pPr lvl="1">
              <a:buAutoNum type="arabicPeriod"/>
            </a:pPr>
            <a:r>
              <a:rPr lang="sk-SK" dirty="0">
                <a:solidFill>
                  <a:srgbClr val="000000"/>
                </a:solidFill>
              </a:rPr>
              <a:t>v záložke </a:t>
            </a:r>
            <a:r>
              <a:rPr lang="sk-SK" dirty="0" err="1">
                <a:solidFill>
                  <a:srgbClr val="000000"/>
                </a:solidFill>
              </a:rPr>
              <a:t>library</a:t>
            </a:r>
            <a:r>
              <a:rPr lang="sk-SK" dirty="0">
                <a:solidFill>
                  <a:srgbClr val="000000"/>
                </a:solidFill>
              </a:rPr>
              <a:t> si odstránime externé závislosti</a:t>
            </a:r>
          </a:p>
          <a:p>
            <a:pPr lvl="1">
              <a:buAutoNum type="arabicPeriod"/>
            </a:pPr>
            <a:r>
              <a:rPr lang="sk-SK" dirty="0">
                <a:solidFill>
                  <a:srgbClr val="000000"/>
                </a:solidFill>
              </a:rPr>
              <a:t>Cez "</a:t>
            </a:r>
            <a:r>
              <a:rPr lang="sk-SK" dirty="0" err="1">
                <a:solidFill>
                  <a:srgbClr val="000000"/>
                </a:solidFill>
              </a:rPr>
              <a:t>add</a:t>
            </a:r>
            <a:r>
              <a:rPr lang="sk-SK" dirty="0">
                <a:solidFill>
                  <a:srgbClr val="000000"/>
                </a:solidFill>
              </a:rPr>
              <a:t> jar" pridáme interné </a:t>
            </a:r>
            <a:r>
              <a:rPr lang="sk-SK" dirty="0" smtClean="0">
                <a:solidFill>
                  <a:srgbClr val="000000"/>
                </a:solidFill>
              </a:rPr>
              <a:t>knižnice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201409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Generujeme jar súbory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400" dirty="0">
                <a:solidFill>
                  <a:srgbClr val="000000"/>
                </a:solidFill>
              </a:rPr>
              <a:t>Generujeme jar</a:t>
            </a:r>
          </a:p>
          <a:p>
            <a:pPr lvl="1">
              <a:buAutoNum type="arabicPeriod"/>
            </a:pPr>
            <a:r>
              <a:rPr lang="sk-SK" sz="2000" dirty="0">
                <a:solidFill>
                  <a:srgbClr val="000000"/>
                </a:solidFill>
              </a:rPr>
              <a:t>pravým na projekt &gt; export.. &gt; </a:t>
            </a:r>
            <a:r>
              <a:rPr lang="sk-SK" sz="2000" dirty="0" err="1">
                <a:solidFill>
                  <a:srgbClr val="000000"/>
                </a:solidFill>
              </a:rPr>
              <a:t>Java</a:t>
            </a:r>
            <a:r>
              <a:rPr lang="sk-SK" sz="2000" dirty="0">
                <a:solidFill>
                  <a:srgbClr val="000000"/>
                </a:solidFill>
              </a:rPr>
              <a:t> &gt; </a:t>
            </a:r>
            <a:r>
              <a:rPr lang="sk-SK" sz="2000" dirty="0" err="1">
                <a:solidFill>
                  <a:srgbClr val="FF0000"/>
                </a:solidFill>
              </a:rPr>
              <a:t>Runnable</a:t>
            </a:r>
            <a:r>
              <a:rPr lang="sk-SK" sz="2000" dirty="0">
                <a:solidFill>
                  <a:srgbClr val="FF0000"/>
                </a:solidFill>
              </a:rPr>
              <a:t> JAR </a:t>
            </a:r>
            <a:r>
              <a:rPr lang="sk-SK" sz="2000" dirty="0" err="1">
                <a:solidFill>
                  <a:srgbClr val="FF0000"/>
                </a:solidFill>
              </a:rPr>
              <a:t>files</a:t>
            </a:r>
            <a:r>
              <a:rPr lang="sk-SK" sz="2000" dirty="0">
                <a:solidFill>
                  <a:srgbClr val="000000"/>
                </a:solidFill>
              </a:rPr>
              <a:t> ak chceme spustiteľné alebo </a:t>
            </a:r>
            <a:r>
              <a:rPr lang="sk-SK" sz="2000" dirty="0">
                <a:solidFill>
                  <a:srgbClr val="FF0000"/>
                </a:solidFill>
              </a:rPr>
              <a:t>JAR </a:t>
            </a:r>
            <a:r>
              <a:rPr lang="sk-SK" sz="2000" dirty="0" err="1">
                <a:solidFill>
                  <a:srgbClr val="FF0000"/>
                </a:solidFill>
              </a:rPr>
              <a:t>files</a:t>
            </a:r>
            <a:r>
              <a:rPr lang="sk-SK" sz="2000" dirty="0">
                <a:solidFill>
                  <a:srgbClr val="000000"/>
                </a:solidFill>
              </a:rPr>
              <a:t> ak spustiteľné nechceme</a:t>
            </a:r>
          </a:p>
          <a:p>
            <a:pPr lvl="1">
              <a:buAutoNum type="arabicPeriod"/>
            </a:pPr>
            <a:r>
              <a:rPr lang="sk-SK" sz="2000" dirty="0">
                <a:solidFill>
                  <a:srgbClr val="000000"/>
                </a:solidFill>
              </a:rPr>
              <a:t>Ak </a:t>
            </a:r>
            <a:r>
              <a:rPr lang="sk-SK" sz="2000" dirty="0" err="1">
                <a:solidFill>
                  <a:srgbClr val="000000"/>
                </a:solidFill>
              </a:rPr>
              <a:t>Runnable</a:t>
            </a:r>
            <a:r>
              <a:rPr lang="sk-SK" sz="2000" dirty="0">
                <a:solidFill>
                  <a:srgbClr val="000000"/>
                </a:solidFill>
              </a:rPr>
              <a:t>: v </a:t>
            </a:r>
            <a:r>
              <a:rPr lang="sk-SK" sz="2000" dirty="0" err="1">
                <a:solidFill>
                  <a:srgbClr val="000000"/>
                </a:solidFill>
              </a:rPr>
              <a:t>Lanuch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configuartion</a:t>
            </a:r>
            <a:r>
              <a:rPr lang="sk-SK" sz="2000" dirty="0">
                <a:solidFill>
                  <a:srgbClr val="000000"/>
                </a:solidFill>
              </a:rPr>
              <a:t> treba vybrať triedu ktorá sa má spúšťať</a:t>
            </a:r>
          </a:p>
          <a:p>
            <a:pPr lvl="1">
              <a:buAutoNum type="arabicPeriod"/>
            </a:pPr>
            <a:r>
              <a:rPr lang="sk-SK" sz="2000" dirty="0">
                <a:solidFill>
                  <a:srgbClr val="000000"/>
                </a:solidFill>
              </a:rPr>
              <a:t>V export </a:t>
            </a:r>
            <a:r>
              <a:rPr lang="sk-SK" sz="2000" dirty="0" err="1">
                <a:solidFill>
                  <a:srgbClr val="000000"/>
                </a:solidFill>
              </a:rPr>
              <a:t>destination</a:t>
            </a:r>
            <a:r>
              <a:rPr lang="sk-SK" sz="2000" dirty="0">
                <a:solidFill>
                  <a:srgbClr val="000000"/>
                </a:solidFill>
              </a:rPr>
              <a:t> si zvolíme názov a umiestnenie jar súboru</a:t>
            </a:r>
          </a:p>
          <a:p>
            <a:pPr lvl="1">
              <a:buAutoNum type="arabicPeriod"/>
            </a:pPr>
            <a:r>
              <a:rPr lang="sk-SK" sz="2000" dirty="0">
                <a:solidFill>
                  <a:srgbClr val="000000"/>
                </a:solidFill>
              </a:rPr>
              <a:t>Ak chceme dobaliť interné jar knižnice: Vybrať možnosť "</a:t>
            </a:r>
            <a:r>
              <a:rPr lang="sk-SK" sz="2000" dirty="0" err="1">
                <a:solidFill>
                  <a:srgbClr val="000000"/>
                </a:solidFill>
              </a:rPr>
              <a:t>Package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required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libraries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into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generated</a:t>
            </a:r>
            <a:r>
              <a:rPr lang="sk-SK" sz="2000" dirty="0">
                <a:solidFill>
                  <a:srgbClr val="000000"/>
                </a:solidFill>
              </a:rPr>
              <a:t> JAR"</a:t>
            </a:r>
          </a:p>
          <a:p>
            <a:pPr lvl="1">
              <a:buAutoNum type="arabicPeriod"/>
            </a:pPr>
            <a:r>
              <a:rPr lang="sk-SK" sz="2000" dirty="0">
                <a:solidFill>
                  <a:srgbClr val="000000"/>
                </a:solidFill>
              </a:rPr>
              <a:t>Môžeme si uložiť ANT </a:t>
            </a:r>
            <a:r>
              <a:rPr lang="sk-SK" sz="2000" dirty="0" err="1">
                <a:solidFill>
                  <a:srgbClr val="000000"/>
                </a:solidFill>
              </a:rPr>
              <a:t>skript</a:t>
            </a:r>
            <a:r>
              <a:rPr lang="sk-SK" sz="2000" dirty="0">
                <a:solidFill>
                  <a:srgbClr val="000000"/>
                </a:solidFill>
              </a:rPr>
              <a:t> aby sme nabudúce nemuseli klikať tento </a:t>
            </a:r>
            <a:r>
              <a:rPr lang="sk-SK" sz="2000" dirty="0" err="1">
                <a:solidFill>
                  <a:srgbClr val="000000"/>
                </a:solidFill>
              </a:rPr>
              <a:t>wizard</a:t>
            </a:r>
            <a:r>
              <a:rPr lang="sk-SK" sz="2000" dirty="0">
                <a:solidFill>
                  <a:srgbClr val="000000"/>
                </a:solidFill>
              </a:rPr>
              <a:t> a mohli rovno pustiť </a:t>
            </a:r>
            <a:r>
              <a:rPr lang="sk-SK" sz="2000" dirty="0" err="1">
                <a:solidFill>
                  <a:srgbClr val="000000"/>
                </a:solidFill>
              </a:rPr>
              <a:t>script</a:t>
            </a:r>
            <a:endParaRPr lang="sk-SK" sz="2000" dirty="0">
              <a:solidFill>
                <a:srgbClr val="000000"/>
              </a:solidFill>
            </a:endParaRPr>
          </a:p>
          <a:p>
            <a:pPr lvl="1">
              <a:buAutoNum type="arabicPeriod"/>
            </a:pPr>
            <a:r>
              <a:rPr lang="sk-SK" sz="2000" dirty="0" err="1" smtClean="0">
                <a:solidFill>
                  <a:srgbClr val="000000"/>
                </a:solidFill>
              </a:rPr>
              <a:t>Finish</a:t>
            </a:r>
            <a:endParaRPr lang="sk-SK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773985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Spúšťame jar z príkazového riadka</a:t>
            </a:r>
            <a:endParaRPr lang="en-US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solidFill>
                  <a:srgbClr val="000000"/>
                </a:solidFill>
              </a:rPr>
              <a:t>Spustenie spustiteľného jar súboru:</a:t>
            </a: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endParaRPr lang="sk-SK" dirty="0">
              <a:solidFill>
                <a:srgbClr val="000000"/>
              </a:solidFill>
            </a:endParaRPr>
          </a:p>
          <a:p>
            <a:pPr lvl="0"/>
            <a:r>
              <a:rPr lang="sk-SK" dirty="0">
                <a:solidFill>
                  <a:srgbClr val="000000"/>
                </a:solidFill>
              </a:rPr>
              <a:t>Môžeme zároveň rozširovať </a:t>
            </a:r>
            <a:r>
              <a:rPr lang="sk-SK" dirty="0" smtClean="0">
                <a:solidFill>
                  <a:srgbClr val="000000"/>
                </a:solidFill>
              </a:rPr>
              <a:t>CLASSPATH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432000" y="2124000"/>
            <a:ext cx="8280000" cy="79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&gt; cd 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adresar_kde_je_jar</a:t>
            </a:r>
            <a:endParaRPr lang="en-US" sz="2400" b="1" i="0" u="none" strike="noStrike" baseline="0" dirty="0">
              <a:ln>
                <a:noFill/>
              </a:ln>
              <a:solidFill>
                <a:srgbClr val="FFFFFF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&gt; java -jar subor.jar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432000" y="3780000"/>
            <a:ext cx="8280000" cy="79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&gt; cd 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adresar_kde_je_jar</a:t>
            </a:r>
            <a:endParaRPr lang="en-US" sz="2400" b="1" i="0" u="none" strike="noStrike" baseline="0" dirty="0">
              <a:ln>
                <a:noFill/>
              </a:ln>
              <a:solidFill>
                <a:srgbClr val="FFFFFF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2400"/>
            </a:pP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cmd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&gt; java -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cp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ourier New" pitchFamily="49"/>
                <a:ea typeface="DejaVu Sans" pitchFamily="2"/>
                <a:cs typeface="DejaVu Sans" pitchFamily="2"/>
              </a:rPr>
              <a:t> jpaz2.jar -jar subor.jar</a:t>
            </a:r>
          </a:p>
        </p:txBody>
      </p:sp>
    </p:spTree>
    <p:extLst>
      <p:ext uri="{BB962C8B-B14F-4D97-AF65-F5344CB8AC3E}">
        <p14:creationId xmlns:p14="http://schemas.microsoft.com/office/powerpoint/2010/main" val="3672778858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3946680" y="4433760"/>
            <a:ext cx="1380959" cy="16192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ástupný symbol textu 2"/>
          <p:cNvSpPr txBox="1">
            <a:spLocks/>
          </p:cNvSpPr>
          <p:nvPr/>
        </p:nvSpPr>
        <p:spPr bwMode="auto">
          <a:xfrm>
            <a:off x="328320" y="1525320"/>
            <a:ext cx="8529480" cy="480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defPPr>
            <a:lvl1pPr marL="342720" marR="0" lvl="0" indent="-342720" algn="l" rtl="0" eaLnBrk="0" fontAlgn="base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1pPr>
            <a:lvl2pPr marL="742680" marR="0" lvl="1" indent="-285480" algn="l" rtl="0" eaLnBrk="0" fontAlgn="base" hangingPunct="1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2pPr>
            <a:lvl3pPr marL="1143000" marR="0" lvl="2" indent="-228600" algn="l" rtl="0" eaLnBrk="0" fontAlgn="base" hangingPunct="1">
              <a:lnSpc>
                <a:spcPct val="100000"/>
              </a:lnSpc>
              <a:spcBef>
                <a:spcPts val="499"/>
              </a:spcBef>
              <a:spcAft>
                <a:spcPts val="499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3pPr>
            <a:lvl4pPr marL="1600199" marR="0" lvl="3" indent="-228600" algn="l" rtl="0" eaLnBrk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4pPr>
            <a:lvl5pPr marL="2057400" marR="0" lvl="4" indent="-228600" algn="l" rtl="0" eaLnBrk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5pPr>
            <a:lvl6pPr marL="2057400" marR="0" lvl="5" indent="-228600" algn="l" rtl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6pPr>
            <a:lvl7pPr marL="2057400" marR="0" lvl="6" indent="-228600" algn="l" rtl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7pPr>
            <a:lvl8pPr marL="2057400" marR="0" lvl="7" indent="-228600" algn="l" rtl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8pPr>
            <a:lvl9pPr marL="2057400" marR="0" lvl="8" indent="-228600" algn="l" rtl="0" fontAlgn="base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9pPr>
          </a:lstStyle>
          <a:p>
            <a:pPr algn="ctr">
              <a:spcBef>
                <a:spcPts val="998"/>
              </a:spcBef>
              <a:spcAft>
                <a:spcPts val="998"/>
              </a:spcAft>
              <a:buFont typeface="Times New Roman" pitchFamily="18"/>
              <a:buNone/>
            </a:pPr>
            <a:endParaRPr lang="sk-SK" sz="4000" b="1" smtClean="0"/>
          </a:p>
          <a:p>
            <a:pPr algn="ctr">
              <a:spcBef>
                <a:spcPts val="998"/>
              </a:spcBef>
              <a:spcAft>
                <a:spcPts val="998"/>
              </a:spcAft>
              <a:buFont typeface="Times New Roman" pitchFamily="18"/>
              <a:buNone/>
            </a:pPr>
            <a:endParaRPr lang="sk-SK" sz="4000" b="1" smtClean="0"/>
          </a:p>
          <a:p>
            <a:pPr algn="ctr">
              <a:spcBef>
                <a:spcPts val="998"/>
              </a:spcBef>
              <a:spcAft>
                <a:spcPts val="998"/>
              </a:spcAft>
              <a:buFont typeface="Times New Roman" pitchFamily="18"/>
              <a:buNone/>
            </a:pPr>
            <a:r>
              <a:rPr lang="sk-SK" sz="4000" b="1" smtClean="0">
                <a:solidFill>
                  <a:srgbClr val="FF0000"/>
                </a:solidFill>
              </a:rPr>
              <a:t>Ďakujem za pozornosť !</a:t>
            </a:r>
            <a:endParaRPr lang="sk-SK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1371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Filozofia výnimiek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Ak metóda vyhodí výnimku, tak preto, že sa nevie sama vysporiadať s daným stavom</a:t>
            </a:r>
          </a:p>
          <a:p>
            <a:pPr lvl="0"/>
            <a:r>
              <a:rPr lang="sk-SK" smtClean="0"/>
              <a:t>Je však šanca, že sa s tým vysporiada kus kódu, ktorý túto metódu volal  </a:t>
            </a:r>
          </a:p>
          <a:p>
            <a:pPr lvl="0"/>
            <a:r>
              <a:rPr lang="sk-SK" smtClean="0"/>
              <a:t>Iný pohľad: neviem urobiť, čo si chcel (napr. neviem ti vrátiť hodnotu) a nejako ti to chcem povedať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999085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Filozofia výnimiek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Dôvod, kedy vyhodiť výnimku:</a:t>
            </a:r>
          </a:p>
          <a:p>
            <a:pPr lvl="1"/>
            <a:r>
              <a:rPr lang="sk-SK" smtClean="0"/>
              <a:t>Volajúci kód porušil kontrakt</a:t>
            </a:r>
          </a:p>
          <a:p>
            <a:pPr lvl="2"/>
            <a:r>
              <a:rPr lang="sk-SK" b="1" kern="1200" smtClean="0">
                <a:solidFill>
                  <a:srgbClr val="800080"/>
                </a:solidFill>
                <a:latin typeface="Courier New" pitchFamily="49" charset="0"/>
                <a:ea typeface="DejaVu Sans" pitchFamily="2"/>
                <a:cs typeface="Courier New" pitchFamily="49" charset="0"/>
              </a:rPr>
              <a:t>int</a:t>
            </a:r>
            <a:r>
              <a:rPr lang="sk-SK" smtClean="0">
                <a:latin typeface="Courier New" pitchFamily="49" charset="0"/>
                <a:cs typeface="Courier New" pitchFamily="49" charset="0"/>
              </a:rPr>
              <a:t> f = úbohýObjekt.faktoriál(-20);</a:t>
            </a:r>
          </a:p>
          <a:p>
            <a:pPr lvl="2"/>
            <a:r>
              <a:rPr lang="sk-SK" smtClean="0">
                <a:latin typeface="Courier New" pitchFamily="49" charset="0"/>
                <a:cs typeface="Courier New" pitchFamily="49" charset="0"/>
              </a:rPr>
              <a:t>konzola.vykonajPríkaz(</a:t>
            </a:r>
            <a:r>
              <a:rPr lang="sk-SK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"Michael Jackson is not dead!"</a:t>
            </a:r>
            <a:r>
              <a:rPr lang="sk-SK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2"/>
            <a:r>
              <a:rPr lang="sk-SK" smtClean="0">
                <a:latin typeface="Courier New" pitchFamily="49" charset="0"/>
                <a:cs typeface="Courier New" pitchFamily="49" charset="0"/>
              </a:rPr>
              <a:t>človek.setRodnéČíslo(</a:t>
            </a:r>
            <a:r>
              <a:rPr lang="sk-SK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"8570888\\0000"</a:t>
            </a:r>
            <a:r>
              <a:rPr lang="sk-SK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sk-SK" smtClean="0"/>
              <a:t>Nie sú podmienky na vykonanie</a:t>
            </a:r>
          </a:p>
          <a:p>
            <a:pPr lvl="2"/>
            <a:r>
              <a:rPr lang="sk-SK" smtClean="0"/>
              <a:t>Nemám internet</a:t>
            </a:r>
          </a:p>
          <a:p>
            <a:pPr lvl="2"/>
            <a:r>
              <a:rPr lang="sk-SK" smtClean="0"/>
              <a:t>Súbor som nenašiel</a:t>
            </a:r>
          </a:p>
          <a:p>
            <a:pPr lvl="2"/>
            <a:r>
              <a:rPr lang="sk-SK" smtClean="0"/>
              <a:t>Zaplnil sa disk</a:t>
            </a:r>
          </a:p>
          <a:p>
            <a:pPr lvl="2"/>
            <a:r>
              <a:rPr lang="sk-SK" smtClean="0"/>
              <a:t>Nemám už žiadne dáta, ktoré si nečítal (Scanner)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08485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Ako vyhodiť výnimku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Aj my môžeme vyhadzovať </a:t>
            </a:r>
            <a:r>
              <a:rPr lang="sk-SK" dirty="0" smtClean="0"/>
              <a:t>výnimky</a:t>
            </a:r>
            <a:endParaRPr lang="sk-SK" dirty="0"/>
          </a:p>
        </p:txBody>
      </p:sp>
      <p:sp>
        <p:nvSpPr>
          <p:cNvPr id="4" name="Voľná forma 3"/>
          <p:cNvSpPr/>
          <p:nvPr/>
        </p:nvSpPr>
        <p:spPr>
          <a:xfrm>
            <a:off x="180000" y="3060000"/>
            <a:ext cx="8820000" cy="342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Pocitadlo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</a:t>
            </a:r>
            <a:r>
              <a:rPr lang="en-US" sz="18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faktorial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18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n) 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800" b="1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ZapornyVstupException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(n &lt; 0)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     throw new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800" b="1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ZapornyVstupException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faktorial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1;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1800" b="1" i="0" u="none" strike="noStrike" baseline="0" dirty="0" err="1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1;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&lt; n;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++)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faktorial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faktorial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*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i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8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faktorial</a:t>
            </a: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  <p:sp>
        <p:nvSpPr>
          <p:cNvPr id="5" name="Voľná forma 4"/>
          <p:cNvSpPr/>
          <p:nvPr/>
        </p:nvSpPr>
        <p:spPr>
          <a:xfrm>
            <a:off x="2579600" y="1779000"/>
            <a:ext cx="5364000" cy="900000"/>
          </a:xfrm>
          <a:custGeom>
            <a:avLst>
              <a:gd name="f0" fmla="val 9094"/>
              <a:gd name="f1" fmla="val 4251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FF99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tejto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metóde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môže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nastať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výnimka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ZapornyVstupException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  <p:sp>
        <p:nvSpPr>
          <p:cNvPr id="6" name="Voľná forma 5"/>
          <p:cNvSpPr/>
          <p:nvPr/>
        </p:nvSpPr>
        <p:spPr>
          <a:xfrm>
            <a:off x="6408000" y="4860000"/>
            <a:ext cx="2520000" cy="540000"/>
          </a:xfrm>
          <a:custGeom>
            <a:avLst>
              <a:gd name="f0" fmla="val -6068"/>
              <a:gd name="f1" fmla="val -1961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FF99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Vyhoď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 </a:t>
            </a: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+mj-lt"/>
                <a:ea typeface="DejaVu Sans" pitchFamily="2"/>
                <a:cs typeface="DejaVu Sans" pitchFamily="2"/>
              </a:rPr>
              <a:t>výnimku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latin typeface="+mj-lt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264344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Ako vyhodiť výnimku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Aj my môžeme vyhadzovať svoje výnimky</a:t>
            </a:r>
          </a:p>
          <a:p>
            <a:pPr lvl="0"/>
            <a:r>
              <a:rPr lang="sk-SK" dirty="0">
                <a:solidFill>
                  <a:srgbClr val="FF0000"/>
                </a:solidFill>
              </a:rPr>
              <a:t>Pravidlo:</a:t>
            </a:r>
            <a:r>
              <a:rPr lang="sk-SK" dirty="0"/>
              <a:t> Každá vyhadzovaná výnimka sa uvádza v bloku </a:t>
            </a:r>
            <a:r>
              <a:rPr lang="sk-SK" b="1" dirty="0" err="1" smtClean="0">
                <a:solidFill>
                  <a:srgbClr val="800080"/>
                </a:solidFill>
                <a:latin typeface="Courier New" pitchFamily="49"/>
              </a:rPr>
              <a:t>throws</a:t>
            </a:r>
            <a:endParaRPr lang="sk-SK" b="1" dirty="0">
              <a:solidFill>
                <a:srgbClr val="800080"/>
              </a:solidFill>
              <a:latin typeface="Courier New" pitchFamily="49"/>
            </a:endParaRPr>
          </a:p>
        </p:txBody>
      </p:sp>
      <p:sp>
        <p:nvSpPr>
          <p:cNvPr id="4" name="Voľná forma 3"/>
          <p:cNvSpPr/>
          <p:nvPr/>
        </p:nvSpPr>
        <p:spPr>
          <a:xfrm>
            <a:off x="180000" y="3060000"/>
            <a:ext cx="8820000" cy="342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class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Pocitadlo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 int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faktorial(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n) 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throws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ZapornyVstupException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(n &lt; 0)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     throw new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ZapornyVstupException();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faktorial = 1;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i = 1; i &lt; n; i++) {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	faktorial = faktorial * i;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	</a:t>
            </a:r>
            <a:r>
              <a:rPr lang="en-US" sz="1800" b="1" i="0" u="none" strike="noStrike" baseline="0">
                <a:ln>
                  <a:noFill/>
                </a:ln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faktorial;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	}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95349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4505</TotalTime>
  <Words>2456</Words>
  <Application>Microsoft Office PowerPoint</Application>
  <PresentationFormat>Prezentácia na obrazovke (4:3)</PresentationFormat>
  <Paragraphs>610</Paragraphs>
  <Slides>54</Slides>
  <Notes>6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54</vt:i4>
      </vt:variant>
    </vt:vector>
  </HeadingPairs>
  <TitlesOfParts>
    <vt:vector size="55" baseType="lpstr">
      <vt:lpstr>Identity_Lifecycle_Management</vt:lpstr>
      <vt:lpstr>13. prednáška (14.12.2011)</vt:lpstr>
      <vt:lpstr>Čo už vieme o výnimkách</vt:lpstr>
      <vt:lpstr>Čo už vieme o výnimkách</vt:lpstr>
      <vt:lpstr>Čo už vieme o výnimkách</vt:lpstr>
      <vt:lpstr>Čo už vieme o výnimkách</vt:lpstr>
      <vt:lpstr>Filozofia výnimiek</vt:lpstr>
      <vt:lpstr>Filozofia výnimiek</vt:lpstr>
      <vt:lpstr>Ako vyhodiť výnimku</vt:lpstr>
      <vt:lpstr>Ako vyhodiť výnimku</vt:lpstr>
      <vt:lpstr>Častá chyba</vt:lpstr>
      <vt:lpstr>Ako vyhodiť vlastnú výnimku</vt:lpstr>
      <vt:lpstr>Ako vyhodiť vlastnú výnimku</vt:lpstr>
      <vt:lpstr>Pohadzujeme výnimky</vt:lpstr>
      <vt:lpstr>Pohadzujeme výnimky</vt:lpstr>
      <vt:lpstr>Pohadzujeme výnimky</vt:lpstr>
      <vt:lpstr>Pohadzujeme výnimky</vt:lpstr>
      <vt:lpstr>Pohadzujeme výnimky</vt:lpstr>
      <vt:lpstr>Prebaľovanie výnimiek</vt:lpstr>
      <vt:lpstr>Druhy výnimiek</vt:lpstr>
      <vt:lpstr>Chyby</vt:lpstr>
      <vt:lpstr>Druhy výnimiek</vt:lpstr>
      <vt:lpstr>Filozofia Eckela a spol.</vt:lpstr>
      <vt:lpstr>Výnimky pri prekrývaní metód</vt:lpstr>
      <vt:lpstr>Výnimky pri prekrývaní metód</vt:lpstr>
      <vt:lpstr>Výnimky v hierarchii</vt:lpstr>
      <vt:lpstr>Hierarchia výnimiek v catch blokoch</vt:lpstr>
      <vt:lpstr>Hierarchia výnimiek v catch blokoch</vt:lpstr>
      <vt:lpstr>Výnimky - časté chyby</vt:lpstr>
      <vt:lpstr>Výnimky - časté chyby</vt:lpstr>
      <vt:lpstr>Výnimky - záver</vt:lpstr>
      <vt:lpstr>Statické metódy</vt:lpstr>
      <vt:lpstr>Statické metódy</vt:lpstr>
      <vt:lpstr>Statické metódy</vt:lpstr>
      <vt:lpstr>Statické “inštančné” premenné</vt:lpstr>
      <vt:lpstr>Statické “inštančné” premenné</vt:lpstr>
      <vt:lpstr>Statické “inštančné” premenné</vt:lpstr>
      <vt:lpstr>Konštanty</vt:lpstr>
      <vt:lpstr>Statické metódy vs. premenné</vt:lpstr>
      <vt:lpstr>Statické metódy vs. premenné</vt:lpstr>
      <vt:lpstr>Statické metódy môžu byť veľké zlo</vt:lpstr>
      <vt:lpstr>Známe pseudotriedy  so statickými metódami</vt:lpstr>
      <vt:lpstr>JavaDoc</vt:lpstr>
      <vt:lpstr>JavaDoc</vt:lpstr>
      <vt:lpstr>Spúšťame Javu z príkazového riadka</vt:lpstr>
      <vt:lpstr>Spúšťame Javu z príkazového riadka</vt:lpstr>
      <vt:lpstr>Spúšťame Javu z príkazového riadka</vt:lpstr>
      <vt:lpstr>Spúšťame Javu z príkazového riadka</vt:lpstr>
      <vt:lpstr>Spúšťame Javu z príkazového riadka</vt:lpstr>
      <vt:lpstr>Generujeme jar súbory</vt:lpstr>
      <vt:lpstr>Čo je jar?</vt:lpstr>
      <vt:lpstr>Generujeme jar súbory</vt:lpstr>
      <vt:lpstr>Generujeme jar súbory</vt:lpstr>
      <vt:lpstr>Spúšťame jar z príkazového riadka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Peto Gursky</dc:creator>
  <cp:lastModifiedBy>peto</cp:lastModifiedBy>
  <cp:revision>369</cp:revision>
  <dcterms:created xsi:type="dcterms:W3CDTF">2007-01-29T19:11:06Z</dcterms:created>
  <dcterms:modified xsi:type="dcterms:W3CDTF">2011-12-13T13:55:34Z</dcterms:modified>
</cp:coreProperties>
</file>