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0"/>
  </p:notesMasterIdLst>
  <p:handoutMasterIdLst>
    <p:handoutMasterId r:id="rId51"/>
  </p:handoutMasterIdLst>
  <p:sldIdLst>
    <p:sldId id="310" r:id="rId2"/>
    <p:sldId id="605" r:id="rId3"/>
    <p:sldId id="606" r:id="rId4"/>
    <p:sldId id="607" r:id="rId5"/>
    <p:sldId id="608" r:id="rId6"/>
    <p:sldId id="609" r:id="rId7"/>
    <p:sldId id="610" r:id="rId8"/>
    <p:sldId id="611" r:id="rId9"/>
    <p:sldId id="612" r:id="rId10"/>
    <p:sldId id="613" r:id="rId11"/>
    <p:sldId id="614" r:id="rId12"/>
    <p:sldId id="615" r:id="rId13"/>
    <p:sldId id="616" r:id="rId14"/>
    <p:sldId id="617" r:id="rId15"/>
    <p:sldId id="618" r:id="rId16"/>
    <p:sldId id="619" r:id="rId17"/>
    <p:sldId id="620" r:id="rId18"/>
    <p:sldId id="621" r:id="rId19"/>
    <p:sldId id="622" r:id="rId20"/>
    <p:sldId id="623" r:id="rId21"/>
    <p:sldId id="624" r:id="rId22"/>
    <p:sldId id="625" r:id="rId23"/>
    <p:sldId id="626" r:id="rId24"/>
    <p:sldId id="627" r:id="rId25"/>
    <p:sldId id="628" r:id="rId26"/>
    <p:sldId id="629" r:id="rId27"/>
    <p:sldId id="630" r:id="rId28"/>
    <p:sldId id="631" r:id="rId29"/>
    <p:sldId id="632" r:id="rId30"/>
    <p:sldId id="633" r:id="rId31"/>
    <p:sldId id="634" r:id="rId32"/>
    <p:sldId id="635" r:id="rId33"/>
    <p:sldId id="636" r:id="rId34"/>
    <p:sldId id="637" r:id="rId35"/>
    <p:sldId id="638" r:id="rId36"/>
    <p:sldId id="639" r:id="rId37"/>
    <p:sldId id="640" r:id="rId38"/>
    <p:sldId id="641" r:id="rId39"/>
    <p:sldId id="642" r:id="rId40"/>
    <p:sldId id="643" r:id="rId41"/>
    <p:sldId id="644" r:id="rId42"/>
    <p:sldId id="645" r:id="rId43"/>
    <p:sldId id="646" r:id="rId44"/>
    <p:sldId id="647" r:id="rId45"/>
    <p:sldId id="648" r:id="rId46"/>
    <p:sldId id="649" r:id="rId47"/>
    <p:sldId id="650" r:id="rId48"/>
    <p:sldId id="652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FFFFD1"/>
    <a:srgbClr val="FFFFCC"/>
    <a:srgbClr val="B2B2B2"/>
    <a:srgbClr val="FFE781"/>
    <a:srgbClr val="008000"/>
    <a:srgbClr val="CC9900"/>
    <a:srgbClr val="99CCFF"/>
    <a:srgbClr val="A7E2FF"/>
    <a:srgbClr val="2B3212"/>
    <a:srgbClr val="FF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7" autoAdjust="0"/>
    <p:restoredTop sz="90568" autoAdjust="0"/>
  </p:normalViewPr>
  <p:slideViewPr>
    <p:cSldViewPr snapToGrid="0">
      <p:cViewPr varScale="1">
        <p:scale>
          <a:sx n="106" d="100"/>
          <a:sy n="106" d="100"/>
        </p:scale>
        <p:origin x="-1248" y="-96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8613" y="1525588"/>
            <a:ext cx="8529637" cy="4802187"/>
          </a:xfrm>
        </p:spPr>
        <p:txBody>
          <a:bodyPr/>
          <a:lstStyle/>
          <a:p>
            <a:pPr lvl="0"/>
            <a:endParaRPr lang="sk-SK" noProof="0" smtClean="0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Nadpis</a:t>
            </a:r>
            <a:endParaRPr lang="en-GB" dirty="0" smtClean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med">
    <p:randomBar/>
  </p:transition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12. </a:t>
            </a:r>
            <a:r>
              <a:rPr lang="en-US" dirty="0" err="1" smtClean="0"/>
              <a:t>predn</a:t>
            </a:r>
            <a:r>
              <a:rPr lang="sk-SK" dirty="0" err="1" smtClean="0"/>
              <a:t>áška</a:t>
            </a:r>
            <a:r>
              <a:rPr lang="sk-SK" dirty="0" smtClean="0"/>
              <a:t> </a:t>
            </a:r>
            <a:r>
              <a:rPr lang="en-US" dirty="0" smtClean="0"/>
              <a:t>(7.12.2011)</a:t>
            </a:r>
            <a:endParaRPr lang="sk-SK" dirty="0"/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1923950" y="5102591"/>
            <a:ext cx="5261942" cy="115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Skoro</a:t>
            </a: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všetko</a:t>
            </a: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čo</a:t>
            </a: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programátor</a:t>
            </a:r>
            <a:r>
              <a:rPr lang="en-US" sz="2800" b="1" i="1" dirty="0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 smtClean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potrebuje</a:t>
            </a:r>
            <a:endParaRPr lang="en-US" sz="2800" b="1" i="1" dirty="0" smtClean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endParaRPr lang="en-US" sz="2800" b="1" i="1" dirty="0" smtClean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878345" y="2152402"/>
            <a:ext cx="4949801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Java Collections Framework</a:t>
            </a:r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2475"/>
            <a:ext cx="2406650" cy="21891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4925" y="4581525"/>
            <a:ext cx="1004888" cy="159861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9618" y="1400320"/>
            <a:ext cx="1941513" cy="24098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Bal</a:t>
            </a:r>
            <a:r>
              <a:rPr lang="sk-SK" sz="4000" smtClean="0"/>
              <a:t>íme a vybaľujeme ...</a:t>
            </a:r>
            <a:endParaRPr lang="cs-CZ" sz="400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(20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11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cislo2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(201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sk-SK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c =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cislo.</a:t>
            </a:r>
            <a:r>
              <a:rPr lang="cs-CZ" sz="2400" b="1" dirty="0" err="1" smtClean="0">
                <a:solidFill>
                  <a:srgbClr val="FF0000"/>
                </a:solidFill>
                <a:latin typeface="Courier New" pitchFamily="49" charset="0"/>
              </a:rPr>
              <a:t>intValue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12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cislo.intValue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 &lt; cislo2.intValue()) { }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cislo.equals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(cislo2)) {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2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Character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znak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Character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char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z = znak.</a:t>
            </a:r>
            <a:r>
              <a:rPr lang="cs-CZ" sz="2400" b="1" dirty="0" err="1" smtClean="0">
                <a:solidFill>
                  <a:srgbClr val="FF0000"/>
                </a:solidFill>
                <a:latin typeface="Courier New" pitchFamily="49" charset="0"/>
              </a:rPr>
              <a:t>charValue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pic>
        <p:nvPicPr>
          <p:cNvPr id="12292" name="Picture 5" descr="1194985850869704712package_frederic_moser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7213" y="1395413"/>
            <a:ext cx="1997075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 rot="-1891258">
            <a:off x="7504113" y="1646238"/>
            <a:ext cx="1117600" cy="5794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2F2F2"/>
                </a:solidFill>
              </a:rPr>
              <a:t>2011</a:t>
            </a:r>
            <a:endParaRPr lang="cs-CZ" sz="3200" b="1" dirty="0">
              <a:solidFill>
                <a:srgbClr val="F2F2F2"/>
              </a:solidFill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3297382" y="2826327"/>
            <a:ext cx="249382" cy="10714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50693" y="2488765"/>
            <a:ext cx="3832507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Získanie „zabalenej“ hodnoty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Autoboxing</a:t>
            </a:r>
            <a:r>
              <a:rPr lang="en-US" dirty="0" smtClean="0"/>
              <a:t> (“</a:t>
            </a:r>
            <a:r>
              <a:rPr lang="en-US" dirty="0" err="1" smtClean="0"/>
              <a:t>tajn</a:t>
            </a:r>
            <a:r>
              <a:rPr lang="sk-SK" dirty="0" smtClean="0"/>
              <a:t>é</a:t>
            </a:r>
            <a:r>
              <a:rPr lang="en-US" dirty="0" smtClean="0"/>
              <a:t>”</a:t>
            </a:r>
            <a:r>
              <a:rPr lang="sk-SK" dirty="0" smtClean="0"/>
              <a:t> skratky</a:t>
            </a:r>
            <a:r>
              <a:rPr lang="en-US" dirty="0" smtClean="0"/>
              <a:t>)</a:t>
            </a:r>
            <a:endParaRPr lang="cs-CZ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 err="1" smtClean="0">
                <a:solidFill>
                  <a:srgbClr val="FF3300"/>
                </a:solidFill>
              </a:rPr>
              <a:t>Autoboxing</a:t>
            </a:r>
            <a:r>
              <a:rPr lang="sk-SK" dirty="0" smtClean="0"/>
              <a:t> </a:t>
            </a:r>
            <a:r>
              <a:rPr lang="en-US" dirty="0" smtClean="0"/>
              <a:t>-</a:t>
            </a:r>
            <a:r>
              <a:rPr lang="sk-SK" dirty="0" smtClean="0"/>
              <a:t> riešenie pre lenivých</a:t>
            </a:r>
            <a:r>
              <a:rPr lang="en-US" dirty="0" smtClean="0"/>
              <a:t> …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(2009);</a:t>
            </a:r>
          </a:p>
          <a:p>
            <a:pPr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2009;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c =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c =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cislo.intValue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2918691" y="2964873"/>
            <a:ext cx="1043710" cy="8035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1638" y="3652549"/>
            <a:ext cx="3555417" cy="80021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Automatick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é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zabalenie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” do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objektu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triedy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Integer</a:t>
            </a:r>
            <a:endParaRPr lang="cs-CZ" sz="2400" dirty="0" err="1" smtClean="0">
              <a:solidFill>
                <a:srgbClr val="000000"/>
              </a:solidFill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371273" y="4013198"/>
            <a:ext cx="2101272" cy="9374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51092" y="3657167"/>
            <a:ext cx="4095744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2200" dirty="0" smtClean="0">
                <a:latin typeface="Calibri" pitchFamily="34" charset="0"/>
                <a:cs typeface="Calibri" pitchFamily="34" charset="0"/>
              </a:rPr>
              <a:t>Automatické získanie (rozbalenie) “zabalenej” hodnoty</a:t>
            </a:r>
          </a:p>
        </p:txBody>
      </p:sp>
      <p:pic>
        <p:nvPicPr>
          <p:cNvPr id="38914" name="Picture 2" descr="http://us.123rf.com/400wm/400/400/antonbrand/antonbrand1106/antonbrand110600011/9701508-cartoon-jack-in-the-box-isolated-on-wh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3056" y="4673602"/>
            <a:ext cx="1327403" cy="185650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ArrayList</a:t>
            </a:r>
            <a:r>
              <a:rPr lang="en-US" dirty="0" smtClean="0"/>
              <a:t> </a:t>
            </a:r>
            <a:r>
              <a:rPr lang="sk-SK" dirty="0" smtClean="0"/>
              <a:t>čísel a </a:t>
            </a:r>
            <a:r>
              <a:rPr lang="sk-SK" dirty="0" err="1" smtClean="0"/>
              <a:t>autoboxing</a:t>
            </a:r>
            <a:endParaRPr lang="cs-CZ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&gt;();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cisla.add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(10); </a:t>
            </a:r>
            <a:endParaRPr lang="cs-CZ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prveCislo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cisla.get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(0);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2429164" y="2817092"/>
            <a:ext cx="1450108" cy="8127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769018" y="2498004"/>
            <a:ext cx="5162545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Skratka pre:</a:t>
            </a:r>
          </a:p>
          <a:p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cisla.add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(10));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4202544" y="4719782"/>
            <a:ext cx="258619" cy="106218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0293" y="5670695"/>
            <a:ext cx="7587090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Skratka pre:</a:t>
            </a:r>
          </a:p>
          <a:p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prveCislo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cisla.get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(0).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intValue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Algoritmy s</a:t>
            </a:r>
            <a:r>
              <a:rPr lang="sk-SK" sz="4000" smtClean="0"/>
              <a:t> ArrayList</a:t>
            </a:r>
            <a:r>
              <a:rPr lang="en-US" sz="4000" smtClean="0"/>
              <a:t>om</a:t>
            </a:r>
            <a:endParaRPr lang="cs-CZ" sz="400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655614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 smtClean="0"/>
              <a:t>Vytvorme triedu </a:t>
            </a:r>
            <a:r>
              <a:rPr lang="sk-SK" b="1" dirty="0" err="1" smtClean="0">
                <a:solidFill>
                  <a:srgbClr val="FF3300"/>
                </a:solidFill>
              </a:rPr>
              <a:t>Zoznamar</a:t>
            </a:r>
            <a:r>
              <a:rPr lang="sk-SK" dirty="0" smtClean="0"/>
              <a:t>, ktorej objekty budú poskytovať pár užitočných metód na spracovanie zoznamov </a:t>
            </a:r>
            <a:r>
              <a:rPr lang="en-US" dirty="0" smtClean="0"/>
              <a:t>(</a:t>
            </a:r>
            <a:r>
              <a:rPr lang="en-US" i="1" dirty="0" err="1" smtClean="0"/>
              <a:t>ArrayList</a:t>
            </a:r>
            <a:r>
              <a:rPr lang="en-US" dirty="0" err="1" smtClean="0"/>
              <a:t>-ov</a:t>
            </a:r>
            <a:r>
              <a:rPr lang="en-US" dirty="0" smtClean="0"/>
              <a:t>) </a:t>
            </a:r>
            <a:r>
              <a:rPr lang="sk-SK" dirty="0" smtClean="0"/>
              <a:t>čísel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</a:rPr>
              <a:t>sucet</a:t>
            </a:r>
            <a:r>
              <a:rPr lang="en-US" dirty="0" smtClean="0">
                <a:latin typeface="Courier New" pitchFamily="49" charset="0"/>
              </a:rPr>
              <a:t>(</a:t>
            </a:r>
            <a:r>
              <a:rPr lang="en-US" dirty="0" err="1" smtClean="0">
                <a:latin typeface="Courier New" pitchFamily="49" charset="0"/>
              </a:rPr>
              <a:t>ArrayList</a:t>
            </a:r>
            <a:r>
              <a:rPr lang="en-US" dirty="0" smtClean="0">
                <a:latin typeface="Courier New" pitchFamily="49" charset="0"/>
              </a:rPr>
              <a:t>&lt;Integer&gt; </a:t>
            </a:r>
            <a:r>
              <a:rPr lang="en-US" dirty="0" err="1" smtClean="0">
                <a:latin typeface="Courier New" pitchFamily="49" charset="0"/>
              </a:rPr>
              <a:t>zoznam</a:t>
            </a:r>
            <a:r>
              <a:rPr lang="en-US" dirty="0" smtClean="0">
                <a:latin typeface="Courier New" pitchFamily="49" charset="0"/>
              </a:rPr>
              <a:t>) </a:t>
            </a:r>
          </a:p>
          <a:p>
            <a:pPr lvl="2" eaLnBrk="1" hangingPunct="1"/>
            <a:r>
              <a:rPr lang="sk-SK" dirty="0" smtClean="0"/>
              <a:t>s</a:t>
            </a:r>
            <a:r>
              <a:rPr lang="en-US" dirty="0" err="1" smtClean="0"/>
              <a:t>po</a:t>
            </a:r>
            <a:r>
              <a:rPr lang="sk-SK" dirty="0" smtClean="0"/>
              <a:t>číta súčet všetkých čísel v zozname</a:t>
            </a:r>
          </a:p>
          <a:p>
            <a:pPr lvl="2" eaLnBrk="1" hangingPunct="1"/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sk-SK" dirty="0" smtClean="0"/>
              <a:t> hodnoty vynecháva </a:t>
            </a:r>
            <a:r>
              <a:rPr lang="en-US" dirty="0" smtClean="0"/>
              <a:t>(</a:t>
            </a:r>
            <a:r>
              <a:rPr lang="en-US" dirty="0" err="1" smtClean="0"/>
              <a:t>pozor</a:t>
            </a:r>
            <a:r>
              <a:rPr lang="en-US" dirty="0" smtClean="0"/>
              <a:t>, </a:t>
            </a:r>
            <a:r>
              <a:rPr lang="en-US" b="1" dirty="0" err="1" smtClean="0">
                <a:solidFill>
                  <a:srgbClr val="FF3300"/>
                </a:solidFill>
              </a:rPr>
              <a:t>pol</a:t>
            </a:r>
            <a:r>
              <a:rPr lang="sk-SK" b="1" dirty="0" err="1" smtClean="0">
                <a:solidFill>
                  <a:srgbClr val="FF3300"/>
                </a:solidFill>
              </a:rPr>
              <a:t>íčka</a:t>
            </a:r>
            <a:r>
              <a:rPr lang="sk-SK" dirty="0" smtClean="0"/>
              <a:t> zoznamu </a:t>
            </a:r>
            <a:r>
              <a:rPr lang="sk-SK" b="1" dirty="0" smtClean="0">
                <a:solidFill>
                  <a:srgbClr val="FF3300"/>
                </a:solidFill>
              </a:rPr>
              <a:t>sú</a:t>
            </a:r>
            <a:r>
              <a:rPr lang="sk-SK" dirty="0" smtClean="0">
                <a:solidFill>
                  <a:srgbClr val="FF3300"/>
                </a:solidFill>
              </a:rPr>
              <a:t> </a:t>
            </a:r>
            <a:r>
              <a:rPr lang="sk-SK" b="1" dirty="0" smtClean="0">
                <a:solidFill>
                  <a:srgbClr val="FF3300"/>
                </a:solidFill>
              </a:rPr>
              <a:t>referencie</a:t>
            </a:r>
            <a:r>
              <a:rPr lang="sk-SK" dirty="0" smtClean="0"/>
              <a:t> na objekty </a:t>
            </a:r>
            <a:r>
              <a:rPr lang="en-US" dirty="0" err="1" smtClean="0"/>
              <a:t>triedy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</a:rPr>
              <a:t>Integer</a:t>
            </a:r>
            <a:r>
              <a:rPr lang="en-US" dirty="0" smtClean="0"/>
              <a:t> </a:t>
            </a:r>
            <a:r>
              <a:rPr lang="sk-SK" dirty="0" smtClean="0"/>
              <a:t>a teda </a:t>
            </a:r>
            <a:r>
              <a:rPr lang="sk-SK" b="1" dirty="0" smtClean="0">
                <a:solidFill>
                  <a:srgbClr val="FF3300"/>
                </a:solidFill>
              </a:rPr>
              <a:t>môžu byť</a:t>
            </a:r>
            <a:r>
              <a:rPr lang="sk-SK" dirty="0" smtClean="0"/>
              <a:t> aj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sz="2100" dirty="0" smtClean="0">
                <a:latin typeface="Courier New" pitchFamily="49" charset="0"/>
              </a:rPr>
              <a:t> </a:t>
            </a:r>
            <a:r>
              <a:rPr lang="sk-SK" sz="2100" dirty="0" smtClean="0">
                <a:latin typeface="Courier New" pitchFamily="49" charset="0"/>
              </a:rPr>
              <a:t>len</a:t>
            </a:r>
            <a:r>
              <a:rPr lang="en-US" sz="2100" dirty="0" err="1" smtClean="0">
                <a:latin typeface="Courier New" pitchFamily="49" charset="0"/>
              </a:rPr>
              <a:t>Kladne</a:t>
            </a:r>
            <a:r>
              <a:rPr lang="en-US" sz="2100" dirty="0" smtClean="0">
                <a:latin typeface="Courier New" pitchFamily="49" charset="0"/>
              </a:rPr>
              <a:t>(</a:t>
            </a:r>
            <a:r>
              <a:rPr lang="en-US" sz="2100" dirty="0" err="1" smtClean="0">
                <a:latin typeface="Courier New" pitchFamily="49" charset="0"/>
              </a:rPr>
              <a:t>ArrayList</a:t>
            </a:r>
            <a:r>
              <a:rPr lang="en-US" sz="2100" dirty="0" smtClean="0">
                <a:latin typeface="Courier New" pitchFamily="49" charset="0"/>
              </a:rPr>
              <a:t>&lt;Integer&gt; </a:t>
            </a:r>
            <a:r>
              <a:rPr lang="en-US" sz="2100" dirty="0" err="1" smtClean="0">
                <a:latin typeface="Courier New" pitchFamily="49" charset="0"/>
              </a:rPr>
              <a:t>zoznam</a:t>
            </a:r>
            <a:r>
              <a:rPr lang="en-US" sz="2100" dirty="0" smtClean="0">
                <a:latin typeface="Courier New" pitchFamily="49" charset="0"/>
              </a:rPr>
              <a:t>)</a:t>
            </a:r>
          </a:p>
          <a:p>
            <a:pPr lvl="2" eaLnBrk="1" hangingPunct="1"/>
            <a:r>
              <a:rPr lang="sk-SK" b="1" dirty="0" smtClean="0">
                <a:solidFill>
                  <a:srgbClr val="7F0055"/>
                </a:solidFill>
                <a:latin typeface="Courier New" pitchFamily="49" charset="0"/>
              </a:rPr>
              <a:t>t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rue</a:t>
            </a:r>
            <a:r>
              <a:rPr lang="sk-SK" dirty="0" smtClean="0"/>
              <a:t> </a:t>
            </a:r>
            <a:r>
              <a:rPr lang="en-US" dirty="0" smtClean="0"/>
              <a:t>pr</a:t>
            </a:r>
            <a:r>
              <a:rPr lang="sk-SK" dirty="0" err="1" smtClean="0"/>
              <a:t>áve</a:t>
            </a:r>
            <a:r>
              <a:rPr lang="sk-SK" dirty="0" smtClean="0"/>
              <a:t> vtedy, ak </a:t>
            </a:r>
            <a:r>
              <a:rPr lang="en-US" dirty="0" smtClean="0"/>
              <a:t>v</a:t>
            </a:r>
            <a:r>
              <a:rPr lang="sk-SK" dirty="0" err="1" smtClean="0"/>
              <a:t>šetky</a:t>
            </a:r>
            <a:r>
              <a:rPr lang="sk-SK" dirty="0" smtClean="0"/>
              <a:t> čísla v zozname sú kladné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sk-SK" dirty="0" smtClean="0"/>
          </a:p>
          <a:p>
            <a:pPr lvl="1" eaLnBrk="1" hangingPunct="1"/>
            <a:endParaRPr lang="sk-SK" dirty="0" smtClean="0"/>
          </a:p>
          <a:p>
            <a:pPr lvl="2" eaLnBrk="1" hangingPunct="1"/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ArrayList</a:t>
            </a:r>
            <a:r>
              <a:rPr lang="en-US" sz="4000" dirty="0" smtClean="0"/>
              <a:t> </a:t>
            </a:r>
            <a:r>
              <a:rPr lang="en-US" sz="4000" dirty="0" err="1" smtClean="0"/>
              <a:t>nie</a:t>
            </a:r>
            <a:r>
              <a:rPr lang="en-US" sz="4000" dirty="0" smtClean="0"/>
              <a:t> je </a:t>
            </a:r>
            <a:r>
              <a:rPr lang="sk-SK" sz="4000" dirty="0" smtClean="0"/>
              <a:t>jediný</a:t>
            </a:r>
            <a:r>
              <a:rPr lang="en-US" sz="4000" dirty="0" smtClean="0"/>
              <a:t>!</a:t>
            </a:r>
            <a:endParaRPr lang="cs-CZ" sz="4000" dirty="0" smtClean="0"/>
          </a:p>
        </p:txBody>
      </p:sp>
      <p:sp>
        <p:nvSpPr>
          <p:cNvPr id="129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Okrem</a:t>
            </a:r>
            <a:r>
              <a:rPr lang="en-US" dirty="0" smtClean="0"/>
              <a:t> </a:t>
            </a:r>
            <a:r>
              <a:rPr lang="en-US" dirty="0" err="1" smtClean="0"/>
              <a:t>triedy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</a:rPr>
              <a:t>ArrayList</a:t>
            </a:r>
            <a:r>
              <a:rPr lang="en-US" dirty="0" smtClean="0">
                <a:latin typeface="Courier New" pitchFamily="49" charset="0"/>
              </a:rPr>
              <a:t>&lt;E&gt;</a:t>
            </a:r>
            <a:r>
              <a:rPr lang="en-US" dirty="0" smtClean="0"/>
              <a:t> </a:t>
            </a:r>
            <a:r>
              <a:rPr lang="en-US" dirty="0" err="1" smtClean="0"/>
              <a:t>existuje</a:t>
            </a:r>
            <a:r>
              <a:rPr lang="en-US" dirty="0" smtClean="0"/>
              <a:t> v </a:t>
            </a:r>
            <a:r>
              <a:rPr lang="en-US" dirty="0" err="1" smtClean="0"/>
              <a:t>Jave</a:t>
            </a:r>
            <a:r>
              <a:rPr lang="en-US" dirty="0" smtClean="0"/>
              <a:t>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/>
              <a:t>trieda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3300"/>
                </a:solidFill>
              </a:rPr>
              <a:t>LinkedList</a:t>
            </a:r>
            <a:r>
              <a:rPr lang="en-US" dirty="0" smtClean="0">
                <a:solidFill>
                  <a:srgbClr val="FF3300"/>
                </a:solidFill>
              </a:rPr>
              <a:t>&lt;E&gt;</a:t>
            </a:r>
            <a:r>
              <a:rPr lang="en-US" dirty="0" smtClean="0"/>
              <a:t>, </a:t>
            </a:r>
            <a:r>
              <a:rPr lang="en-US" dirty="0" err="1" smtClean="0"/>
              <a:t>ktor</a:t>
            </a:r>
            <a:r>
              <a:rPr lang="sk-SK" dirty="0" smtClean="0"/>
              <a:t>á robí presne to isté ...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Načo sú 2 triedy</a:t>
            </a:r>
            <a:r>
              <a:rPr lang="en-US" dirty="0" smtClean="0"/>
              <a:t>, </a:t>
            </a:r>
            <a:r>
              <a:rPr lang="en-US" dirty="0" err="1" smtClean="0"/>
              <a:t>ktor</a:t>
            </a:r>
            <a:r>
              <a:rPr lang="sk-SK" dirty="0" smtClean="0"/>
              <a:t>é robia to isté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err="1" smtClean="0"/>
              <a:t>Ke</a:t>
            </a:r>
            <a:r>
              <a:rPr lang="sk-SK" dirty="0" smtClean="0"/>
              <a:t>ď dvaja robia to isté, nie je to </a:t>
            </a:r>
            <a:r>
              <a:rPr lang="sk-SK" dirty="0" err="1" smtClean="0"/>
              <a:t>to</a:t>
            </a:r>
            <a:r>
              <a:rPr lang="sk-SK" dirty="0" smtClean="0"/>
              <a:t> isté ...</a:t>
            </a:r>
          </a:p>
          <a:p>
            <a:pPr eaLnBrk="1" hangingPunct="1"/>
            <a:r>
              <a:rPr lang="sk-SK" b="1" dirty="0" err="1" smtClean="0"/>
              <a:t>ArrayList</a:t>
            </a:r>
            <a:r>
              <a:rPr lang="en-US" dirty="0" smtClean="0"/>
              <a:t>-y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3300"/>
                </a:solidFill>
              </a:rPr>
              <a:t>skrýva</a:t>
            </a:r>
            <a:r>
              <a:rPr lang="en-US" dirty="0" smtClean="0">
                <a:solidFill>
                  <a:srgbClr val="FF3300"/>
                </a:solidFill>
              </a:rPr>
              <a:t>j</a:t>
            </a:r>
            <a:r>
              <a:rPr lang="sk-SK" dirty="0" smtClean="0">
                <a:solidFill>
                  <a:srgbClr val="FF3300"/>
                </a:solidFill>
              </a:rPr>
              <a:t>ú</a:t>
            </a:r>
            <a:r>
              <a:rPr lang="en-US" dirty="0" smtClean="0"/>
              <a:t> v </a:t>
            </a:r>
            <a:r>
              <a:rPr lang="en-US" dirty="0" err="1" smtClean="0"/>
              <a:t>sebe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3300"/>
                </a:solidFill>
              </a:rPr>
              <a:t>pole</a:t>
            </a:r>
            <a:r>
              <a:rPr lang="sk-SK" dirty="0" smtClean="0"/>
              <a:t>, ktoré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sk-SK" dirty="0" smtClean="0"/>
              <a:t> </a:t>
            </a:r>
            <a:r>
              <a:rPr lang="sk-SK" dirty="0" err="1" smtClean="0">
                <a:latin typeface="Courier New" pitchFamily="49" charset="0"/>
              </a:rPr>
              <a:t>add</a:t>
            </a:r>
            <a:r>
              <a:rPr lang="sk-SK" i="1" dirty="0" smtClean="0"/>
              <a:t> </a:t>
            </a:r>
            <a:r>
              <a:rPr lang="sk-SK" dirty="0" smtClean="0"/>
              <a:t>a </a:t>
            </a:r>
            <a:r>
              <a:rPr lang="sk-SK" dirty="0" err="1" smtClean="0">
                <a:latin typeface="Courier New" pitchFamily="49" charset="0"/>
              </a:rPr>
              <a:t>remove</a:t>
            </a:r>
            <a:r>
              <a:rPr lang="sk-SK" dirty="0" smtClean="0"/>
              <a:t> metódach </a:t>
            </a:r>
            <a:r>
              <a:rPr lang="en-US" dirty="0" err="1" smtClean="0"/>
              <a:t>zv</a:t>
            </a:r>
            <a:r>
              <a:rPr lang="sk-SK" dirty="0" err="1" smtClean="0"/>
              <a:t>äčšuje</a:t>
            </a:r>
            <a:r>
              <a:rPr lang="en-US" dirty="0" smtClean="0"/>
              <a:t>/</a:t>
            </a:r>
            <a:r>
              <a:rPr lang="en-US" dirty="0" err="1" smtClean="0"/>
              <a:t>zmen</a:t>
            </a:r>
            <a:r>
              <a:rPr lang="sk-SK" dirty="0" err="1" smtClean="0"/>
              <a:t>šuje</a:t>
            </a:r>
            <a:r>
              <a:rPr lang="sk-SK" dirty="0" smtClean="0"/>
              <a:t> na základe „finty“ s vytvorením nového poľa </a:t>
            </a:r>
          </a:p>
          <a:p>
            <a:pPr lvl="1" eaLnBrk="1" hangingPunct="1"/>
            <a:r>
              <a:rPr lang="en-US" dirty="0" smtClean="0"/>
              <a:t>v </a:t>
            </a:r>
            <a:r>
              <a:rPr lang="en-US" dirty="0" err="1" smtClean="0"/>
              <a:t>skuto</a:t>
            </a:r>
            <a:r>
              <a:rPr lang="sk-SK" dirty="0" smtClean="0"/>
              <a:t>čnosti je tam </a:t>
            </a:r>
            <a:r>
              <a:rPr lang="sk-SK" b="1" dirty="0" smtClean="0"/>
              <a:t>o dosť </a:t>
            </a:r>
            <a:r>
              <a:rPr lang="sk-SK" b="1" dirty="0" smtClean="0">
                <a:solidFill>
                  <a:srgbClr val="FF0000"/>
                </a:solidFill>
              </a:rPr>
              <a:t>chytrejšia</a:t>
            </a:r>
            <a:r>
              <a:rPr lang="sk-SK" b="1" dirty="0" smtClean="0"/>
              <a:t> </a:t>
            </a:r>
            <a:r>
              <a:rPr lang="sk-SK" dirty="0" smtClean="0"/>
              <a:t>implementácia, než sme používali my</a:t>
            </a:r>
            <a:r>
              <a:rPr lang="en-US" dirty="0" smtClean="0"/>
              <a:t> (s </a:t>
            </a:r>
            <a:r>
              <a:rPr lang="en-US" dirty="0" err="1" smtClean="0"/>
              <a:t>kapacitou</a:t>
            </a:r>
            <a:r>
              <a:rPr lang="en-US" dirty="0" smtClean="0"/>
              <a:t>)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 smtClean="0">
                <a:solidFill>
                  <a:srgbClr val="008000"/>
                </a:solidFill>
              </a:rPr>
              <a:t>ArrayList</a:t>
            </a:r>
            <a:r>
              <a:rPr lang="sk-SK" sz="4000" dirty="0" smtClean="0">
                <a:solidFill>
                  <a:srgbClr val="008000"/>
                </a:solidFill>
              </a:rPr>
              <a:t> </a:t>
            </a:r>
            <a:r>
              <a:rPr lang="sk-SK" sz="4000" dirty="0" err="1" smtClean="0">
                <a:solidFill>
                  <a:srgbClr val="008000"/>
                </a:solidFill>
              </a:rPr>
              <a:t>vs</a:t>
            </a:r>
            <a:r>
              <a:rPr lang="sk-SK" sz="4000" dirty="0" smtClean="0">
                <a:solidFill>
                  <a:srgbClr val="008000"/>
                </a:solidFill>
              </a:rPr>
              <a:t>. </a:t>
            </a:r>
            <a:r>
              <a:rPr lang="sk-SK" sz="4000" dirty="0" err="1" smtClean="0">
                <a:solidFill>
                  <a:srgbClr val="008000"/>
                </a:solidFill>
              </a:rPr>
              <a:t>LinkedList</a:t>
            </a:r>
            <a:endParaRPr lang="cs-CZ" sz="4000" dirty="0" smtClean="0">
              <a:solidFill>
                <a:srgbClr val="008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525588"/>
            <a:ext cx="8426450" cy="1130300"/>
          </a:xfrm>
        </p:spPr>
        <p:txBody>
          <a:bodyPr/>
          <a:lstStyle/>
          <a:p>
            <a:pPr eaLnBrk="1" hangingPunct="1"/>
            <a:r>
              <a:rPr lang="sk-SK" sz="2400" b="1" smtClean="0">
                <a:solidFill>
                  <a:srgbClr val="FF3300"/>
                </a:solidFill>
              </a:rPr>
              <a:t>O</a:t>
            </a:r>
            <a:r>
              <a:rPr lang="en-US" sz="2400" b="1" smtClean="0">
                <a:solidFill>
                  <a:srgbClr val="FF3300"/>
                </a:solidFill>
              </a:rPr>
              <a:t>(1)</a:t>
            </a:r>
            <a:r>
              <a:rPr lang="en-US" sz="2400" smtClean="0"/>
              <a:t> = </a:t>
            </a:r>
            <a:r>
              <a:rPr lang="sk-SK" sz="2400" smtClean="0"/>
              <a:t>„</a:t>
            </a:r>
            <a:r>
              <a:rPr lang="en-US" sz="2400" smtClean="0"/>
              <a:t>r</a:t>
            </a:r>
            <a:r>
              <a:rPr lang="sk-SK" sz="2400" smtClean="0"/>
              <a:t>ýchlo“, </a:t>
            </a:r>
            <a:r>
              <a:rPr lang="sk-SK" sz="2400" b="1" smtClean="0">
                <a:solidFill>
                  <a:srgbClr val="FF3300"/>
                </a:solidFill>
              </a:rPr>
              <a:t>O</a:t>
            </a:r>
            <a:r>
              <a:rPr lang="en-US" sz="2400" b="1" smtClean="0">
                <a:solidFill>
                  <a:srgbClr val="FF3300"/>
                </a:solidFill>
              </a:rPr>
              <a:t>(n)</a:t>
            </a:r>
            <a:r>
              <a:rPr lang="en-US" sz="2400" smtClean="0"/>
              <a:t> = </a:t>
            </a:r>
            <a:r>
              <a:rPr lang="sk-SK" sz="2400" smtClean="0"/>
              <a:t>„pomaly“ </a:t>
            </a:r>
            <a:r>
              <a:rPr lang="en-US" sz="2400" smtClean="0"/>
              <a:t>(v najhor</a:t>
            </a:r>
            <a:r>
              <a:rPr lang="sk-SK" sz="2400" smtClean="0"/>
              <a:t>šom prípade</a:t>
            </a:r>
            <a:r>
              <a:rPr lang="en-US" sz="2400" smtClean="0"/>
              <a:t>)</a:t>
            </a:r>
            <a:endParaRPr lang="sk-SK" sz="2400" smtClean="0"/>
          </a:p>
          <a:p>
            <a:pPr eaLnBrk="1" hangingPunct="1"/>
            <a:endParaRPr lang="cs-CZ" sz="2400" smtClean="0"/>
          </a:p>
        </p:txBody>
      </p:sp>
      <p:graphicFrame>
        <p:nvGraphicFramePr>
          <p:cNvPr id="1294401" name="Group 65"/>
          <p:cNvGraphicFramePr>
            <a:graphicFrameLocks noGrp="1"/>
          </p:cNvGraphicFramePr>
          <p:nvPr>
            <p:ph sz="half" idx="2"/>
          </p:nvPr>
        </p:nvGraphicFramePr>
        <p:xfrm>
          <a:off x="300038" y="2192338"/>
          <a:ext cx="8515350" cy="2969261"/>
        </p:xfrm>
        <a:graphic>
          <a:graphicData uri="http://schemas.openxmlformats.org/drawingml/2006/table">
            <a:tbl>
              <a:tblPr/>
              <a:tblGrid>
                <a:gridCol w="4352925"/>
                <a:gridCol w="2090737"/>
                <a:gridCol w="2071688"/>
              </a:tblGrid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ArrayList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&lt;E&gt;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LinkedList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&lt;E&gt;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get</a:t>
                      </a:r>
                      <a:endParaRPr lang="cs-CZ" sz="2400" baseline="0" dirty="0" smtClean="0">
                        <a:solidFill>
                          <a:srgbClr val="000000"/>
                        </a:solidFill>
                        <a:latin typeface="Courier New" pitchFamily="49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O(1)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O(n)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add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na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za</a:t>
                      </a:r>
                      <a:r>
                        <a:rPr kumimoji="0" 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čiatok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 alebo koniec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O(n)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O(1)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sk-SK" sz="2400" baseline="0" dirty="0" smtClean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r</a:t>
                      </a:r>
                      <a:r>
                        <a:rPr lang="en-US" sz="2400" baseline="0" dirty="0" err="1" smtClean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emove</a:t>
                      </a:r>
                      <a:r>
                        <a:rPr lang="en-US" sz="2400" baseline="0" dirty="0" smtClean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prv</a:t>
                      </a:r>
                      <a:r>
                        <a:rPr kumimoji="0" lang="sk-SK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ého</a:t>
                      </a: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 alebo posledného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(n)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O(1)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lang="sk-SK" sz="2400" baseline="0" dirty="0" smtClean="0">
                          <a:solidFill>
                            <a:srgbClr val="000000"/>
                          </a:solidFill>
                          <a:latin typeface="Courier New" pitchFamily="49" charset="0"/>
                          <a:ea typeface="Lucida Sans Unicode" pitchFamily="34" charset="0"/>
                          <a:cs typeface="Lucida Sans Unicode" pitchFamily="34" charset="0"/>
                        </a:rPr>
                        <a:t>set</a:t>
                      </a:r>
                      <a:endParaRPr lang="cs-CZ" sz="2400" baseline="0" dirty="0" smtClean="0">
                        <a:solidFill>
                          <a:srgbClr val="000000"/>
                        </a:solidFill>
                        <a:latin typeface="Courier New" pitchFamily="49" charset="0"/>
                        <a:ea typeface="Lucida Sans Unicode" pitchFamily="34" charset="0"/>
                        <a:cs typeface="Lucida Sans Unicod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sk-SK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O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(1)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rebuchet MS" pitchFamily="34" charset="0"/>
                        </a:rPr>
                        <a:t>O(n)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38" name="Rectangle 66"/>
          <p:cNvSpPr>
            <a:spLocks noChangeArrowheads="1"/>
          </p:cNvSpPr>
          <p:nvPr/>
        </p:nvSpPr>
        <p:spPr bwMode="auto">
          <a:xfrm>
            <a:off x="298450" y="5383213"/>
            <a:ext cx="8456613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 typeface="Arial" pitchFamily="34" charset="0"/>
              <a:buChar char="•"/>
            </a:pPr>
            <a:r>
              <a:rPr lang="en-US" sz="2400" dirty="0" smtClean="0">
                <a:latin typeface="Trebuchet MS" pitchFamily="34" charset="0"/>
              </a:rPr>
              <a:t>Ka</a:t>
            </a:r>
            <a:r>
              <a:rPr lang="sk-SK" sz="2400" dirty="0" err="1">
                <a:latin typeface="Trebuchet MS" pitchFamily="34" charset="0"/>
              </a:rPr>
              <a:t>ždý</a:t>
            </a:r>
            <a:r>
              <a:rPr lang="sk-SK" sz="2400" dirty="0">
                <a:latin typeface="Trebuchet MS" pitchFamily="34" charset="0"/>
              </a:rPr>
              <a:t> z nich je </a:t>
            </a:r>
            <a:r>
              <a:rPr lang="sk-SK" sz="2400" b="1" dirty="0">
                <a:solidFill>
                  <a:srgbClr val="FF3300"/>
                </a:solidFill>
                <a:latin typeface="Trebuchet MS" pitchFamily="34" charset="0"/>
              </a:rPr>
              <a:t>výhodnejší pre iné</a:t>
            </a:r>
            <a:r>
              <a:rPr lang="sk-SK" sz="2400" dirty="0">
                <a:solidFill>
                  <a:srgbClr val="000066"/>
                </a:solidFill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praktické situácie</a:t>
            </a:r>
            <a:endParaRPr lang="en-US" sz="2400" dirty="0">
              <a:latin typeface="Trebuchet MS" pitchFamily="34" charset="0"/>
            </a:endParaRPr>
          </a:p>
          <a:p>
            <a:pPr marL="987425" lvl="1" indent="-361950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r>
              <a:rPr lang="en-US" dirty="0" err="1">
                <a:latin typeface="Trebuchet MS" pitchFamily="34" charset="0"/>
              </a:rPr>
              <a:t>pri</a:t>
            </a:r>
            <a:r>
              <a:rPr lang="en-US" dirty="0">
                <a:latin typeface="Trebuchet MS" pitchFamily="34" charset="0"/>
              </a:rPr>
              <a:t> </a:t>
            </a:r>
            <a:r>
              <a:rPr lang="sk-SK" dirty="0">
                <a:latin typeface="Trebuchet MS" pitchFamily="34" charset="0"/>
              </a:rPr>
              <a:t>častom vkladaní a odoberaní z konca je lepší </a:t>
            </a:r>
            <a:r>
              <a:rPr lang="sk-SK" dirty="0" err="1">
                <a:latin typeface="Courier New" pitchFamily="49" charset="0"/>
                <a:cs typeface="Courier New" pitchFamily="49" charset="0"/>
              </a:rPr>
              <a:t>LinkedList</a:t>
            </a:r>
            <a:endParaRPr lang="sk-SK" dirty="0">
              <a:latin typeface="Courier New" pitchFamily="49" charset="0"/>
              <a:cs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  <a:buFontTx/>
              <a:buChar char="•"/>
            </a:pPr>
            <a:endParaRPr lang="cs-CZ" sz="2400" dirty="0">
              <a:solidFill>
                <a:srgbClr val="000066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err="1" smtClean="0"/>
              <a:t>ArrayList</a:t>
            </a:r>
            <a:r>
              <a:rPr lang="sk-SK" dirty="0" smtClean="0"/>
              <a:t> </a:t>
            </a:r>
            <a:r>
              <a:rPr lang="en-US" dirty="0" smtClean="0"/>
              <a:t>+ </a:t>
            </a:r>
            <a:r>
              <a:rPr lang="sk-SK" dirty="0" err="1" smtClean="0"/>
              <a:t>LinkedList</a:t>
            </a:r>
            <a:r>
              <a:rPr lang="en-US" dirty="0" smtClean="0"/>
              <a:t> = List</a:t>
            </a:r>
            <a:endParaRPr lang="cs-CZ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Obe triedy majú spoločné to, že </a:t>
            </a:r>
            <a:r>
              <a:rPr lang="sk-SK" b="1" dirty="0" smtClean="0">
                <a:solidFill>
                  <a:srgbClr val="FF3300"/>
                </a:solidFill>
              </a:rPr>
              <a:t>reprezentujú nejaký zoznam</a:t>
            </a:r>
            <a:r>
              <a:rPr lang="sk-SK" dirty="0" smtClean="0"/>
              <a:t> objektov a majú príslušné „užitočné“ metódy pre zoznamy</a:t>
            </a:r>
          </a:p>
          <a:p>
            <a:pPr eaLnBrk="1" hangingPunct="1"/>
            <a:r>
              <a:rPr lang="sk-SK" dirty="0" smtClean="0">
                <a:solidFill>
                  <a:srgbClr val="FF3300"/>
                </a:solidFill>
              </a:rPr>
              <a:t>Rozhranie </a:t>
            </a:r>
            <a:r>
              <a:rPr lang="en-US" b="1" dirty="0" smtClean="0">
                <a:solidFill>
                  <a:srgbClr val="FF3300"/>
                </a:solidFill>
              </a:rPr>
              <a:t>List&lt;E&gt;</a:t>
            </a:r>
            <a:r>
              <a:rPr lang="en-US" dirty="0" smtClean="0"/>
              <a:t> je </a:t>
            </a:r>
            <a:r>
              <a:rPr lang="sk-SK" dirty="0" smtClean="0"/>
              <a:t>„</a:t>
            </a:r>
            <a:r>
              <a:rPr lang="en-US" dirty="0" err="1" smtClean="0"/>
              <a:t>zoznam</a:t>
            </a:r>
            <a:r>
              <a:rPr lang="sk-SK" dirty="0" smtClean="0"/>
              <a:t>“</a:t>
            </a:r>
            <a:r>
              <a:rPr lang="en-US" dirty="0" smtClean="0"/>
              <a:t> t</a:t>
            </a:r>
            <a:r>
              <a:rPr lang="sk-SK" dirty="0" err="1" smtClean="0"/>
              <a:t>ých</a:t>
            </a:r>
            <a:r>
              <a:rPr lang="sk-SK" dirty="0" smtClean="0"/>
              <a:t> metód, ktoré by mal každý slušný „zoznamový“ objekt implementovať</a:t>
            </a:r>
          </a:p>
          <a:p>
            <a:pPr eaLnBrk="1" hangingPunct="1"/>
            <a:endParaRPr lang="en-US" i="1" dirty="0" smtClean="0"/>
          </a:p>
          <a:p>
            <a:pPr eaLnBrk="1" hangingPunct="1"/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 </a:t>
            </a:r>
            <a:r>
              <a:rPr lang="en-US" dirty="0" err="1" smtClean="0"/>
              <a:t>aj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LinkedList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 </a:t>
            </a:r>
            <a:r>
              <a:rPr lang="en-US" dirty="0" err="1" smtClean="0"/>
              <a:t>implementuj</a:t>
            </a:r>
            <a:r>
              <a:rPr lang="sk-SK" dirty="0" smtClean="0"/>
              <a:t>ú </a:t>
            </a:r>
            <a:r>
              <a:rPr lang="en-US" dirty="0" err="1" smtClean="0"/>
              <a:t>rozhranie</a:t>
            </a:r>
            <a:r>
              <a:rPr lang="en-US" dirty="0" smtClean="0"/>
              <a:t> </a:t>
            </a:r>
            <a:r>
              <a:rPr lang="sk-SK" dirty="0" smtClean="0">
                <a:latin typeface="Courier New" pitchFamily="49" charset="0"/>
                <a:cs typeface="Courier New" pitchFamily="49" charset="0"/>
              </a:rPr>
              <a:t>List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&lt;E&gt;!</a:t>
            </a:r>
          </a:p>
          <a:p>
            <a:pPr lvl="1" eaLnBrk="1" hangingPunct="1"/>
            <a:r>
              <a:rPr lang="en-US" dirty="0" err="1" smtClean="0"/>
              <a:t>Upravme</a:t>
            </a:r>
            <a:r>
              <a:rPr lang="en-US" dirty="0" smtClean="0"/>
              <a:t> </a:t>
            </a:r>
            <a:r>
              <a:rPr lang="en-US" dirty="0" err="1" smtClean="0"/>
              <a:t>triedu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Zoznamar</a:t>
            </a:r>
            <a:r>
              <a:rPr lang="en-US" i="1" dirty="0" smtClean="0"/>
              <a:t> …</a:t>
            </a:r>
            <a:endParaRPr lang="cs-CZ" i="1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Pripome</a:t>
            </a:r>
            <a:r>
              <a:rPr lang="sk-SK" sz="4000" smtClean="0"/>
              <a:t>ňme si interface</a:t>
            </a:r>
            <a:endParaRPr lang="cs-CZ" sz="400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err="1" smtClean="0"/>
              <a:t>Interface</a:t>
            </a:r>
            <a:r>
              <a:rPr lang="sk-SK" dirty="0" smtClean="0"/>
              <a:t> </a:t>
            </a:r>
            <a:r>
              <a:rPr lang="en-US" dirty="0" smtClean="0"/>
              <a:t>= </a:t>
            </a:r>
            <a:r>
              <a:rPr lang="sk-SK" dirty="0" smtClean="0"/>
              <a:t>pomenovaný </a:t>
            </a:r>
            <a:r>
              <a:rPr lang="en-US" b="1" dirty="0" err="1" smtClean="0">
                <a:solidFill>
                  <a:srgbClr val="FF3300"/>
                </a:solidFill>
              </a:rPr>
              <a:t>zoznam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hlavi</a:t>
            </a:r>
            <a:r>
              <a:rPr lang="sk-SK" b="1" dirty="0" err="1" smtClean="0">
                <a:solidFill>
                  <a:srgbClr val="FF3300"/>
                </a:solidFill>
              </a:rPr>
              <a:t>čiek</a:t>
            </a:r>
            <a:r>
              <a:rPr lang="sk-SK" dirty="0" smtClean="0"/>
              <a:t> metód</a:t>
            </a:r>
          </a:p>
          <a:p>
            <a:pPr lvl="1" eaLnBrk="1" hangingPunct="1"/>
            <a:r>
              <a:rPr lang="sk-SK" dirty="0" smtClean="0"/>
              <a:t>hlavička metódy </a:t>
            </a:r>
            <a:r>
              <a:rPr lang="en-US" dirty="0" smtClean="0"/>
              <a:t>= n</a:t>
            </a:r>
            <a:r>
              <a:rPr lang="sk-SK" dirty="0" err="1" smtClean="0"/>
              <a:t>ázov</a:t>
            </a:r>
            <a:r>
              <a:rPr lang="sk-SK" dirty="0" smtClean="0"/>
              <a:t>, návratový typ, zoznam typov parametrov</a:t>
            </a:r>
          </a:p>
          <a:p>
            <a:pPr eaLnBrk="1" hangingPunct="1">
              <a:buFontTx/>
              <a:buNone/>
            </a:pPr>
            <a:r>
              <a:rPr lang="sk-SK" sz="2200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200" b="1" dirty="0" err="1" smtClean="0">
                <a:solidFill>
                  <a:srgbClr val="7F0055"/>
                </a:solidFill>
                <a:latin typeface="Courier New" pitchFamily="49" charset="0"/>
              </a:rPr>
              <a:t>interface</a:t>
            </a: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 Rozhranie {</a:t>
            </a:r>
            <a:r>
              <a:rPr lang="sk-SK" sz="2200" dirty="0" smtClean="0">
                <a:latin typeface="Courier New" pitchFamily="49" charset="0"/>
              </a:rPr>
              <a:t> ... </a:t>
            </a: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r>
              <a:rPr lang="sk-SK" sz="2200" b="1" dirty="0" err="1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200" b="1" dirty="0" err="1" smtClean="0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 Trieda </a:t>
            </a:r>
            <a:r>
              <a:rPr lang="sk-SK" sz="2200" b="1" dirty="0" err="1" smtClean="0">
                <a:solidFill>
                  <a:srgbClr val="7F0055"/>
                </a:solidFill>
                <a:latin typeface="Courier New" pitchFamily="49" charset="0"/>
              </a:rPr>
              <a:t>implements</a:t>
            </a: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 Rozhranie</a:t>
            </a:r>
            <a:r>
              <a:rPr lang="sk-SK" sz="2200" dirty="0" smtClean="0"/>
              <a:t> </a:t>
            </a: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{</a:t>
            </a:r>
            <a:r>
              <a:rPr lang="sk-SK" sz="2200" dirty="0" smtClean="0">
                <a:latin typeface="Courier New" pitchFamily="49" charset="0"/>
              </a:rPr>
              <a:t> ... </a:t>
            </a: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buFontTx/>
              <a:buNone/>
            </a:pPr>
            <a:endParaRPr lang="sk-SK" sz="22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2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2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sk-SK" sz="22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Rozhranie o </a:t>
            </a:r>
            <a:r>
              <a:rPr lang="en-US" sz="2200" dirty="0" smtClean="0">
                <a:solidFill>
                  <a:srgbClr val="000000"/>
                </a:solidFill>
                <a:latin typeface="Courier New" pitchFamily="49" charset="0"/>
              </a:rPr>
              <a:t>= …;</a:t>
            </a:r>
            <a:endParaRPr lang="sk-SK" sz="22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sz="2200" dirty="0" smtClean="0"/>
          </a:p>
          <a:p>
            <a:pPr lvl="1" eaLnBrk="1" hangingPunct="1"/>
            <a:endParaRPr lang="cs-CZ" dirty="0" smtClean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205016" y="5366327"/>
            <a:ext cx="1459347" cy="4156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489459" y="4862511"/>
            <a:ext cx="4423632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Premenn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á </a:t>
            </a: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o</a:t>
            </a:r>
            <a:r>
              <a:rPr lang="sk-SK" sz="2200" dirty="0" smtClean="0">
                <a:latin typeface="Trebuchet MS" pitchFamily="34" charset="0"/>
              </a:rPr>
              <a:t>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je schopná </a:t>
            </a:r>
            <a:r>
              <a:rPr lang="sk-SK" sz="2200" dirty="0" err="1" smtClean="0">
                <a:latin typeface="Calibri" pitchFamily="34" charset="0"/>
                <a:cs typeface="Calibri" pitchFamily="34" charset="0"/>
              </a:rPr>
              <a:t>referencovať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 objekt ľubovoľnej triedy, ktorá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prehl</a:t>
            </a:r>
            <a:r>
              <a:rPr lang="sk-SK" sz="2200" dirty="0" err="1" smtClean="0">
                <a:latin typeface="Calibri" pitchFamily="34" charset="0"/>
                <a:cs typeface="Calibri" pitchFamily="34" charset="0"/>
              </a:rPr>
              <a:t>ásila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, že implementuje </a:t>
            </a:r>
            <a:r>
              <a:rPr lang="sk-SK" sz="2200" dirty="0" err="1" smtClean="0">
                <a:latin typeface="Calibri" pitchFamily="34" charset="0"/>
                <a:cs typeface="Calibri" pitchFamily="34" charset="0"/>
              </a:rPr>
              <a:t>interface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200" dirty="0" smtClean="0">
                <a:solidFill>
                  <a:srgbClr val="000000"/>
                </a:solidFill>
                <a:latin typeface="Courier New" pitchFamily="49" charset="0"/>
              </a:rPr>
              <a:t>Rozhranie</a:t>
            </a:r>
            <a:endParaRPr lang="cs-CZ" sz="22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2697018" y="3574473"/>
            <a:ext cx="249382" cy="8128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3546763" y="3620655"/>
            <a:ext cx="2216727" cy="11176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11604" y="4155929"/>
            <a:ext cx="3282942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Trieda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prehlasuje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že bude mať všetky metódy, ktoré sú uvedené v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rozhran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í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.</a:t>
            </a:r>
            <a:endParaRPr lang="cs-CZ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Rozhranie</a:t>
            </a:r>
            <a:r>
              <a:rPr lang="en-US" sz="4000" dirty="0" smtClean="0"/>
              <a:t> </a:t>
            </a:r>
            <a:r>
              <a:rPr lang="en-US" sz="4000" i="0" dirty="0" smtClean="0">
                <a:latin typeface="Courier New" pitchFamily="49" charset="0"/>
                <a:cs typeface="Courier New" pitchFamily="49" charset="0"/>
              </a:rPr>
              <a:t>List&lt;E&gt;</a:t>
            </a:r>
            <a:endParaRPr lang="cs-CZ" sz="4000" i="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Predpisuje </a:t>
            </a:r>
            <a:r>
              <a:rPr lang="sk-SK" b="1" dirty="0" smtClean="0"/>
              <a:t>základné metódy</a:t>
            </a:r>
            <a:r>
              <a:rPr lang="sk-SK" dirty="0" smtClean="0"/>
              <a:t> na prácu so zoznamami: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err="1" smtClean="0">
                <a:solidFill>
                  <a:srgbClr val="FF3300"/>
                </a:solidFill>
              </a:rPr>
              <a:t>add</a:t>
            </a:r>
            <a:r>
              <a:rPr lang="sk-SK" i="1" dirty="0" smtClean="0">
                <a:solidFill>
                  <a:srgbClr val="FF3300"/>
                </a:solidFill>
              </a:rPr>
              <a:t>, </a:t>
            </a:r>
            <a:r>
              <a:rPr lang="sk-SK" i="1" dirty="0" err="1" smtClean="0">
                <a:solidFill>
                  <a:srgbClr val="FF3300"/>
                </a:solidFill>
              </a:rPr>
              <a:t>remove</a:t>
            </a:r>
            <a:r>
              <a:rPr lang="sk-SK" i="1" dirty="0" smtClean="0">
                <a:solidFill>
                  <a:srgbClr val="FF3300"/>
                </a:solidFill>
              </a:rPr>
              <a:t>, get, set, </a:t>
            </a:r>
            <a:r>
              <a:rPr lang="sk-SK" i="1" dirty="0" err="1" smtClean="0">
                <a:solidFill>
                  <a:srgbClr val="FF3300"/>
                </a:solidFill>
              </a:rPr>
              <a:t>clear</a:t>
            </a:r>
            <a:r>
              <a:rPr lang="sk-SK" i="1" dirty="0" smtClean="0">
                <a:solidFill>
                  <a:srgbClr val="FF3300"/>
                </a:solidFill>
              </a:rPr>
              <a:t>, </a:t>
            </a:r>
            <a:r>
              <a:rPr lang="sk-SK" i="1" dirty="0" err="1" smtClean="0">
                <a:solidFill>
                  <a:srgbClr val="FF3300"/>
                </a:solidFill>
              </a:rPr>
              <a:t>size</a:t>
            </a:r>
            <a:r>
              <a:rPr lang="sk-SK" i="1" dirty="0" smtClean="0">
                <a:solidFill>
                  <a:srgbClr val="FF3300"/>
                </a:solidFill>
              </a:rPr>
              <a:t>, </a:t>
            </a:r>
            <a:r>
              <a:rPr lang="sk-SK" i="1" dirty="0" err="1" smtClean="0">
                <a:solidFill>
                  <a:srgbClr val="FF3300"/>
                </a:solidFill>
              </a:rPr>
              <a:t>isEmpty</a:t>
            </a:r>
            <a:endParaRPr lang="sk-SK" i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Metódy na </a:t>
            </a:r>
            <a:r>
              <a:rPr lang="sk-SK" b="1" dirty="0" smtClean="0"/>
              <a:t>prácu s väčším počtom</a:t>
            </a:r>
            <a:r>
              <a:rPr lang="sk-SK" dirty="0" smtClean="0"/>
              <a:t> prvkov: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err="1" smtClean="0">
                <a:solidFill>
                  <a:srgbClr val="FF3300"/>
                </a:solidFill>
              </a:rPr>
              <a:t>addAll</a:t>
            </a:r>
            <a:r>
              <a:rPr lang="sk-SK" i="1" dirty="0" smtClean="0">
                <a:solidFill>
                  <a:srgbClr val="FF3300"/>
                </a:solidFill>
              </a:rPr>
              <a:t>, </a:t>
            </a:r>
            <a:r>
              <a:rPr lang="sk-SK" i="1" dirty="0" err="1" smtClean="0">
                <a:solidFill>
                  <a:srgbClr val="FF3300"/>
                </a:solidFill>
              </a:rPr>
              <a:t>removeAll</a:t>
            </a:r>
            <a:endParaRPr lang="sk-SK" i="1" dirty="0" smtClean="0">
              <a:solidFill>
                <a:srgbClr val="FF33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i="1" dirty="0" err="1" smtClean="0">
                <a:solidFill>
                  <a:srgbClr val="FF3300"/>
                </a:solidFill>
              </a:rPr>
              <a:t>subList</a:t>
            </a:r>
            <a:r>
              <a:rPr lang="sk-SK" i="1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zoznam reprezentujúci </a:t>
            </a:r>
            <a:r>
              <a:rPr lang="sk-SK" dirty="0" err="1" smtClean="0"/>
              <a:t>podzoznam</a:t>
            </a:r>
            <a:r>
              <a:rPr lang="sk-SK" dirty="0" smtClean="0"/>
              <a:t> prvkov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i="1" dirty="0" err="1" smtClean="0">
                <a:solidFill>
                  <a:srgbClr val="FF3300"/>
                </a:solidFill>
              </a:rPr>
              <a:t>toArray</a:t>
            </a:r>
            <a:r>
              <a:rPr lang="sk-SK" dirty="0" smtClean="0"/>
              <a:t> </a:t>
            </a:r>
            <a:r>
              <a:rPr lang="en-US" dirty="0" smtClean="0"/>
              <a:t>- </a:t>
            </a:r>
            <a:r>
              <a:rPr lang="sk-SK" dirty="0" smtClean="0"/>
              <a:t>na základe zoznamu vyrobí klasické Java pole a naplní ho podľa zoznamu</a:t>
            </a:r>
          </a:p>
          <a:p>
            <a:pPr eaLnBrk="1" hangingPunct="1">
              <a:lnSpc>
                <a:spcPct val="90000"/>
              </a:lnSpc>
            </a:pPr>
            <a:endParaRPr lang="cs-CZ" sz="20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 sz="2000" dirty="0" smtClean="0">
                <a:solidFill>
                  <a:srgbClr val="FF3300"/>
                </a:solidFill>
              </a:rPr>
              <a:t>http://download.oracle.com/javase/6/docs/api/java/util/List.html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Rozhrania v praxi</a:t>
            </a:r>
            <a:endParaRPr lang="cs-CZ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sucet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zoznam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>
              <a:buFontTx/>
              <a:buNone/>
            </a:pPr>
            <a:endParaRPr lang="cs-CZ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sucet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(List&lt;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zoznam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</p:txBody>
      </p:sp>
      <p:pic>
        <p:nvPicPr>
          <p:cNvPr id="21511" name="Picture 8" descr="Ok-256x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425" y="4621213"/>
            <a:ext cx="1131888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645891" y="1727200"/>
            <a:ext cx="628072" cy="131156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3860800" y="3542145"/>
            <a:ext cx="1473199" cy="137159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362619" y="2839751"/>
            <a:ext cx="4516000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Kde sa len dá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používame namiesto triedy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(implement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ácie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rozhranie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cs-CZ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Spom</a:t>
            </a:r>
            <a:r>
              <a:rPr lang="sk-SK" sz="4000" dirty="0" err="1" smtClean="0"/>
              <a:t>ínate</a:t>
            </a:r>
            <a:r>
              <a:rPr lang="sk-SK" sz="4000" dirty="0" smtClean="0"/>
              <a:t> si</a:t>
            </a:r>
            <a:r>
              <a:rPr lang="en-US" sz="4000" dirty="0" smtClean="0"/>
              <a:t>?</a:t>
            </a:r>
            <a:endParaRPr lang="cs-CZ" sz="4000" dirty="0" smtClean="0"/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 rot="306051">
            <a:off x="751898" y="1864880"/>
            <a:ext cx="7588250" cy="2130425"/>
          </a:xfrm>
          <a:prstGeom prst="rect">
            <a:avLst/>
          </a:prstGeom>
          <a:solidFill>
            <a:srgbClr val="F2F2F2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Turtle[] noveLopty =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Turtle[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+1];</a:t>
            </a:r>
            <a:endParaRPr lang="cs-CZ" sz="1800">
              <a:solidFill>
                <a:srgbClr val="000066"/>
              </a:solidFill>
              <a:latin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; i++)</a:t>
            </a:r>
            <a:endParaRPr lang="cs-CZ" sz="1800">
              <a:solidFill>
                <a:srgbClr val="000066"/>
              </a:solidFill>
              <a:latin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noveLopty[i] = </a:t>
            </a: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[i];</a:t>
            </a:r>
            <a:endParaRPr lang="cs-CZ" sz="1800">
              <a:solidFill>
                <a:srgbClr val="000066"/>
              </a:solidFill>
              <a:latin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noveLopty[noveLopty.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length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-1] = lopta;</a:t>
            </a:r>
            <a:endParaRPr lang="cs-CZ" sz="1800">
              <a:solidFill>
                <a:srgbClr val="000066"/>
              </a:solidFill>
              <a:latin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>
                <a:solidFill>
                  <a:srgbClr val="0000C0"/>
                </a:solidFill>
                <a:latin typeface="Courier New" pitchFamily="49" charset="0"/>
              </a:rPr>
              <a:t>lopty</a:t>
            </a:r>
            <a:r>
              <a:rPr lang="cs-CZ" sz="1800">
                <a:solidFill>
                  <a:srgbClr val="000000"/>
                </a:solidFill>
                <a:latin typeface="Courier New" pitchFamily="49" charset="0"/>
              </a:rPr>
              <a:t> = noveLopty;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 rot="-241357">
            <a:off x="693161" y="4050868"/>
            <a:ext cx="7548562" cy="1909762"/>
          </a:xfrm>
          <a:prstGeom prst="rect">
            <a:avLst/>
          </a:prstGeom>
          <a:solidFill>
            <a:srgbClr val="F2F2F2"/>
          </a:solidFill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 b="1" dirty="0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cs-CZ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cs-CZ" sz="1800" b="1" dirty="0" err="1">
                <a:solidFill>
                  <a:srgbClr val="993333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cs-CZ" sz="18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 </a:t>
            </a:r>
            <a:r>
              <a:rPr lang="cs-CZ" sz="1800" dirty="0" err="1">
                <a:latin typeface="Courier New" pitchFamily="49" charset="0"/>
                <a:cs typeface="Courier New" pitchFamily="49" charset="0"/>
              </a:rPr>
              <a:t>vlozNoveDvd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cs-CZ" sz="1800" dirty="0" err="1">
                <a:latin typeface="Courier New" pitchFamily="49" charset="0"/>
                <a:cs typeface="Courier New" pitchFamily="49" charset="0"/>
              </a:rPr>
              <a:t>Dvd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1800" dirty="0" err="1">
                <a:latin typeface="Courier New" pitchFamily="49" charset="0"/>
                <a:cs typeface="Courier New" pitchFamily="49" charset="0"/>
              </a:rPr>
              <a:t>dvd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) {</a:t>
            </a:r>
            <a:br>
              <a:rPr lang="cs-CZ" sz="1800" dirty="0">
                <a:latin typeface="Courier New" pitchFamily="49" charset="0"/>
                <a:cs typeface="Courier New" pitchFamily="49" charset="0"/>
              </a:rPr>
            </a:br>
            <a:r>
              <a:rPr lang="cs-CZ" sz="1800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cs-CZ" sz="1800" dirty="0" err="1">
                <a:latin typeface="Courier New" pitchFamily="49" charset="0"/>
                <a:cs typeface="Courier New" pitchFamily="49" charset="0"/>
              </a:rPr>
              <a:t>Dvd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[] </a:t>
            </a:r>
            <a:r>
              <a:rPr lang="cs-CZ" sz="1800" dirty="0" err="1">
                <a:latin typeface="Courier New" pitchFamily="49" charset="0"/>
                <a:cs typeface="Courier New" pitchFamily="49" charset="0"/>
              </a:rPr>
              <a:t>novePole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 = </a:t>
            </a:r>
            <a:r>
              <a:rPr lang="cs-CZ" sz="1800" b="1" dirty="0" err="1">
                <a:solidFill>
                  <a:srgbClr val="7F0055"/>
                </a:solidFill>
                <a:latin typeface="Courier New" pitchFamily="49" charset="0"/>
                <a:cs typeface="Courier New" pitchFamily="49" charset="0"/>
              </a:rPr>
              <a:t>new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cs-CZ" sz="1800" dirty="0" err="1">
                <a:latin typeface="Courier New" pitchFamily="49" charset="0"/>
                <a:cs typeface="Courier New" pitchFamily="49" charset="0"/>
              </a:rPr>
              <a:t>Dvd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[filmy.</a:t>
            </a:r>
            <a:r>
              <a:rPr lang="cs-CZ" sz="1800" dirty="0" err="1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+1];</a:t>
            </a:r>
            <a:br>
              <a:rPr lang="cs-CZ" sz="1800" dirty="0">
                <a:latin typeface="Courier New" pitchFamily="49" charset="0"/>
                <a:cs typeface="Courier New" pitchFamily="49" charset="0"/>
              </a:rPr>
            </a:br>
            <a:r>
              <a:rPr lang="cs-CZ" sz="1800" dirty="0">
                <a:latin typeface="Courier New" pitchFamily="49" charset="0"/>
                <a:cs typeface="Courier New" pitchFamily="49" charset="0"/>
              </a:rPr>
              <a:t> </a:t>
            </a:r>
            <a:r>
              <a:rPr lang="cs-CZ" sz="1800" dirty="0" err="1">
                <a:latin typeface="Courier New" pitchFamily="49" charset="0"/>
                <a:cs typeface="Courier New" pitchFamily="49" charset="0"/>
              </a:rPr>
              <a:t>System.arraycopy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(filmy,0,</a:t>
            </a:r>
            <a:r>
              <a:rPr lang="cs-CZ" sz="1800" dirty="0" err="1">
                <a:latin typeface="Courier New" pitchFamily="49" charset="0"/>
                <a:cs typeface="Courier New" pitchFamily="49" charset="0"/>
              </a:rPr>
              <a:t>novePole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,0,filmy.</a:t>
            </a:r>
            <a:r>
              <a:rPr lang="cs-CZ" sz="1800" dirty="0" err="1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);</a:t>
            </a:r>
            <a:br>
              <a:rPr lang="cs-CZ" sz="1800" dirty="0">
                <a:latin typeface="Courier New" pitchFamily="49" charset="0"/>
                <a:cs typeface="Courier New" pitchFamily="49" charset="0"/>
              </a:rPr>
            </a:br>
            <a:r>
              <a:rPr lang="cs-CZ" sz="1800" dirty="0">
                <a:latin typeface="Courier New" pitchFamily="49" charset="0"/>
                <a:cs typeface="Courier New" pitchFamily="49" charset="0"/>
              </a:rPr>
              <a:t> filmy = </a:t>
            </a:r>
            <a:r>
              <a:rPr lang="cs-CZ" sz="1800" dirty="0" err="1">
                <a:latin typeface="Courier New" pitchFamily="49" charset="0"/>
                <a:cs typeface="Courier New" pitchFamily="49" charset="0"/>
              </a:rPr>
              <a:t>novePole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;</a:t>
            </a:r>
            <a:br>
              <a:rPr lang="cs-CZ" sz="1800" dirty="0">
                <a:latin typeface="Courier New" pitchFamily="49" charset="0"/>
                <a:cs typeface="Courier New" pitchFamily="49" charset="0"/>
              </a:rPr>
            </a:br>
            <a:r>
              <a:rPr lang="cs-CZ" sz="1800" dirty="0">
                <a:latin typeface="Courier New" pitchFamily="49" charset="0"/>
                <a:cs typeface="Courier New" pitchFamily="49" charset="0"/>
              </a:rPr>
              <a:t> filmy[filmy.</a:t>
            </a:r>
            <a:r>
              <a:rPr lang="cs-CZ" sz="1800" dirty="0" err="1">
                <a:solidFill>
                  <a:srgbClr val="0000C0"/>
                </a:solidFill>
                <a:latin typeface="Courier New" pitchFamily="49" charset="0"/>
                <a:cs typeface="Courier New" pitchFamily="49" charset="0"/>
              </a:rPr>
              <a:t>length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-1] = </a:t>
            </a:r>
            <a:r>
              <a:rPr lang="cs-CZ" sz="1800" dirty="0" err="1">
                <a:latin typeface="Courier New" pitchFamily="49" charset="0"/>
                <a:cs typeface="Courier New" pitchFamily="49" charset="0"/>
              </a:rPr>
              <a:t>dvd</a:t>
            </a:r>
            <a:r>
              <a:rPr lang="cs-CZ" sz="18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marL="357188" indent="-357188"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sz="1800" dirty="0">
                <a:latin typeface="Courier New" pitchFamily="49" charset="0"/>
                <a:cs typeface="Courier New" pitchFamily="49" charset="0"/>
              </a:rPr>
              <a:t>}</a:t>
            </a:r>
            <a:r>
              <a:rPr lang="cs-CZ" sz="1800" dirty="0"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Mno</a:t>
            </a:r>
            <a:r>
              <a:rPr lang="sk-SK" sz="4000" dirty="0" err="1" smtClean="0"/>
              <a:t>žina</a:t>
            </a:r>
            <a:r>
              <a:rPr lang="sk-SK" sz="4000" dirty="0" smtClean="0"/>
              <a:t> </a:t>
            </a:r>
            <a:r>
              <a:rPr lang="en-US" sz="4000" dirty="0" smtClean="0"/>
              <a:t>(</a:t>
            </a:r>
            <a:r>
              <a:rPr lang="en-US" sz="4000" i="0" dirty="0" smtClean="0">
                <a:latin typeface="Courier New" pitchFamily="49" charset="0"/>
                <a:cs typeface="Courier New" pitchFamily="49" charset="0"/>
              </a:rPr>
              <a:t>Set&lt;E&gt;</a:t>
            </a:r>
            <a:r>
              <a:rPr lang="en-US" sz="4000" dirty="0" smtClean="0"/>
              <a:t>)</a:t>
            </a:r>
            <a:endParaRPr lang="cs-CZ" sz="40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3300"/>
                </a:solidFill>
              </a:rPr>
              <a:t>Mno</a:t>
            </a:r>
            <a:r>
              <a:rPr lang="sk-SK" b="1" dirty="0" err="1" smtClean="0">
                <a:solidFill>
                  <a:srgbClr val="FF3300"/>
                </a:solidFill>
              </a:rPr>
              <a:t>žina</a:t>
            </a:r>
            <a:r>
              <a:rPr lang="sk-SK" dirty="0" smtClean="0"/>
              <a:t> je skupina objektov</a:t>
            </a:r>
          </a:p>
          <a:p>
            <a:pPr lvl="1" eaLnBrk="1" hangingPunct="1"/>
            <a:r>
              <a:rPr lang="sk-SK" u="sng" dirty="0" smtClean="0"/>
              <a:t>žiadne poradie</a:t>
            </a:r>
          </a:p>
          <a:p>
            <a:pPr lvl="1" eaLnBrk="1" hangingPunct="1"/>
            <a:r>
              <a:rPr lang="sk-SK" u="sng" dirty="0" smtClean="0"/>
              <a:t>každý prvok</a:t>
            </a:r>
            <a:r>
              <a:rPr lang="sk-SK" dirty="0" smtClean="0"/>
              <a:t> sa tam nachádza </a:t>
            </a:r>
            <a:r>
              <a:rPr lang="sk-SK" u="sng" dirty="0" smtClean="0"/>
              <a:t>len raz</a:t>
            </a:r>
          </a:p>
          <a:p>
            <a:pPr eaLnBrk="1" hangingPunct="1"/>
            <a:r>
              <a:rPr lang="sk-SK" dirty="0" smtClean="0"/>
              <a:t>Rozhranie: </a:t>
            </a:r>
            <a:r>
              <a:rPr lang="sk-SK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&lt;E&gt;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en-US" dirty="0" smtClean="0"/>
              <a:t>Implement</a:t>
            </a:r>
            <a:r>
              <a:rPr lang="sk-SK" dirty="0" err="1" smtClean="0"/>
              <a:t>ácie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en-US" dirty="0" err="1" smtClean="0"/>
              <a:t>triedy</a:t>
            </a:r>
            <a:r>
              <a:rPr lang="en-US" dirty="0" smtClean="0"/>
              <a:t> </a:t>
            </a:r>
            <a:r>
              <a:rPr lang="en-US" dirty="0" err="1" smtClean="0"/>
              <a:t>implementuj</a:t>
            </a:r>
            <a:r>
              <a:rPr lang="sk-SK" dirty="0" err="1" smtClean="0"/>
              <a:t>úce</a:t>
            </a:r>
            <a:r>
              <a:rPr lang="sk-SK" dirty="0" smtClean="0"/>
              <a:t> rozhranie </a:t>
            </a:r>
            <a:r>
              <a:rPr lang="sk-SK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</a:t>
            </a:r>
            <a:endParaRPr lang="sk-SK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sk-SK" b="1" dirty="0" err="1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&lt;E&gt;</a:t>
            </a:r>
            <a:r>
              <a:rPr lang="sk-SK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TreeSet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</a:t>
            </a:r>
            <a:r>
              <a:rPr lang="sk-SK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LinkedHashSet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</a:t>
            </a:r>
            <a:endParaRPr lang="sk-SK" dirty="0" smtClean="0">
              <a:latin typeface="Courier New" pitchFamily="49" charset="0"/>
              <a:cs typeface="Courier New" pitchFamily="49" charset="0"/>
            </a:endParaRPr>
          </a:p>
          <a:p>
            <a:pPr lvl="2" eaLnBrk="1" hangingPunct="1"/>
            <a:r>
              <a:rPr lang="sk-SK" dirty="0" smtClean="0"/>
              <a:t>každá z tried robí rôzne veci rôzne efektívne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Metódy rozhrania </a:t>
            </a:r>
            <a:r>
              <a:rPr lang="sk-SK" sz="4000" i="0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sz="4000" i="0" dirty="0" smtClean="0">
                <a:latin typeface="Courier New" pitchFamily="49" charset="0"/>
                <a:cs typeface="Courier New" pitchFamily="49" charset="0"/>
              </a:rPr>
              <a:t>&lt;E&gt;</a:t>
            </a:r>
            <a:endParaRPr lang="cs-CZ" sz="4000" i="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s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ize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()</a:t>
            </a:r>
            <a:r>
              <a:rPr lang="en-US" sz="2400" dirty="0" smtClean="0"/>
              <a:t> – </a:t>
            </a:r>
            <a:r>
              <a:rPr lang="en-US" sz="2400" dirty="0" err="1" smtClean="0"/>
              <a:t>vr</a:t>
            </a:r>
            <a:r>
              <a:rPr lang="sk-SK" sz="2400" dirty="0" err="1" smtClean="0"/>
              <a:t>áti</a:t>
            </a:r>
            <a:r>
              <a:rPr lang="sk-SK" sz="2400" dirty="0" smtClean="0"/>
              <a:t> </a:t>
            </a:r>
            <a:r>
              <a:rPr lang="en-US" sz="2400" dirty="0" err="1" smtClean="0"/>
              <a:t>po</a:t>
            </a:r>
            <a:r>
              <a:rPr lang="sk-SK" sz="2400" dirty="0" err="1" smtClean="0"/>
              <a:t>čet</a:t>
            </a:r>
            <a:r>
              <a:rPr lang="sk-SK" sz="2400" dirty="0" smtClean="0"/>
              <a:t> prvkov</a:t>
            </a:r>
            <a:r>
              <a:rPr lang="en-US" sz="2400" dirty="0" smtClean="0"/>
              <a:t> </a:t>
            </a:r>
            <a:r>
              <a:rPr lang="en-US" sz="2400" dirty="0" err="1" smtClean="0"/>
              <a:t>mno</a:t>
            </a:r>
            <a:r>
              <a:rPr lang="sk-SK" sz="2400" dirty="0" err="1" smtClean="0"/>
              <a:t>žiny</a:t>
            </a:r>
            <a:endParaRPr lang="en-US" sz="2400" dirty="0" smtClean="0"/>
          </a:p>
          <a:p>
            <a:pPr eaLnBrk="1" hangingPunct="1"/>
            <a:r>
              <a:rPr lang="en-US" sz="20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contains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 o)</a:t>
            </a:r>
            <a:r>
              <a:rPr lang="sk-SK" sz="20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en-US" sz="2400" dirty="0" err="1" smtClean="0"/>
              <a:t>vr</a:t>
            </a:r>
            <a:r>
              <a:rPr lang="sk-SK" sz="2400" dirty="0" err="1" smtClean="0"/>
              <a:t>áti</a:t>
            </a:r>
            <a:r>
              <a:rPr lang="en-US" sz="2400" dirty="0" smtClean="0"/>
              <a:t>,</a:t>
            </a:r>
            <a:r>
              <a:rPr lang="sk-SK" sz="2400" dirty="0" smtClean="0"/>
              <a:t> či objekt </a:t>
            </a:r>
            <a:r>
              <a:rPr lang="sk-SK" sz="2400" i="1" dirty="0" smtClean="0"/>
              <a:t>o</a:t>
            </a:r>
            <a:r>
              <a:rPr lang="sk-SK" sz="2400" dirty="0" smtClean="0"/>
              <a:t> je v množine</a:t>
            </a:r>
            <a:endParaRPr lang="en-US" sz="2400" dirty="0" smtClean="0"/>
          </a:p>
          <a:p>
            <a:pPr eaLnBrk="1" hangingPunct="1"/>
            <a:r>
              <a:rPr lang="en-US" sz="20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z="2000" b="1" dirty="0" smtClean="0">
                <a:latin typeface="Courier New" pitchFamily="49" charset="0"/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add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 o)</a:t>
            </a:r>
            <a:r>
              <a:rPr lang="sk-SK" sz="20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en-US" sz="2400" dirty="0" err="1" smtClean="0"/>
              <a:t>prid</a:t>
            </a:r>
            <a:r>
              <a:rPr lang="sk-SK" sz="2400" dirty="0" smtClean="0"/>
              <a:t>á do množiny objekt</a:t>
            </a:r>
            <a:r>
              <a:rPr lang="en-US" sz="2400" dirty="0" smtClean="0"/>
              <a:t> </a:t>
            </a:r>
            <a:r>
              <a:rPr lang="en-US" sz="2400" i="1" dirty="0" smtClean="0"/>
              <a:t>o</a:t>
            </a:r>
          </a:p>
          <a:p>
            <a:pPr eaLnBrk="1" hangingPunct="1"/>
            <a:r>
              <a:rPr lang="en-US" sz="20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z="2000" b="1" dirty="0" smtClean="0">
                <a:latin typeface="Courier New" pitchFamily="49" charset="0"/>
              </a:rPr>
              <a:t> </a:t>
            </a:r>
            <a:r>
              <a:rPr lang="sk-SK" sz="2000" b="1" dirty="0" err="1" smtClean="0">
                <a:solidFill>
                  <a:srgbClr val="FF0000"/>
                </a:solidFill>
                <a:latin typeface="Courier New" pitchFamily="49" charset="0"/>
              </a:rPr>
              <a:t>remove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E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 o)</a:t>
            </a:r>
            <a:r>
              <a:rPr lang="sk-SK" sz="20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sk-SK" sz="2400" dirty="0" smtClean="0"/>
              <a:t>odstráni z množiny objekt </a:t>
            </a:r>
            <a:r>
              <a:rPr lang="sk-SK" sz="2400" i="1" dirty="0" smtClean="0"/>
              <a:t>o</a:t>
            </a:r>
            <a:endParaRPr lang="en-US" sz="2400" i="1" dirty="0" smtClean="0"/>
          </a:p>
          <a:p>
            <a:pPr eaLnBrk="1" hangingPunct="1"/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urier New" pitchFamily="49" charset="0"/>
              </a:rPr>
              <a:t>clear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()</a:t>
            </a:r>
            <a:r>
              <a:rPr lang="en-US" sz="2400" dirty="0" smtClean="0"/>
              <a:t> – </a:t>
            </a:r>
            <a:r>
              <a:rPr lang="en-US" sz="2400" dirty="0" err="1" smtClean="0"/>
              <a:t>vypr</a:t>
            </a:r>
            <a:r>
              <a:rPr lang="sk-SK" sz="2400" dirty="0" err="1" smtClean="0"/>
              <a:t>ázdni</a:t>
            </a:r>
            <a:r>
              <a:rPr lang="sk-SK" sz="2400" dirty="0" smtClean="0"/>
              <a:t> </a:t>
            </a:r>
            <a:r>
              <a:rPr lang="en-US" sz="2400" dirty="0" err="1" smtClean="0"/>
              <a:t>mno</a:t>
            </a:r>
            <a:r>
              <a:rPr lang="sk-SK" sz="2400" dirty="0" err="1" smtClean="0"/>
              <a:t>žinu</a:t>
            </a:r>
            <a:endParaRPr lang="sk-SK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z="2400" dirty="0" smtClean="0"/>
              <a:t> návratová hodnota hovorí,</a:t>
            </a:r>
            <a:r>
              <a:rPr lang="sk-SK" sz="2400" dirty="0" smtClean="0">
                <a:solidFill>
                  <a:srgbClr val="FF3300"/>
                </a:solidFill>
              </a:rPr>
              <a:t> či</a:t>
            </a:r>
            <a:r>
              <a:rPr lang="sk-SK" sz="2400" dirty="0" smtClean="0"/>
              <a:t> operácia </a:t>
            </a:r>
            <a:r>
              <a:rPr lang="sk-SK" sz="2400" dirty="0" smtClean="0">
                <a:solidFill>
                  <a:srgbClr val="FF3300"/>
                </a:solidFill>
              </a:rPr>
              <a:t>spôsobila zmenu</a:t>
            </a:r>
            <a:r>
              <a:rPr lang="sk-SK" sz="2400" dirty="0" smtClean="0"/>
              <a:t> obsahu množiny</a:t>
            </a:r>
          </a:p>
          <a:p>
            <a:pPr lvl="1" eaLnBrk="1" hangingPunct="1"/>
            <a:r>
              <a:rPr lang="sk-SK" sz="2000" dirty="0" smtClean="0"/>
              <a:t>Ak </a:t>
            </a:r>
            <a:r>
              <a:rPr lang="en-US" sz="2000" dirty="0" smtClean="0"/>
              <a:t>d</a:t>
            </a:r>
            <a:r>
              <a:rPr lang="sk-SK" sz="2000" dirty="0" smtClean="0"/>
              <a:t>o množiny </a:t>
            </a:r>
            <a:r>
              <a:rPr lang="en-US" sz="2000" dirty="0" smtClean="0"/>
              <a:t>{1, 2, 3} </a:t>
            </a:r>
            <a:r>
              <a:rPr lang="en-US" sz="2000" dirty="0" err="1" smtClean="0"/>
              <a:t>prid</a:t>
            </a:r>
            <a:r>
              <a:rPr lang="sk-SK" sz="2000" dirty="0" err="1" smtClean="0"/>
              <a:t>áme</a:t>
            </a:r>
            <a:r>
              <a:rPr lang="sk-SK" sz="2000" dirty="0" smtClean="0"/>
              <a:t> číslo 2, množina sa nezmení ...</a:t>
            </a:r>
            <a:endParaRPr lang="en-US" sz="2000" dirty="0" smtClean="0"/>
          </a:p>
          <a:p>
            <a:pPr lvl="1" eaLnBrk="1" hangingPunct="1"/>
            <a:r>
              <a:rPr lang="en-US" sz="2000" dirty="0" err="1" smtClean="0"/>
              <a:t>Ak</a:t>
            </a:r>
            <a:r>
              <a:rPr lang="en-US" sz="2000" dirty="0" smtClean="0"/>
              <a:t> z </a:t>
            </a:r>
            <a:r>
              <a:rPr lang="en-US" sz="2000" dirty="0" err="1" smtClean="0"/>
              <a:t>mno</a:t>
            </a:r>
            <a:r>
              <a:rPr lang="sk-SK" sz="2000" dirty="0" err="1" smtClean="0"/>
              <a:t>žiny</a:t>
            </a:r>
            <a:r>
              <a:rPr lang="sk-SK" sz="2000" dirty="0" smtClean="0"/>
              <a:t> </a:t>
            </a:r>
            <a:r>
              <a:rPr lang="en-US" sz="2000" dirty="0" smtClean="0"/>
              <a:t>{1, 2, 3} </a:t>
            </a:r>
            <a:r>
              <a:rPr lang="en-US" sz="2000" dirty="0" err="1" smtClean="0"/>
              <a:t>odoberieme</a:t>
            </a:r>
            <a:r>
              <a:rPr lang="en-US" sz="2000" dirty="0" smtClean="0"/>
              <a:t> </a:t>
            </a:r>
            <a:r>
              <a:rPr lang="sk-SK" sz="2000" dirty="0" smtClean="0"/>
              <a:t>číslo 5, množina sa nezmení</a:t>
            </a:r>
            <a:endParaRPr lang="cs-CZ" sz="2000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Množinové </a:t>
            </a:r>
            <a:r>
              <a:rPr lang="en-US" sz="4000" dirty="0" smtClean="0"/>
              <a:t>z</a:t>
            </a:r>
            <a:r>
              <a:rPr lang="sk-SK" sz="4000" dirty="0" err="1" smtClean="0"/>
              <a:t>áhady</a:t>
            </a:r>
            <a:r>
              <a:rPr lang="en-US" sz="4000" dirty="0" smtClean="0"/>
              <a:t>?</a:t>
            </a:r>
            <a:endParaRPr lang="cs-CZ" sz="4000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Vypíše sa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sk-SK" sz="3200" dirty="0" smtClean="0"/>
              <a:t> </a:t>
            </a:r>
            <a:r>
              <a:rPr lang="sk-SK" dirty="0" smtClean="0"/>
              <a:t>alebo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en-US" dirty="0" smtClean="0"/>
              <a:t>?</a:t>
            </a:r>
            <a:r>
              <a:rPr lang="sk-SK" dirty="0" smtClean="0"/>
              <a:t> Prečo</a:t>
            </a:r>
            <a:r>
              <a:rPr lang="en-US" dirty="0" smtClean="0"/>
              <a:t>?</a:t>
            </a:r>
            <a:endParaRPr lang="sk-SK" i="1" dirty="0" smtClean="0"/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Set&lt;Integer&gt;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HashSet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&lt;Integer&gt;();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cisla.add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Integer(2011));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000" i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000" i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sz="2000" i="1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en-US" sz="2000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cisla.contains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Integer(2011)));</a:t>
            </a:r>
            <a:endParaRPr lang="en-US" dirty="0" smtClean="0"/>
          </a:p>
          <a:p>
            <a:pPr eaLnBrk="1" hangingPunct="1"/>
            <a:r>
              <a:rPr lang="sk-SK" dirty="0" smtClean="0"/>
              <a:t>Ako overiť, či všetky prvky v množine majú nejakú vlastnosť</a:t>
            </a:r>
            <a:r>
              <a:rPr lang="en-US" dirty="0" smtClean="0"/>
              <a:t>?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k </a:t>
            </a:r>
            <a:r>
              <a:rPr lang="en-US" dirty="0" err="1" smtClean="0"/>
              <a:t>nim</a:t>
            </a:r>
            <a:r>
              <a:rPr lang="en-US" dirty="0" smtClean="0"/>
              <a:t> </a:t>
            </a:r>
            <a:r>
              <a:rPr lang="en-US" dirty="0" err="1" smtClean="0"/>
              <a:t>dosta</a:t>
            </a:r>
            <a:r>
              <a:rPr lang="sk-SK" dirty="0" smtClean="0"/>
              <a:t>ť</a:t>
            </a:r>
            <a:r>
              <a:rPr lang="en-US" dirty="0" smtClean="0"/>
              <a:t>?</a:t>
            </a:r>
          </a:p>
          <a:p>
            <a:pPr lvl="1" eaLnBrk="1" hangingPunct="1"/>
            <a:r>
              <a:rPr lang="en-US" dirty="0" smtClean="0"/>
              <a:t>m</a:t>
            </a:r>
            <a:r>
              <a:rPr lang="sk-SK" dirty="0" err="1" smtClean="0"/>
              <a:t>áme</a:t>
            </a:r>
            <a:r>
              <a:rPr lang="sk-SK" dirty="0" smtClean="0"/>
              <a:t>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size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</a:t>
            </a:r>
            <a:r>
              <a:rPr lang="sk-SK" dirty="0" smtClean="0"/>
              <a:t>, ale nemáme </a:t>
            </a:r>
            <a:r>
              <a:rPr lang="sk-SK" dirty="0" smtClean="0">
                <a:latin typeface="Courier New" pitchFamily="49" charset="0"/>
                <a:cs typeface="Courier New" pitchFamily="49" charset="0"/>
              </a:rPr>
              <a:t>get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index)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pri</a:t>
            </a:r>
            <a:r>
              <a:rPr lang="en-US" dirty="0" smtClean="0"/>
              <a:t> </a:t>
            </a:r>
            <a:r>
              <a:rPr lang="en-US" dirty="0" err="1" smtClean="0"/>
              <a:t>zoznamoch</a:t>
            </a:r>
            <a:r>
              <a:rPr lang="en-US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List&lt;E&gt;</a:t>
            </a:r>
          </a:p>
          <a:p>
            <a:pPr eaLnBrk="1" hangingPunct="1">
              <a:buFontTx/>
              <a:buNone/>
            </a:pPr>
            <a:endParaRPr lang="cs-CZ" sz="2000" i="1" dirty="0" smtClean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4378035" y="2715490"/>
            <a:ext cx="1560945" cy="48029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6169890" y="3325091"/>
            <a:ext cx="378692" cy="7850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847199" y="2516476"/>
            <a:ext cx="289963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alibri" pitchFamily="34" charset="0"/>
                <a:cs typeface="Calibri" pitchFamily="34" charset="0"/>
              </a:rPr>
              <a:t>2 r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ôzne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objekty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rovnak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ým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obsahom</a:t>
            </a:r>
            <a:endParaRPr lang="cs-CZ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343088"/>
            <a:ext cx="6904037" cy="530225"/>
          </a:xfrm>
        </p:spPr>
        <p:txBody>
          <a:bodyPr/>
          <a:lstStyle/>
          <a:p>
            <a:pPr eaLnBrk="1" hangingPunct="1"/>
            <a:r>
              <a:rPr lang="sk-SK" sz="3200" dirty="0" smtClean="0"/>
              <a:t>Záhada č. 1: Zhodnosť objektov</a:t>
            </a:r>
            <a:endParaRPr lang="cs-CZ" sz="320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Aj </a:t>
            </a:r>
            <a:r>
              <a:rPr lang="sk-SK" b="1" dirty="0" smtClean="0">
                <a:solidFill>
                  <a:srgbClr val="FF3300"/>
                </a:solidFill>
              </a:rPr>
              <a:t>rôzne objekty</a:t>
            </a:r>
            <a:r>
              <a:rPr lang="sk-SK" dirty="0" smtClean="0"/>
              <a:t>, môžu reprezentovať </a:t>
            </a:r>
            <a:r>
              <a:rPr lang="en-US" dirty="0" smtClean="0"/>
              <a:t>(</a:t>
            </a:r>
            <a:r>
              <a:rPr lang="en-US" dirty="0" err="1" smtClean="0"/>
              <a:t>uchov</a:t>
            </a:r>
            <a:r>
              <a:rPr lang="sk-SK" dirty="0" err="1" smtClean="0"/>
              <a:t>ávať</a:t>
            </a:r>
            <a:r>
              <a:rPr lang="en-US" dirty="0" smtClean="0"/>
              <a:t>) </a:t>
            </a:r>
            <a:r>
              <a:rPr lang="sk-SK" b="1" dirty="0" smtClean="0">
                <a:solidFill>
                  <a:srgbClr val="FF3300"/>
                </a:solidFill>
              </a:rPr>
              <a:t>rovnaký obsah</a:t>
            </a:r>
            <a:r>
              <a:rPr lang="sk-SK" dirty="0" smtClean="0"/>
              <a:t>:</a:t>
            </a:r>
          </a:p>
          <a:p>
            <a:pPr lvl="1" eaLnBrk="1" hangingPunct="1"/>
            <a:r>
              <a:rPr lang="sk-SK" dirty="0" smtClean="0"/>
              <a:t>Príklady: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Double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, ...</a:t>
            </a:r>
          </a:p>
          <a:p>
            <a:pPr eaLnBrk="1" hangingPunct="1"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retazec1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retazec2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retazec1.equals(retazec2);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3223490" y="4812145"/>
            <a:ext cx="1468581" cy="11268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26400" y="5324330"/>
            <a:ext cx="4081892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Na zistenie toho, či obsah objektov je rovnaký sa používa metóda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equals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...</a:t>
            </a:r>
            <a:endParaRPr lang="cs-CZ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4514" name="Picture 2" descr="http://honestinquiry.com/wp-content/uploads/2009/09/scales1-298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82" y="5131481"/>
            <a:ext cx="1360632" cy="13697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Rodokme</a:t>
            </a:r>
            <a:r>
              <a:rPr lang="sk-SK" dirty="0" smtClean="0"/>
              <a:t>ň metódy </a:t>
            </a:r>
            <a:r>
              <a:rPr lang="sk-SK" i="0" dirty="0" err="1" smtClean="0">
                <a:latin typeface="Courier New" pitchFamily="49" charset="0"/>
                <a:cs typeface="Courier New" pitchFamily="49" charset="0"/>
              </a:rPr>
              <a:t>equals</a:t>
            </a:r>
            <a:r>
              <a:rPr lang="en-US" dirty="0" smtClean="0"/>
              <a:t> (1)</a:t>
            </a:r>
            <a:endParaRPr lang="cs-CZ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Metóda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sk-SK" dirty="0" smtClean="0"/>
              <a:t> je definovaná v triede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Object</a:t>
            </a:r>
            <a:endParaRPr lang="sk-SK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/>
            <a:r>
              <a:rPr lang="sk-SK" dirty="0" smtClean="0"/>
              <a:t>Dôsledok: Každý Java objekt má metódu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equals</a:t>
            </a: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e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quals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/>
              <a:t>overuje</a:t>
            </a:r>
            <a:r>
              <a:rPr lang="en-US" dirty="0" smtClean="0"/>
              <a:t>, </a:t>
            </a:r>
            <a:r>
              <a:rPr lang="sk-SK" dirty="0" smtClean="0"/>
              <a:t>či iný objekt má rovnaký obsah ako objekt, nad ktorým túto metódu voláme</a:t>
            </a:r>
          </a:p>
          <a:p>
            <a:pPr eaLnBrk="1" hangingPunct="1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retazec1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 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k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(retazec1.equals(k)) { … }</a:t>
            </a:r>
          </a:p>
          <a:p>
            <a:pPr eaLnBrk="1" hangingPunct="1">
              <a:buFontTx/>
              <a:buNone/>
            </a:pPr>
            <a:endParaRPr lang="cs-CZ" dirty="0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863272" y="5061527"/>
            <a:ext cx="1062180" cy="116378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851565" y="5444403"/>
            <a:ext cx="4812148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Reprezentujú objekty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referencované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z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retazec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1</a:t>
            </a:r>
            <a:r>
              <a:rPr lang="en-US" sz="24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k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ten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ist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ý obsah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? Ur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čite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nie.</a:t>
            </a:r>
            <a:endParaRPr lang="cs-CZ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Rodokme</a:t>
            </a:r>
            <a:r>
              <a:rPr lang="sk-SK" dirty="0" smtClean="0"/>
              <a:t>ň metódy </a:t>
            </a:r>
            <a:r>
              <a:rPr lang="sk-SK" i="0" dirty="0" err="1" smtClean="0">
                <a:latin typeface="Courier New" pitchFamily="49" charset="0"/>
                <a:cs typeface="Courier New" pitchFamily="49" charset="0"/>
              </a:rPr>
              <a:t>equals</a:t>
            </a:r>
            <a:r>
              <a:rPr lang="sk-SK" dirty="0" smtClean="0"/>
              <a:t> </a:t>
            </a:r>
            <a:r>
              <a:rPr lang="en-US" dirty="0" smtClean="0"/>
              <a:t>(2)</a:t>
            </a:r>
            <a:endParaRPr lang="cs-CZ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Ako je implementovaný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sk-SK" sz="3200" i="1" dirty="0" smtClean="0"/>
              <a:t> </a:t>
            </a:r>
            <a:r>
              <a:rPr lang="en-US" dirty="0" smtClean="0"/>
              <a:t>v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Object</a:t>
            </a:r>
            <a:r>
              <a:rPr lang="en-US" dirty="0" smtClean="0"/>
              <a:t>-e?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5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equals(Object o) {</a:t>
            </a:r>
            <a:endParaRPr lang="en-US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  return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== o;</a:t>
            </a:r>
            <a:endParaRPr lang="en-US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Niektor</a:t>
            </a:r>
            <a:r>
              <a:rPr lang="sk-SK" dirty="0" smtClean="0"/>
              <a:t>é </a:t>
            </a:r>
            <a:r>
              <a:rPr lang="sk-SK" dirty="0" smtClean="0">
                <a:solidFill>
                  <a:srgbClr val="FF3300"/>
                </a:solidFill>
              </a:rPr>
              <a:t>triedy</a:t>
            </a:r>
            <a:r>
              <a:rPr lang="en-US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prekryli</a:t>
            </a:r>
            <a:r>
              <a:rPr lang="en-US" dirty="0" smtClean="0">
                <a:solidFill>
                  <a:srgbClr val="FF3300"/>
                </a:solidFill>
              </a:rPr>
              <a:t> met</a:t>
            </a:r>
            <a:r>
              <a:rPr lang="sk-SK" dirty="0" smtClean="0">
                <a:solidFill>
                  <a:srgbClr val="FF3300"/>
                </a:solidFill>
              </a:rPr>
              <a:t>ódu</a:t>
            </a:r>
            <a:r>
              <a:rPr lang="sk-SK" dirty="0" smtClean="0"/>
              <a:t>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sk-SK" i="1" dirty="0" smtClean="0"/>
              <a:t> </a:t>
            </a:r>
            <a:r>
              <a:rPr lang="en-US" dirty="0" smtClean="0"/>
              <a:t>(</a:t>
            </a:r>
            <a:r>
              <a:rPr lang="sk-SK" dirty="0" smtClean="0"/>
              <a:t>„preprogramovali“ </a:t>
            </a:r>
            <a:r>
              <a:rPr lang="en-US" dirty="0" err="1" smtClean="0"/>
              <a:t>spr</a:t>
            </a:r>
            <a:r>
              <a:rPr lang="sk-SK" dirty="0" err="1" smtClean="0"/>
              <a:t>ávanie</a:t>
            </a:r>
            <a:r>
              <a:rPr lang="en-US" dirty="0" smtClean="0"/>
              <a:t>)</a:t>
            </a:r>
            <a:r>
              <a:rPr lang="sk-SK" dirty="0" smtClean="0"/>
              <a:t>, tak aby fungovala </a:t>
            </a:r>
            <a:r>
              <a:rPr lang="sk-SK" dirty="0" err="1" smtClean="0"/>
              <a:t>zmyslupl</a:t>
            </a:r>
            <a:r>
              <a:rPr lang="en-US" dirty="0" err="1" smtClean="0"/>
              <a:t>nej</a:t>
            </a:r>
            <a:r>
              <a:rPr lang="sk-SK" dirty="0" err="1" smtClean="0"/>
              <a:t>šie</a:t>
            </a:r>
            <a:r>
              <a:rPr lang="en-US" dirty="0" smtClean="0"/>
              <a:t> 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String, Integer</a:t>
            </a:r>
            <a:r>
              <a:rPr lang="en-US" dirty="0" smtClean="0"/>
              <a:t>, …)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Zvyknime si: </a:t>
            </a:r>
            <a:r>
              <a:rPr lang="sk-SK" dirty="0" smtClean="0">
                <a:solidFill>
                  <a:srgbClr val="FF3300"/>
                </a:solidFill>
              </a:rPr>
              <a:t>objekty</a:t>
            </a:r>
            <a:r>
              <a:rPr lang="sk-SK" dirty="0" smtClean="0"/>
              <a:t> testujeme </a:t>
            </a:r>
            <a:r>
              <a:rPr lang="sk-SK" dirty="0" smtClean="0">
                <a:solidFill>
                  <a:srgbClr val="FF3300"/>
                </a:solidFill>
              </a:rPr>
              <a:t>na rovnosť</a:t>
            </a:r>
            <a:r>
              <a:rPr lang="sk-SK" dirty="0" smtClean="0"/>
              <a:t> cez metódu </a:t>
            </a:r>
            <a:r>
              <a:rPr lang="sk-SK" dirty="0" err="1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equals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spo</a:t>
            </a:r>
            <a:r>
              <a:rPr lang="sk-SK" dirty="0" smtClean="0"/>
              <a:t>ľahnime sa na tvorcu triedy</a:t>
            </a:r>
            <a:r>
              <a:rPr lang="en-US" dirty="0" smtClean="0"/>
              <a:t>)</a:t>
            </a:r>
            <a:endParaRPr lang="sk-SK" dirty="0" smtClean="0"/>
          </a:p>
          <a:p>
            <a:pPr lvl="1" eaLnBrk="1" hangingPunct="1">
              <a:lnSpc>
                <a:spcPct val="90000"/>
              </a:lnSpc>
            </a:pPr>
            <a:endParaRPr lang="cs-CZ" dirty="0" smtClean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165599" y="2854035"/>
            <a:ext cx="665016" cy="108065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701891" y="3707967"/>
            <a:ext cx="294581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Test: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Ten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ist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ý objekt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?</a:t>
            </a:r>
            <a:endParaRPr lang="cs-CZ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Testujeme met</a:t>
            </a:r>
            <a:r>
              <a:rPr lang="sk-SK" sz="4000" smtClean="0"/>
              <a:t>ódu equals</a:t>
            </a:r>
            <a:endParaRPr lang="cs-CZ" sz="4000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Vytvorme tried</a:t>
            </a:r>
            <a:r>
              <a:rPr lang="en-US" dirty="0" smtClean="0"/>
              <a:t>u</a:t>
            </a:r>
            <a:r>
              <a:rPr lang="sk-SK" dirty="0" smtClean="0"/>
              <a:t> </a:t>
            </a:r>
            <a:r>
              <a:rPr lang="sk-SK" dirty="0" smtClean="0">
                <a:solidFill>
                  <a:srgbClr val="FF0000"/>
                </a:solidFill>
                <a:latin typeface="Courier New" pitchFamily="49" charset="0"/>
              </a:rPr>
              <a:t>Bod</a:t>
            </a:r>
            <a:r>
              <a:rPr lang="sk-SK" dirty="0" smtClean="0"/>
              <a:t>, ktorá bude uchovávať </a:t>
            </a:r>
            <a:r>
              <a:rPr lang="sk-SK" dirty="0" err="1" smtClean="0"/>
              <a:t>x-ovú</a:t>
            </a:r>
            <a:r>
              <a:rPr lang="sk-SK" dirty="0" smtClean="0"/>
              <a:t> a </a:t>
            </a:r>
            <a:r>
              <a:rPr lang="sk-SK" dirty="0" err="1" smtClean="0"/>
              <a:t>y-ovú</a:t>
            </a:r>
            <a:r>
              <a:rPr lang="sk-SK" dirty="0" smtClean="0"/>
              <a:t> súradnicu nejakého bodu:</a:t>
            </a:r>
          </a:p>
          <a:p>
            <a:pPr lvl="1" eaLnBrk="1" hangingPunct="1"/>
            <a:r>
              <a:rPr lang="sk-SK" dirty="0" smtClean="0"/>
              <a:t>to, </a:t>
            </a:r>
            <a:r>
              <a:rPr lang="en-US" dirty="0" err="1" smtClean="0"/>
              <a:t>ak</a:t>
            </a:r>
            <a:r>
              <a:rPr lang="sk-SK" dirty="0" smtClean="0"/>
              <a:t>é súradnice má bod reprezentovaný objektom, je určené pri volaní konštruktora </a:t>
            </a:r>
            <a:r>
              <a:rPr lang="en-US" dirty="0" smtClean="0"/>
              <a:t>(</a:t>
            </a:r>
            <a:r>
              <a:rPr lang="sk-SK" dirty="0" smtClean="0"/>
              <a:t>žiadne </a:t>
            </a:r>
            <a:r>
              <a:rPr lang="sk-SK" dirty="0" err="1" smtClean="0">
                <a:solidFill>
                  <a:schemeClr val="tx1"/>
                </a:solidFill>
                <a:latin typeface="Courier New" pitchFamily="49" charset="0"/>
              </a:rPr>
              <a:t>setX</a:t>
            </a:r>
            <a:r>
              <a:rPr lang="sk-SK" dirty="0" smtClean="0"/>
              <a:t> a </a:t>
            </a:r>
            <a:r>
              <a:rPr lang="sk-SK" dirty="0" err="1" smtClean="0">
                <a:solidFill>
                  <a:schemeClr val="tx1"/>
                </a:solidFill>
                <a:latin typeface="Courier New" pitchFamily="49" charset="0"/>
              </a:rPr>
              <a:t>setY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sk-SK" dirty="0" smtClean="0"/>
              <a:t>náš </a:t>
            </a:r>
            <a:r>
              <a:rPr lang="sk-SK" dirty="0" smtClean="0">
                <a:solidFill>
                  <a:schemeClr val="tx1"/>
                </a:solidFill>
                <a:latin typeface="Courier New" pitchFamily="49" charset="0"/>
              </a:rPr>
              <a:t>Bod</a:t>
            </a:r>
            <a:r>
              <a:rPr lang="sk-SK" dirty="0" smtClean="0"/>
              <a:t> bude podobný </a:t>
            </a:r>
            <a:r>
              <a:rPr lang="sk-SK" dirty="0" err="1" smtClean="0">
                <a:solidFill>
                  <a:schemeClr val="tx1"/>
                </a:solidFill>
                <a:latin typeface="Courier New" pitchFamily="49" charset="0"/>
              </a:rPr>
              <a:t>String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sk-SK" dirty="0" smtClean="0"/>
              <a:t>u</a:t>
            </a:r>
            <a:r>
              <a:rPr lang="en-US" dirty="0" smtClean="0"/>
              <a:t>:</a:t>
            </a:r>
            <a:r>
              <a:rPr lang="sk-SK" dirty="0" smtClean="0"/>
              <a:t> po vytvorení objektu jeho </a:t>
            </a:r>
            <a:r>
              <a:rPr lang="sk-SK" u="sng" dirty="0" smtClean="0"/>
              <a:t>obsah nemožno zmeniť</a:t>
            </a:r>
          </a:p>
          <a:p>
            <a:pPr eaLnBrk="1" hangingPunct="1"/>
            <a:endParaRPr lang="sk-SK" dirty="0" smtClean="0"/>
          </a:p>
          <a:p>
            <a:pPr eaLnBrk="1" hangingPunct="1"/>
            <a:r>
              <a:rPr lang="sk-SK" dirty="0" smtClean="0"/>
              <a:t>Preprogramujme metódu </a:t>
            </a:r>
            <a:r>
              <a:rPr lang="sk-SK" dirty="0" err="1" smtClean="0">
                <a:solidFill>
                  <a:schemeClr val="tx1"/>
                </a:solidFill>
                <a:latin typeface="Courier New" pitchFamily="49" charset="0"/>
              </a:rPr>
              <a:t>equals</a:t>
            </a:r>
            <a:r>
              <a:rPr lang="sk-SK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sk-SK" dirty="0" smtClean="0"/>
              <a:t>...</a:t>
            </a:r>
          </a:p>
          <a:p>
            <a:pPr lvl="1" eaLnBrk="1" hangingPunct="1"/>
            <a:r>
              <a:rPr lang="sk-SK" dirty="0" smtClean="0"/>
              <a:t>dva body sú rovnaké, keď reprezentujú bod s tými istými súradnicami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Equals pre Bod</a:t>
            </a:r>
            <a:endParaRPr lang="cs-CZ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40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Object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obj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obj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null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18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obj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(!(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obj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instanceof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Bod))</a:t>
            </a:r>
            <a:endParaRPr lang="cs-CZ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false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Bod 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objBod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= (Bod)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obj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cs-CZ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objBod.</a:t>
            </a:r>
            <a:r>
              <a:rPr lang="cs-CZ" sz="1800" dirty="0" err="1" smtClean="0">
                <a:solidFill>
                  <a:srgbClr val="0000C0"/>
                </a:solidFill>
                <a:latin typeface="Courier New" pitchFamily="49" charset="0"/>
              </a:rPr>
              <a:t>x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 dirty="0" err="1" smtClean="0">
                <a:solidFill>
                  <a:srgbClr val="0000C0"/>
                </a:solidFill>
                <a:latin typeface="Courier New" pitchFamily="49" charset="0"/>
              </a:rPr>
              <a:t>x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) &amp;&amp; </a:t>
            </a:r>
            <a:endParaRPr lang="en-US" sz="18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  <a:latin typeface="Courier New" pitchFamily="49" charset="0"/>
              </a:rPr>
              <a:t>           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objBod.</a:t>
            </a:r>
            <a:r>
              <a:rPr lang="cs-CZ" sz="1800" dirty="0" err="1" smtClean="0">
                <a:solidFill>
                  <a:srgbClr val="0000C0"/>
                </a:solidFill>
                <a:latin typeface="Courier New" pitchFamily="49" charset="0"/>
              </a:rPr>
              <a:t>y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cs-CZ" sz="1800" b="1" dirty="0" err="1" smtClean="0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1800" dirty="0" err="1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1800" dirty="0" err="1" smtClean="0">
                <a:solidFill>
                  <a:srgbClr val="0000C0"/>
                </a:solidFill>
                <a:latin typeface="Courier New" pitchFamily="49" charset="0"/>
              </a:rPr>
              <a:t>y</a:t>
            </a: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18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18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334327" y="1634834"/>
            <a:ext cx="3029524" cy="48952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299782" y="1306512"/>
            <a:ext cx="2548654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Ja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nie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som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rovnaký ako </a:t>
            </a:r>
            <a:r>
              <a:rPr lang="en-US" sz="1800" b="1" dirty="0" smtClean="0">
                <a:solidFill>
                  <a:srgbClr val="7F0055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null</a:t>
            </a:r>
            <a:r>
              <a:rPr lang="en-US" sz="2400" dirty="0" smtClean="0">
                <a:latin typeface="Trebuchet MS" pitchFamily="34" charset="0"/>
              </a:rPr>
              <a:t>!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3223491" y="2673925"/>
            <a:ext cx="2479960" cy="48491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602435" y="2428730"/>
            <a:ext cx="329218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2400" dirty="0" smtClean="0">
                <a:latin typeface="Calibri" pitchFamily="34" charset="0"/>
                <a:cs typeface="Calibri" pitchFamily="34" charset="0"/>
              </a:rPr>
              <a:t>Som rovnaký ako ja sám!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3870036" y="3325088"/>
            <a:ext cx="1283852" cy="41563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052871" y="3052183"/>
            <a:ext cx="385098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fi-FI" sz="2400" dirty="0" smtClean="0">
                <a:latin typeface="Calibri" pitchFamily="34" charset="0"/>
                <a:cs typeface="Calibri" pitchFamily="34" charset="0"/>
              </a:rPr>
              <a:t>Môžem sa porovnávať iba s iným </a:t>
            </a:r>
            <a:r>
              <a:rPr lang="fi-FI" sz="2400" dirty="0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Bod</a:t>
            </a:r>
            <a:r>
              <a:rPr lang="fi-FI" sz="2400" dirty="0" smtClean="0">
                <a:latin typeface="Calibri" pitchFamily="34" charset="0"/>
                <a:cs typeface="Calibri" pitchFamily="34" charset="0"/>
              </a:rPr>
              <a:t>-om! </a:t>
            </a:r>
            <a:endParaRPr lang="sk-SK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upozornenie: </a:t>
            </a:r>
            <a:r>
              <a:rPr lang="en-US" sz="1800" dirty="0" err="1" smtClean="0">
                <a:latin typeface="Calibri" pitchFamily="34" charset="0"/>
                <a:cs typeface="Calibri" pitchFamily="34" charset="0"/>
              </a:rPr>
              <a:t>vzh</a:t>
            </a:r>
            <a:r>
              <a:rPr lang="sk-SK" sz="1800" dirty="0" smtClean="0">
                <a:latin typeface="Calibri" pitchFamily="34" charset="0"/>
                <a:cs typeface="Calibri" pitchFamily="34" charset="0"/>
              </a:rPr>
              <a:t>ľadom na dedičnosť nie je tento test úplne v poriadku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)</a:t>
            </a:r>
            <a:endParaRPr lang="cs-CZ" sz="180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4036290" y="4867562"/>
            <a:ext cx="1681015" cy="9236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616290" y="4622367"/>
            <a:ext cx="329218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Pretypujem referenciu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…</a:t>
            </a:r>
            <a:endParaRPr lang="fi-FI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flipH="1" flipV="1">
            <a:off x="3546764" y="5809672"/>
            <a:ext cx="1611740" cy="5772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5061526" y="5781531"/>
            <a:ext cx="3685309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Porovn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ám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sa s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obj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Bod</a:t>
            </a:r>
            <a:r>
              <a:rPr lang="sk-SK" sz="3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(resp. s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ob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j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)  p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o „zložkách“</a:t>
            </a:r>
            <a:endParaRPr lang="fi-FI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Equals </a:t>
            </a:r>
            <a:r>
              <a:rPr lang="en-US" sz="4000" smtClean="0"/>
              <a:t>len </a:t>
            </a:r>
            <a:r>
              <a:rPr lang="sk-SK" sz="4000" smtClean="0"/>
              <a:t>v tandeme ...</a:t>
            </a:r>
            <a:endParaRPr lang="cs-CZ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Aj keď sme prekryli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equals</a:t>
            </a:r>
            <a:r>
              <a:rPr lang="sk-SK" dirty="0" smtClean="0"/>
              <a:t> pre triedu </a:t>
            </a:r>
            <a:r>
              <a:rPr lang="sk-SK" dirty="0" smtClean="0">
                <a:solidFill>
                  <a:schemeClr val="tx1"/>
                </a:solidFill>
                <a:latin typeface="Courier New" pitchFamily="49" charset="0"/>
              </a:rPr>
              <a:t>Bod</a:t>
            </a:r>
            <a:r>
              <a:rPr lang="en-US" dirty="0" smtClean="0"/>
              <a:t>, </a:t>
            </a:r>
            <a:r>
              <a:rPr lang="sk-SK" dirty="0" smtClean="0"/>
              <a:t>práca s množinou a bodmi nefunguje ...</a:t>
            </a:r>
          </a:p>
          <a:p>
            <a:pPr eaLnBrk="1" hangingPunct="1"/>
            <a:r>
              <a:rPr lang="sk-SK" dirty="0" smtClean="0"/>
              <a:t>Dôvod: </a:t>
            </a:r>
            <a:r>
              <a:rPr lang="sk-SK" dirty="0" err="1" smtClean="0">
                <a:solidFill>
                  <a:srgbClr val="FF0000"/>
                </a:solidFill>
                <a:latin typeface="Courier New" pitchFamily="49" charset="0"/>
              </a:rPr>
              <a:t>equals</a:t>
            </a:r>
            <a:r>
              <a:rPr lang="sk-SK" sz="3200" dirty="0" smtClean="0"/>
              <a:t> </a:t>
            </a:r>
            <a:r>
              <a:rPr lang="sk-SK" dirty="0" smtClean="0"/>
              <a:t>funguje </a:t>
            </a:r>
            <a:r>
              <a:rPr lang="sk-SK" dirty="0" smtClean="0">
                <a:solidFill>
                  <a:srgbClr val="FF3300"/>
                </a:solidFill>
              </a:rPr>
              <a:t>v tandeme s</a:t>
            </a:r>
            <a:r>
              <a:rPr lang="sk-SK" dirty="0" smtClean="0"/>
              <a:t> metódou </a:t>
            </a:r>
            <a:r>
              <a:rPr lang="sk-SK" dirty="0" err="1" smtClean="0">
                <a:solidFill>
                  <a:srgbClr val="FF0000"/>
                </a:solidFill>
                <a:latin typeface="Courier New" pitchFamily="49" charset="0"/>
              </a:rPr>
              <a:t>hashCode</a:t>
            </a:r>
            <a:r>
              <a:rPr lang="sk-SK" sz="3200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 smtClean="0"/>
              <a:t>metóda </a:t>
            </a:r>
            <a:r>
              <a:rPr lang="en-US" dirty="0" err="1" smtClean="0">
                <a:solidFill>
                  <a:schemeClr val="tx1"/>
                </a:solidFill>
                <a:latin typeface="Courier New" pitchFamily="49" charset="0"/>
              </a:rPr>
              <a:t>hashCode</a:t>
            </a:r>
            <a:r>
              <a:rPr lang="sk-SK" dirty="0" smtClean="0"/>
              <a:t> definovaná v triede </a:t>
            </a:r>
            <a:r>
              <a:rPr lang="sk-SK" dirty="0" err="1" smtClean="0">
                <a:solidFill>
                  <a:schemeClr val="tx1"/>
                </a:solidFill>
                <a:latin typeface="Courier New" pitchFamily="49" charset="0"/>
              </a:rPr>
              <a:t>Object</a:t>
            </a:r>
            <a:endParaRPr lang="sk-SK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/>
            <a:endParaRPr lang="en-US" dirty="0" smtClean="0"/>
          </a:p>
          <a:p>
            <a:pPr eaLnBrk="1" hangingPunct="1"/>
            <a:r>
              <a:rPr lang="sk-SK" dirty="0" smtClean="0"/>
              <a:t>Vždy musí platiť</a:t>
            </a:r>
            <a:r>
              <a:rPr lang="en-US" dirty="0" smtClean="0"/>
              <a:t> (</a:t>
            </a:r>
            <a:r>
              <a:rPr lang="en-US" dirty="0" err="1" smtClean="0"/>
              <a:t>implik</a:t>
            </a:r>
            <a:r>
              <a:rPr lang="sk-SK" dirty="0" err="1" smtClean="0"/>
              <a:t>ácia</a:t>
            </a:r>
            <a:r>
              <a:rPr lang="en-US" dirty="0" smtClean="0"/>
              <a:t>)</a:t>
            </a:r>
            <a:r>
              <a:rPr lang="sk-SK" dirty="0" smtClean="0"/>
              <a:t>:</a:t>
            </a:r>
          </a:p>
          <a:p>
            <a:pPr algn="ctr" eaLnBrk="1" hangingPunct="1">
              <a:buFontTx/>
              <a:buNone/>
            </a:pPr>
            <a:r>
              <a:rPr lang="sk-SK" dirty="0" smtClean="0"/>
              <a:t>	</a:t>
            </a:r>
            <a:r>
              <a:rPr lang="sk-SK" dirty="0" smtClean="0">
                <a:solidFill>
                  <a:srgbClr val="FF3300"/>
                </a:solidFill>
              </a:rPr>
              <a:t>Ak majú dva objekty rovnaký obsah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chemeClr val="tx1"/>
                </a:solidFill>
                <a:latin typeface="Courier New" pitchFamily="49" charset="0"/>
              </a:rPr>
              <a:t>equals</a:t>
            </a:r>
            <a:r>
              <a:rPr lang="en-US" sz="3200" dirty="0" smtClean="0"/>
              <a:t>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</a:t>
            </a: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true</a:t>
            </a:r>
            <a:r>
              <a:rPr lang="en-US" dirty="0" smtClean="0"/>
              <a:t>),</a:t>
            </a:r>
            <a:r>
              <a:rPr lang="sk-SK" dirty="0" smtClean="0"/>
              <a:t> </a:t>
            </a:r>
            <a:r>
              <a:rPr lang="en-US" dirty="0" err="1" smtClean="0">
                <a:solidFill>
                  <a:srgbClr val="FF3300"/>
                </a:solidFill>
              </a:rPr>
              <a:t>potom</a:t>
            </a:r>
            <a:r>
              <a:rPr lang="sk-SK" dirty="0" smtClean="0">
                <a:solidFill>
                  <a:srgbClr val="FF3300"/>
                </a:solidFill>
              </a:rPr>
              <a:t> </a:t>
            </a:r>
            <a:r>
              <a:rPr lang="en-US" dirty="0" err="1" smtClean="0">
                <a:solidFill>
                  <a:srgbClr val="FF3300"/>
                </a:solidFill>
              </a:rPr>
              <a:t>volania</a:t>
            </a:r>
            <a:r>
              <a:rPr lang="en-US" dirty="0" smtClean="0">
                <a:solidFill>
                  <a:srgbClr val="FF3300"/>
                </a:solidFill>
              </a:rPr>
              <a:t> met</a:t>
            </a:r>
            <a:r>
              <a:rPr lang="sk-SK" dirty="0" smtClean="0">
                <a:solidFill>
                  <a:srgbClr val="FF3300"/>
                </a:solidFill>
              </a:rPr>
              <a:t>ódy </a:t>
            </a:r>
            <a:r>
              <a:rPr lang="sk-SK" dirty="0" err="1" smtClean="0">
                <a:solidFill>
                  <a:srgbClr val="FF0000"/>
                </a:solidFill>
                <a:latin typeface="Courier New" pitchFamily="49" charset="0"/>
              </a:rPr>
              <a:t>hashCode</a:t>
            </a:r>
            <a:r>
              <a:rPr lang="sk-SK" sz="3200" dirty="0" smtClean="0">
                <a:solidFill>
                  <a:srgbClr val="FF3300"/>
                </a:solidFill>
              </a:rPr>
              <a:t> </a:t>
            </a:r>
            <a:r>
              <a:rPr lang="sk-SK" dirty="0" smtClean="0">
                <a:solidFill>
                  <a:srgbClr val="FF3300"/>
                </a:solidFill>
              </a:rPr>
              <a:t>vrátia rovnakú hodnotu.</a:t>
            </a:r>
            <a:endParaRPr lang="cs-CZ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Čo s </a:t>
            </a:r>
            <a:r>
              <a:rPr lang="sk-SK" sz="4000" dirty="0" err="1" smtClean="0"/>
              <a:t>hashCod</a:t>
            </a:r>
            <a:r>
              <a:rPr lang="en-US" sz="4000" dirty="0" smtClean="0"/>
              <a:t>e?</a:t>
            </a:r>
            <a:endParaRPr lang="cs-CZ" sz="4000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 smtClean="0">
                <a:solidFill>
                  <a:srgbClr val="7F0055"/>
                </a:solidFill>
                <a:latin typeface="Courier New" pitchFamily="49" charset="0"/>
              </a:rPr>
              <a:t>    return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0;</a:t>
            </a:r>
            <a:endParaRPr lang="en-US" sz="20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Pam</a:t>
            </a:r>
            <a:r>
              <a:rPr lang="sk-SK" sz="2400" dirty="0" err="1" smtClean="0"/>
              <a:t>ätajme</a:t>
            </a:r>
            <a:r>
              <a:rPr lang="sk-SK" sz="2400" dirty="0" smtClean="0"/>
              <a:t>:</a:t>
            </a:r>
          </a:p>
          <a:p>
            <a:pPr lvl="1" eaLnBrk="1" hangingPunct="1">
              <a:buFontTx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Ak</a:t>
            </a:r>
            <a:r>
              <a:rPr lang="en-US" sz="2000" b="1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o1.equals(o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, </a:t>
            </a:r>
          </a:p>
          <a:p>
            <a:pPr lvl="1" eaLnBrk="1" hangingPunct="1">
              <a:buFontTx/>
              <a:buNone/>
            </a:pPr>
            <a:r>
              <a:rPr lang="en-US" sz="2000" b="1" dirty="0" err="1" smtClean="0">
                <a:solidFill>
                  <a:srgbClr val="000000"/>
                </a:solidFill>
                <a:latin typeface="Courier New" pitchFamily="49" charset="0"/>
              </a:rPr>
              <a:t>potom</a:t>
            </a:r>
            <a:r>
              <a:rPr lang="en-US" sz="2000" dirty="0" smtClean="0">
                <a:latin typeface="Courier New" pitchFamily="49" charset="0"/>
              </a:rPr>
              <a:t> 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o1.hashCode() == o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dirty="0" err="1" smtClean="0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sk-SK" sz="2000" dirty="0" smtClean="0">
                <a:solidFill>
                  <a:srgbClr val="000000"/>
                </a:solidFill>
                <a:latin typeface="Courier New" pitchFamily="49" charset="0"/>
              </a:rPr>
              <a:t>()</a:t>
            </a:r>
            <a:endParaRPr lang="sk-SK" sz="2000" dirty="0" smtClean="0"/>
          </a:p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Set&lt;</a:t>
            </a: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Bod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&gt;</a:t>
            </a:r>
            <a:r>
              <a:rPr lang="en-US" sz="2400" dirty="0" smtClean="0"/>
              <a:t> u</a:t>
            </a:r>
            <a:r>
              <a:rPr lang="sk-SK" sz="2400" dirty="0" smtClean="0"/>
              <a:t>ž konečne beží ...</a:t>
            </a:r>
          </a:p>
          <a:p>
            <a:pPr eaLnBrk="1" hangingPunct="1"/>
            <a:r>
              <a:rPr lang="sk-SK" sz="2400" dirty="0" smtClean="0"/>
              <a:t>O vygenerovanie metód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sk-SK" sz="2400" dirty="0" smtClean="0"/>
              <a:t> a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sk-SK" sz="2400" dirty="0" smtClean="0"/>
              <a:t> radšej požiadajme </a:t>
            </a:r>
            <a:r>
              <a:rPr lang="sk-SK" sz="2400" dirty="0" err="1" smtClean="0"/>
              <a:t>Eclipse</a:t>
            </a:r>
            <a:endParaRPr lang="en-US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cs-CZ" sz="20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2733964" y="1847273"/>
            <a:ext cx="1736432" cy="73890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378616" y="1999240"/>
            <a:ext cx="4432875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Splníme podmienku z predchádzajúceho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slajdu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Pozor: takto sa to v praxi nerobí!!!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Polia v Jave</a:t>
            </a:r>
            <a:r>
              <a:rPr lang="sk-SK" sz="4000" smtClean="0"/>
              <a:t> </a:t>
            </a:r>
            <a:r>
              <a:rPr lang="en-US" sz="4000" smtClean="0"/>
              <a:t>(nev</a:t>
            </a:r>
            <a:r>
              <a:rPr lang="sk-SK" sz="4000" smtClean="0"/>
              <a:t>ýhody</a:t>
            </a:r>
            <a:r>
              <a:rPr lang="en-US" sz="4000" smtClean="0"/>
              <a:t>?)</a:t>
            </a:r>
            <a:endParaRPr lang="cs-CZ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378534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3300"/>
                </a:solidFill>
              </a:rPr>
              <a:t>D</a:t>
            </a:r>
            <a:r>
              <a:rPr lang="sk-SK" b="1" dirty="0" err="1" smtClean="0">
                <a:solidFill>
                  <a:srgbClr val="FF3300"/>
                </a:solidFill>
              </a:rPr>
              <a:t>ĺžka</a:t>
            </a:r>
            <a:r>
              <a:rPr lang="sk-SK" dirty="0" smtClean="0"/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po</a:t>
            </a:r>
            <a:r>
              <a:rPr lang="sk-SK" b="1" dirty="0" smtClean="0">
                <a:solidFill>
                  <a:srgbClr val="FF3300"/>
                </a:solidFill>
              </a:rPr>
              <a:t>ľa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políčok</a:t>
            </a:r>
            <a:r>
              <a:rPr lang="en-US" dirty="0" smtClean="0"/>
              <a:t>/</a:t>
            </a:r>
            <a:r>
              <a:rPr lang="en-US" dirty="0" err="1" smtClean="0"/>
              <a:t>prvkov</a:t>
            </a:r>
            <a:r>
              <a:rPr lang="en-US" dirty="0" smtClean="0"/>
              <a:t>) </a:t>
            </a:r>
            <a:r>
              <a:rPr lang="sk-SK" dirty="0" smtClean="0"/>
              <a:t>je určená </a:t>
            </a:r>
            <a:r>
              <a:rPr lang="sk-SK" b="1" dirty="0" smtClean="0">
                <a:solidFill>
                  <a:srgbClr val="FF3300"/>
                </a:solidFill>
              </a:rPr>
              <a:t>pri</a:t>
            </a:r>
            <a:r>
              <a:rPr lang="sk-SK" dirty="0" smtClean="0"/>
              <a:t> jeho </a:t>
            </a:r>
            <a:r>
              <a:rPr lang="sk-SK" b="1" dirty="0" smtClean="0">
                <a:solidFill>
                  <a:srgbClr val="FF3300"/>
                </a:solidFill>
              </a:rPr>
              <a:t>vytvorení</a:t>
            </a:r>
            <a:r>
              <a:rPr lang="en-US" dirty="0" smtClean="0"/>
              <a:t> (</a:t>
            </a:r>
            <a:r>
              <a:rPr lang="en-US" dirty="0" err="1" smtClean="0"/>
              <a:t>cez</a:t>
            </a:r>
            <a:r>
              <a:rPr lang="en-US" dirty="0" smtClean="0"/>
              <a:t> </a:t>
            </a:r>
            <a:r>
              <a:rPr lang="en-US" b="1" dirty="0" smtClean="0"/>
              <a:t>new: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Lopta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[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5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]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prvkov poľa </a:t>
            </a:r>
            <a:r>
              <a:rPr lang="sk-SK" u="sng" dirty="0" smtClean="0"/>
              <a:t>nemožno zmeniť</a:t>
            </a:r>
          </a:p>
          <a:p>
            <a:pPr eaLnBrk="1" hangingPunct="1">
              <a:lnSpc>
                <a:spcPct val="90000"/>
              </a:lnSpc>
            </a:pPr>
            <a:endParaRPr lang="en-US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b="1" dirty="0" smtClean="0">
                <a:solidFill>
                  <a:srgbClr val="FF3300"/>
                </a:solidFill>
              </a:rPr>
              <a:t>Finty</a:t>
            </a:r>
            <a:r>
              <a:rPr lang="sk-SK" dirty="0" smtClean="0"/>
              <a:t> na zmenu veľkosti poľa: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Vytvoríme nové pole „vhodnej“ veľkosti, </a:t>
            </a:r>
            <a:r>
              <a:rPr lang="sk-SK" dirty="0" err="1" smtClean="0"/>
              <a:t>vykopírujeme</a:t>
            </a:r>
            <a:r>
              <a:rPr lang="sk-SK" dirty="0" smtClean="0"/>
              <a:t> do neho obsah políčok pôvodného poľa a zmeníme referenčnú premennú tak, aby </a:t>
            </a:r>
            <a:r>
              <a:rPr lang="sk-SK" dirty="0" err="1" smtClean="0"/>
              <a:t>referencovala</a:t>
            </a:r>
            <a:r>
              <a:rPr lang="sk-SK" dirty="0" smtClean="0"/>
              <a:t> nové pole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Vyrobíme dostatočne veľké pole </a:t>
            </a:r>
            <a:r>
              <a:rPr lang="en-US" dirty="0" smtClean="0"/>
              <a:t>(</a:t>
            </a:r>
            <a:r>
              <a:rPr lang="en-US" dirty="0" err="1" smtClean="0"/>
              <a:t>napr</a:t>
            </a:r>
            <a:r>
              <a:rPr lang="en-US" dirty="0" smtClean="0"/>
              <a:t>. 1000 </a:t>
            </a:r>
            <a:r>
              <a:rPr lang="en-US" dirty="0" err="1" smtClean="0"/>
              <a:t>prvkov</a:t>
            </a:r>
            <a:r>
              <a:rPr lang="en-US" dirty="0" smtClean="0"/>
              <a:t>) a v </a:t>
            </a:r>
            <a:r>
              <a:rPr lang="en-US" dirty="0" err="1" smtClean="0"/>
              <a:t>nejakej</a:t>
            </a:r>
            <a:r>
              <a:rPr lang="en-US" dirty="0" smtClean="0"/>
              <a:t> </a:t>
            </a:r>
            <a:r>
              <a:rPr lang="en-US" i="1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premennej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pam</a:t>
            </a:r>
            <a:r>
              <a:rPr lang="sk-SK" dirty="0" err="1" smtClean="0"/>
              <a:t>ätáme</a:t>
            </a:r>
            <a:r>
              <a:rPr lang="sk-SK" dirty="0" smtClean="0"/>
              <a:t> koľko políčok </a:t>
            </a:r>
            <a:r>
              <a:rPr lang="en-US" dirty="0" smtClean="0"/>
              <a:t>“</a:t>
            </a:r>
            <a:r>
              <a:rPr lang="sk-SK" dirty="0" smtClean="0"/>
              <a:t>zľava</a:t>
            </a:r>
            <a:r>
              <a:rPr lang="en-US" dirty="0" smtClean="0"/>
              <a:t>”</a:t>
            </a:r>
            <a:r>
              <a:rPr lang="sk-SK" dirty="0" smtClean="0"/>
              <a:t> má „platný obsah“ </a:t>
            </a:r>
            <a:r>
              <a:rPr lang="en-US" dirty="0" smtClean="0"/>
              <a:t>(“</a:t>
            </a:r>
            <a:r>
              <a:rPr lang="en-US" dirty="0" err="1" smtClean="0"/>
              <a:t>platn</a:t>
            </a:r>
            <a:r>
              <a:rPr lang="sk-SK" dirty="0" smtClean="0"/>
              <a:t>ý</a:t>
            </a:r>
            <a:r>
              <a:rPr lang="en-US" dirty="0" smtClean="0"/>
              <a:t>”</a:t>
            </a:r>
            <a:r>
              <a:rPr lang="sk-SK" dirty="0" smtClean="0"/>
              <a:t> počet prvkov</a:t>
            </a:r>
            <a:r>
              <a:rPr lang="en-US" dirty="0" smtClean="0"/>
              <a:t>)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Čo je to </a:t>
            </a:r>
            <a:r>
              <a:rPr lang="sk-SK" sz="4000" dirty="0" err="1" smtClean="0"/>
              <a:t>hashCode</a:t>
            </a:r>
            <a:r>
              <a:rPr lang="en-US" sz="4000" dirty="0" smtClean="0"/>
              <a:t>?</a:t>
            </a:r>
            <a:endParaRPr lang="cs-CZ" sz="4000" dirty="0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13160"/>
            <a:ext cx="8529637" cy="51371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en-US" sz="3600" dirty="0" smtClean="0"/>
              <a:t> </a:t>
            </a:r>
            <a:r>
              <a:rPr lang="en-US" dirty="0" smtClean="0"/>
              <a:t>je </a:t>
            </a:r>
            <a:r>
              <a:rPr lang="en-US" dirty="0" err="1" smtClean="0"/>
              <a:t>funkcia</a:t>
            </a:r>
            <a:r>
              <a:rPr lang="en-US" dirty="0" smtClean="0"/>
              <a:t>, </a:t>
            </a:r>
            <a:r>
              <a:rPr lang="en-US" dirty="0" err="1" smtClean="0"/>
              <a:t>ktor</a:t>
            </a:r>
            <a:r>
              <a:rPr lang="sk-SK" dirty="0" smtClean="0"/>
              <a:t>á vráti </a:t>
            </a:r>
            <a:r>
              <a:rPr lang="sk-SK" b="1" dirty="0" smtClean="0">
                <a:solidFill>
                  <a:srgbClr val="FF3300"/>
                </a:solidFill>
              </a:rPr>
              <a:t>odtlačok obsahu</a:t>
            </a:r>
            <a:r>
              <a:rPr lang="sk-SK" dirty="0" smtClean="0"/>
              <a:t> objektu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3300"/>
                </a:solidFill>
              </a:rPr>
              <a:t>r</a:t>
            </a:r>
            <a:r>
              <a:rPr lang="sk-SK" dirty="0" err="1" smtClean="0">
                <a:solidFill>
                  <a:srgbClr val="FF3300"/>
                </a:solidFill>
              </a:rPr>
              <a:t>ovnaký</a:t>
            </a:r>
            <a:r>
              <a:rPr lang="sk-SK" dirty="0" smtClean="0">
                <a:solidFill>
                  <a:srgbClr val="FF3300"/>
                </a:solidFill>
              </a:rPr>
              <a:t> obsah</a:t>
            </a:r>
            <a:r>
              <a:rPr lang="sk-SK" dirty="0" smtClean="0"/>
              <a:t> znamená </a:t>
            </a:r>
            <a:r>
              <a:rPr lang="sk-SK" dirty="0" smtClean="0">
                <a:solidFill>
                  <a:srgbClr val="FF3300"/>
                </a:solidFill>
              </a:rPr>
              <a:t>rovnaký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FF3300"/>
                </a:solidFill>
              </a:rPr>
              <a:t>    </a:t>
            </a:r>
            <a:r>
              <a:rPr lang="sk-SK" dirty="0" err="1" smtClean="0">
                <a:solidFill>
                  <a:srgbClr val="FF0000"/>
                </a:solidFill>
                <a:latin typeface="Courier New" pitchFamily="49" charset="0"/>
              </a:rPr>
              <a:t>hashCode</a:t>
            </a:r>
            <a:r>
              <a:rPr lang="sk-SK" sz="2800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odtla</a:t>
            </a:r>
            <a:r>
              <a:rPr lang="sk-SK" dirty="0" err="1" smtClean="0"/>
              <a:t>čok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Pre</a:t>
            </a:r>
            <a:r>
              <a:rPr lang="sk-SK" dirty="0" smtClean="0"/>
              <a:t>čo je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en-US" dirty="0" smtClean="0">
                <a:solidFill>
                  <a:srgbClr val="FF3300"/>
                </a:solidFill>
              </a:rPr>
              <a:t> u</a:t>
            </a:r>
            <a:r>
              <a:rPr lang="sk-SK" dirty="0" err="1" smtClean="0">
                <a:solidFill>
                  <a:srgbClr val="FF3300"/>
                </a:solidFill>
              </a:rPr>
              <a:t>žitočný</a:t>
            </a:r>
            <a:r>
              <a:rPr lang="en-US" dirty="0" smtClean="0"/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p</a:t>
            </a:r>
            <a:r>
              <a:rPr lang="en-US" dirty="0" err="1" smtClean="0"/>
              <a:t>orovnanie</a:t>
            </a:r>
            <a:r>
              <a:rPr lang="en-US" dirty="0" smtClean="0"/>
              <a:t> </a:t>
            </a:r>
            <a:r>
              <a:rPr lang="en-US" dirty="0" err="1" smtClean="0"/>
              <a:t>cez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equals</a:t>
            </a:r>
            <a:r>
              <a:rPr lang="en-US" sz="2800" dirty="0" smtClean="0"/>
              <a:t> </a:t>
            </a:r>
            <a:r>
              <a:rPr lang="en-US" dirty="0" smtClean="0"/>
              <a:t>m</a:t>
            </a:r>
            <a:r>
              <a:rPr lang="sk-SK" dirty="0" err="1" smtClean="0"/>
              <a:t>ôže</a:t>
            </a:r>
            <a:r>
              <a:rPr lang="sk-SK" dirty="0" smtClean="0"/>
              <a:t> byť výpočtovo náročné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ak si pamätám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sk-SK" sz="2800" dirty="0" smtClean="0"/>
              <a:t> </a:t>
            </a:r>
            <a:r>
              <a:rPr lang="sk-SK" dirty="0" smtClean="0"/>
              <a:t>obsahu, viem dať veľmi často rýchlu zápornú odpoveď bez vykonania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equals</a:t>
            </a: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Ak sú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en-US" dirty="0" smtClean="0"/>
              <a:t>-y r</a:t>
            </a:r>
            <a:r>
              <a:rPr lang="sk-SK" dirty="0" err="1" smtClean="0"/>
              <a:t>ôzne</a:t>
            </a:r>
            <a:r>
              <a:rPr lang="sk-SK" dirty="0" smtClean="0"/>
              <a:t>, tak objekty sú rôzne ...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hashCode</a:t>
            </a:r>
            <a:r>
              <a:rPr lang="sk-SK" sz="2800" dirty="0" smtClean="0"/>
              <a:t> </a:t>
            </a:r>
            <a:r>
              <a:rPr lang="sk-SK" dirty="0" smtClean="0"/>
              <a:t>pre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en-US" sz="2800" dirty="0" smtClean="0"/>
              <a:t> </a:t>
            </a:r>
            <a:r>
              <a:rPr lang="en-US" dirty="0" smtClean="0"/>
              <a:t>(“</a:t>
            </a:r>
            <a:r>
              <a:rPr lang="en-US" dirty="0" err="1" smtClean="0"/>
              <a:t>naivn</a:t>
            </a:r>
            <a:r>
              <a:rPr lang="sk-SK" dirty="0" smtClean="0"/>
              <a:t>ý“</a:t>
            </a:r>
            <a:r>
              <a:rPr lang="en-US" dirty="0" smtClean="0"/>
              <a:t>, </a:t>
            </a:r>
            <a:r>
              <a:rPr lang="en-US" dirty="0" err="1" smtClean="0"/>
              <a:t>nie</a:t>
            </a:r>
            <a:r>
              <a:rPr lang="en-US" dirty="0" smtClean="0"/>
              <a:t> re</a:t>
            </a:r>
            <a:r>
              <a:rPr lang="sk-SK" dirty="0" err="1" smtClean="0"/>
              <a:t>álny</a:t>
            </a:r>
            <a:r>
              <a:rPr lang="en-US" dirty="0" smtClean="0"/>
              <a:t>)</a:t>
            </a:r>
            <a:r>
              <a:rPr lang="sk-SK" dirty="0" smtClean="0"/>
              <a:t>: 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súčet kódov znakov </a:t>
            </a:r>
            <a:r>
              <a:rPr lang="sk-SK" dirty="0" err="1" smtClean="0"/>
              <a:t>modulo</a:t>
            </a:r>
            <a:r>
              <a:rPr lang="sk-SK" dirty="0" smtClean="0"/>
              <a:t> </a:t>
            </a:r>
            <a:r>
              <a:rPr lang="en-US" dirty="0" smtClean="0"/>
              <a:t>1000</a:t>
            </a:r>
            <a:endParaRPr lang="cs-CZ" dirty="0" smtClean="0"/>
          </a:p>
        </p:txBody>
      </p:sp>
      <p:pic>
        <p:nvPicPr>
          <p:cNvPr id="32772" name="Picture 5" descr="rubber_stamp_basic_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9709" y="2055385"/>
            <a:ext cx="13271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343088"/>
            <a:ext cx="6904037" cy="530225"/>
          </a:xfrm>
        </p:spPr>
        <p:txBody>
          <a:bodyPr/>
          <a:lstStyle/>
          <a:p>
            <a:pPr eaLnBrk="1" hangingPunct="1"/>
            <a:r>
              <a:rPr lang="sk-SK" sz="3200" dirty="0" smtClean="0"/>
              <a:t>Záhada č. </a:t>
            </a:r>
            <a:r>
              <a:rPr lang="en-US" sz="3200" dirty="0" smtClean="0"/>
              <a:t>2</a:t>
            </a:r>
            <a:r>
              <a:rPr lang="sk-SK" sz="3200" dirty="0" smtClean="0"/>
              <a:t>: </a:t>
            </a:r>
            <a:r>
              <a:rPr lang="en-US" sz="3200" dirty="0" err="1" smtClean="0"/>
              <a:t>Prvky</a:t>
            </a:r>
            <a:r>
              <a:rPr lang="en-US" sz="3200" dirty="0" smtClean="0"/>
              <a:t> </a:t>
            </a:r>
            <a:r>
              <a:rPr lang="en-US" sz="3200" dirty="0" err="1" smtClean="0"/>
              <a:t>mno</a:t>
            </a:r>
            <a:r>
              <a:rPr lang="sk-SK" sz="3200" dirty="0" err="1" smtClean="0"/>
              <a:t>žiny</a:t>
            </a:r>
            <a:r>
              <a:rPr lang="sk-SK" sz="3200" dirty="0" smtClean="0"/>
              <a:t> ...</a:t>
            </a:r>
            <a:endParaRPr lang="cs-CZ" sz="3200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 smtClean="0"/>
              <a:t>Ako zistiť, že všetky prvky množiny majú nejakú vlastnosť</a:t>
            </a:r>
            <a:r>
              <a:rPr lang="en-US" dirty="0" smtClean="0"/>
              <a:t>, </a:t>
            </a:r>
            <a:r>
              <a:rPr lang="en-US" dirty="0" err="1" smtClean="0"/>
              <a:t>ke</a:t>
            </a:r>
            <a:r>
              <a:rPr lang="sk-SK" dirty="0" smtClean="0"/>
              <a:t>ď k nim </a:t>
            </a:r>
            <a:r>
              <a:rPr lang="sk-SK" dirty="0" smtClean="0">
                <a:solidFill>
                  <a:srgbClr val="FF3300"/>
                </a:solidFill>
              </a:rPr>
              <a:t>nemáme prístup</a:t>
            </a:r>
            <a:r>
              <a:rPr lang="en-US" dirty="0" smtClean="0"/>
              <a:t>?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Rie</a:t>
            </a:r>
            <a:r>
              <a:rPr lang="sk-SK" dirty="0" err="1" smtClean="0"/>
              <a:t>šenie</a:t>
            </a:r>
            <a:r>
              <a:rPr lang="sk-SK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err="1" smtClean="0">
                <a:solidFill>
                  <a:srgbClr val="FF3300"/>
                </a:solidFill>
              </a:rPr>
              <a:t>for-each</a:t>
            </a:r>
            <a:r>
              <a:rPr lang="sk-SK" b="1" dirty="0" smtClean="0">
                <a:solidFill>
                  <a:srgbClr val="FF3300"/>
                </a:solidFill>
              </a:rPr>
              <a:t> cyklus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 err="1" smtClean="0">
                <a:solidFill>
                  <a:srgbClr val="FF3300"/>
                </a:solidFill>
              </a:rPr>
              <a:t>iterátory</a:t>
            </a:r>
            <a:endParaRPr lang="sk-SK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sk-SK" b="1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Poznámka: riešenia fungujú pre všetky triedy implementujúce rozhranie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Iterable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&lt;E&gt;</a:t>
            </a:r>
            <a:endParaRPr lang="sk-SK" sz="20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Iterable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&lt;E&gt;</a:t>
            </a:r>
            <a:r>
              <a:rPr lang="en-US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 smtClean="0"/>
              <a:t>je </a:t>
            </a:r>
            <a:r>
              <a:rPr lang="sk-SK" dirty="0" smtClean="0"/>
              <a:t>zdedené v rozhraniach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Set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&lt;E&gt;, List&lt;E&gt;, </a:t>
            </a:r>
            <a:r>
              <a:rPr lang="en-US" i="1" dirty="0" smtClean="0"/>
              <a:t>…</a:t>
            </a:r>
            <a:endParaRPr lang="cs-CZ" i="1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Iter</a:t>
            </a:r>
            <a:r>
              <a:rPr lang="sk-SK" sz="4000" smtClean="0"/>
              <a:t>átor</a:t>
            </a:r>
            <a:endParaRPr lang="cs-CZ" sz="40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Iterator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&lt;Bod&gt;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body.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iterator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while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it.hasNext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()) {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  Bod b =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it.next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(b);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endParaRPr lang="sk-SK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sk-SK" sz="2400" dirty="0" smtClean="0"/>
              <a:t>Cez metódu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remove</a:t>
            </a:r>
            <a:r>
              <a:rPr lang="sk-SK" sz="2400" i="1" dirty="0" smtClean="0"/>
              <a:t> </a:t>
            </a:r>
            <a:r>
              <a:rPr lang="sk-SK" sz="2400" dirty="0" err="1" smtClean="0"/>
              <a:t>iterátora</a:t>
            </a:r>
            <a:r>
              <a:rPr lang="sk-SK" sz="2400" i="1" dirty="0" smtClean="0"/>
              <a:t> </a:t>
            </a:r>
            <a:r>
              <a:rPr lang="sk-SK" sz="2400" dirty="0" smtClean="0"/>
              <a:t>vieme </a:t>
            </a:r>
            <a:r>
              <a:rPr lang="sk-SK" sz="2400" u="sng" dirty="0" smtClean="0"/>
              <a:t>bezpečne odstrániť</a:t>
            </a:r>
            <a:r>
              <a:rPr lang="sk-SK" sz="2400" dirty="0" smtClean="0"/>
              <a:t> prvok naposledy vrátený cez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</a:rPr>
              <a:t>next</a:t>
            </a:r>
            <a:r>
              <a:rPr lang="sk-SK" sz="2400" i="1" dirty="0" smtClean="0"/>
              <a:t> </a:t>
            </a:r>
            <a:r>
              <a:rPr lang="sk-SK" sz="2400" dirty="0" smtClean="0"/>
              <a:t>z tej kolekcie </a:t>
            </a:r>
            <a:r>
              <a:rPr lang="en-US" sz="2400" dirty="0" smtClean="0"/>
              <a:t>(</a:t>
            </a:r>
            <a:r>
              <a:rPr lang="en-US" sz="2400" dirty="0" err="1" smtClean="0"/>
              <a:t>mno</a:t>
            </a:r>
            <a:r>
              <a:rPr lang="sk-SK" sz="2400" dirty="0" err="1" smtClean="0"/>
              <a:t>žina</a:t>
            </a:r>
            <a:r>
              <a:rPr lang="sk-SK" sz="2400" dirty="0" smtClean="0"/>
              <a:t>, zoznam, ...</a:t>
            </a:r>
            <a:r>
              <a:rPr lang="en-US" sz="2400" dirty="0" smtClean="0"/>
              <a:t>), </a:t>
            </a:r>
            <a:r>
              <a:rPr lang="en-US" sz="2400" dirty="0" err="1" smtClean="0"/>
              <a:t>ktor</a:t>
            </a:r>
            <a:r>
              <a:rPr lang="sk-SK" sz="2400" dirty="0" smtClean="0"/>
              <a:t>ú práve </a:t>
            </a:r>
            <a:r>
              <a:rPr lang="sk-SK" sz="2400" dirty="0" err="1" smtClean="0"/>
              <a:t>iterujeme</a:t>
            </a:r>
            <a:r>
              <a:rPr lang="sk-SK" sz="2400" dirty="0" smtClean="0"/>
              <a:t>.</a:t>
            </a:r>
            <a:endParaRPr lang="sk-SK" sz="2400" i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366327" y="1736434"/>
            <a:ext cx="618837" cy="12284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902617" y="2008482"/>
            <a:ext cx="2918110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Povieme množine, aby vytvorila 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iterátor</a:t>
            </a:r>
            <a:r>
              <a:rPr lang="sk-SK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400" dirty="0" err="1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Bod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-ov</a:t>
            </a:r>
            <a:endParaRPr lang="sk-SK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470400" y="2835564"/>
            <a:ext cx="1551709" cy="9144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916472" y="3453968"/>
            <a:ext cx="292272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Pracujeme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podobne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ako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so 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Scanner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om</a:t>
            </a:r>
            <a:endParaRPr lang="sk-SK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For-each cyklus</a:t>
            </a:r>
            <a:endParaRPr lang="cs-CZ" sz="400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(Bod b: body)</a:t>
            </a:r>
            <a:endParaRPr lang="cs-CZ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       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i="1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(b);</a:t>
            </a:r>
          </a:p>
          <a:p>
            <a:pPr eaLnBrk="1" hangingPunct="1">
              <a:buFontTx/>
              <a:buNone/>
            </a:pP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sk-SK" dirty="0" err="1" smtClean="0"/>
              <a:t>For-each</a:t>
            </a:r>
            <a:r>
              <a:rPr lang="sk-SK" dirty="0" smtClean="0"/>
              <a:t> cyklus funguje aj pre polia ...</a:t>
            </a:r>
          </a:p>
          <a:p>
            <a:pPr eaLnBrk="1" hangingPunct="1">
              <a:buFontTx/>
              <a:buNone/>
            </a:pPr>
            <a:endParaRPr lang="sk-SK" dirty="0" smtClean="0"/>
          </a:p>
          <a:p>
            <a:pPr eaLnBrk="1" hangingPunct="1">
              <a:buFontTx/>
              <a:buNone/>
            </a:pPr>
            <a:endParaRPr lang="cs-CZ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533900" y="2096653"/>
            <a:ext cx="1608282" cy="106564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50398" y="1426590"/>
            <a:ext cx="2354692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Cez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prvky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800" dirty="0" smtClean="0">
                <a:latin typeface="Calibri" pitchFamily="34" charset="0"/>
                <a:cs typeface="Calibri" pitchFamily="34" charset="0"/>
              </a:rPr>
              <a:t>čoho prechádzame</a:t>
            </a:r>
            <a:endParaRPr lang="cs-CZ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217592" y="1952624"/>
            <a:ext cx="906607" cy="120967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484" y="1349236"/>
            <a:ext cx="4598842" cy="95410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Premenná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, do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ktorej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postupne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ukladáme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prechádzané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prvky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Iter</a:t>
            </a:r>
            <a:r>
              <a:rPr lang="sk-SK" sz="4000" smtClean="0"/>
              <a:t>ácia – prechod prvkami</a:t>
            </a:r>
            <a:endParaRPr lang="cs-CZ" sz="40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 smtClean="0">
                <a:solidFill>
                  <a:srgbClr val="FF3300"/>
                </a:solidFill>
              </a:rPr>
              <a:t>Kolekcia</a:t>
            </a:r>
            <a:r>
              <a:rPr lang="sk-SK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spol</a:t>
            </a:r>
            <a:r>
              <a:rPr lang="sk-SK" dirty="0" smtClean="0"/>
              <a:t>očné pomenovanie pre niečo, čo obsahuje nejako nejaké prvky </a:t>
            </a:r>
            <a:r>
              <a:rPr lang="en-US" dirty="0" smtClean="0"/>
              <a:t>(</a:t>
            </a:r>
            <a:r>
              <a:rPr lang="en-US" dirty="0" err="1" smtClean="0"/>
              <a:t>mno</a:t>
            </a:r>
            <a:r>
              <a:rPr lang="sk-SK" dirty="0" err="1" smtClean="0"/>
              <a:t>žina</a:t>
            </a:r>
            <a:r>
              <a:rPr lang="sk-SK" dirty="0" smtClean="0"/>
              <a:t>, zoznam, atď.</a:t>
            </a:r>
            <a:r>
              <a:rPr lang="en-US" dirty="0" smtClean="0"/>
              <a:t>)</a:t>
            </a: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>
                <a:solidFill>
                  <a:srgbClr val="FF3300"/>
                </a:solidFill>
              </a:rPr>
              <a:t>Počas iterácie</a:t>
            </a:r>
            <a:r>
              <a:rPr lang="en-US" dirty="0" smtClean="0"/>
              <a:t> </a:t>
            </a:r>
            <a:r>
              <a:rPr lang="en-US" dirty="0" err="1" smtClean="0"/>
              <a:t>prvkami</a:t>
            </a:r>
            <a:r>
              <a:rPr lang="en-US" dirty="0" smtClean="0"/>
              <a:t> </a:t>
            </a:r>
            <a:r>
              <a:rPr lang="en-US" dirty="0" err="1" smtClean="0"/>
              <a:t>kolekcie</a:t>
            </a:r>
            <a:r>
              <a:rPr lang="sk-SK" dirty="0" smtClean="0"/>
              <a:t> </a:t>
            </a:r>
            <a:r>
              <a:rPr lang="sk-SK" b="1" dirty="0" smtClean="0">
                <a:solidFill>
                  <a:srgbClr val="FF3300"/>
                </a:solidFill>
              </a:rPr>
              <a:t>nikdy nemo</a:t>
            </a:r>
            <a:r>
              <a:rPr lang="en-US" b="1" dirty="0" err="1" smtClean="0">
                <a:solidFill>
                  <a:srgbClr val="FF3300"/>
                </a:solidFill>
              </a:rPr>
              <a:t>difikujeme</a:t>
            </a:r>
            <a:r>
              <a:rPr lang="en-US" dirty="0" smtClean="0"/>
              <a:t> (</a:t>
            </a:r>
            <a:r>
              <a:rPr lang="en-US" dirty="0" err="1" smtClean="0"/>
              <a:t>neprid</a:t>
            </a:r>
            <a:r>
              <a:rPr lang="sk-SK" dirty="0" err="1" smtClean="0"/>
              <a:t>ávame</a:t>
            </a:r>
            <a:r>
              <a:rPr lang="sk-SK" dirty="0" smtClean="0"/>
              <a:t>, neodoberáme, nemeníme</a:t>
            </a:r>
            <a:r>
              <a:rPr lang="en-US" dirty="0" smtClean="0"/>
              <a:t>) </a:t>
            </a:r>
            <a:r>
              <a:rPr lang="en-US" dirty="0" err="1" smtClean="0"/>
              <a:t>iterovan</a:t>
            </a:r>
            <a:r>
              <a:rPr lang="sk-SK" dirty="0" smtClean="0"/>
              <a:t>ú</a:t>
            </a:r>
            <a:r>
              <a:rPr lang="sk-SK" dirty="0" smtClean="0">
                <a:solidFill>
                  <a:srgbClr val="FF3300"/>
                </a:solidFill>
              </a:rPr>
              <a:t> kolekciu</a:t>
            </a:r>
            <a:r>
              <a:rPr lang="en-US" dirty="0" smtClean="0"/>
              <a:t>!!! (</a:t>
            </a:r>
            <a:r>
              <a:rPr lang="en-US" dirty="0" err="1" smtClean="0"/>
              <a:t>inak</a:t>
            </a:r>
            <a:r>
              <a:rPr lang="en-US" dirty="0" smtClean="0"/>
              <a:t> je </a:t>
            </a:r>
            <a:r>
              <a:rPr lang="en-US" dirty="0" err="1" smtClean="0"/>
              <a:t>zle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Povolen</a:t>
            </a:r>
            <a:r>
              <a:rPr lang="sk-SK" dirty="0" smtClean="0"/>
              <a:t>é je len volanie metódy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remove</a:t>
            </a:r>
            <a:r>
              <a:rPr lang="sk-SK" dirty="0" smtClean="0"/>
              <a:t> </a:t>
            </a:r>
            <a:r>
              <a:rPr lang="sk-SK" dirty="0" err="1" smtClean="0"/>
              <a:t>iterátora</a:t>
            </a: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Finta: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Prvky, ktoré chceme </a:t>
            </a:r>
            <a:r>
              <a:rPr lang="en-US" dirty="0" err="1" smtClean="0"/>
              <a:t>odstr</a:t>
            </a:r>
            <a:r>
              <a:rPr lang="sk-SK" dirty="0" err="1" smtClean="0"/>
              <a:t>ániť</a:t>
            </a:r>
            <a:r>
              <a:rPr lang="sk-SK" dirty="0" smtClean="0"/>
              <a:t>, uložíme „bokom“ do novej kolekcie </a:t>
            </a:r>
            <a:r>
              <a:rPr lang="en-US" dirty="0" smtClean="0"/>
              <a:t>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mno</a:t>
            </a:r>
            <a:r>
              <a:rPr lang="sk-SK" dirty="0" err="1" smtClean="0"/>
              <a:t>žina</a:t>
            </a:r>
            <a:r>
              <a:rPr lang="en-US" dirty="0" smtClean="0"/>
              <a:t>) a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skon</a:t>
            </a:r>
            <a:r>
              <a:rPr lang="sk-SK" dirty="0" err="1" smtClean="0"/>
              <a:t>čení</a:t>
            </a:r>
            <a:r>
              <a:rPr lang="sk-SK" dirty="0" smtClean="0"/>
              <a:t> iterácie ich </a:t>
            </a:r>
            <a:r>
              <a:rPr lang="en-US" dirty="0" smtClean="0"/>
              <a:t>(</a:t>
            </a:r>
            <a:r>
              <a:rPr lang="sk-SK" dirty="0" smtClean="0"/>
              <a:t>po jednom alebo naraz</a:t>
            </a:r>
            <a:r>
              <a:rPr lang="en-US" dirty="0" smtClean="0"/>
              <a:t>)</a:t>
            </a:r>
            <a:r>
              <a:rPr lang="sk-SK" dirty="0" smtClean="0"/>
              <a:t> odstránime.</a:t>
            </a: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333852"/>
            <a:ext cx="6904037" cy="530225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Uk</a:t>
            </a:r>
            <a:r>
              <a:rPr lang="sk-SK" sz="3200" dirty="0" err="1" smtClean="0"/>
              <a:t>ážka</a:t>
            </a:r>
            <a:r>
              <a:rPr lang="sk-SK" sz="3200" dirty="0" smtClean="0"/>
              <a:t> bezpečného odstránenia</a:t>
            </a:r>
            <a:endParaRPr lang="cs-CZ" sz="3200" dirty="0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odstranParne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(Set&lt;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   Set&lt;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naOdstranenie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HashSet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&gt;();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% 2 == 0)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          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naOdstranenie.add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b="1" dirty="0" smtClean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sz="2000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: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naOdstranenie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        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cisla.remove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 smtClean="0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000" dirty="0" smtClean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000" dirty="0" smtClean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</a:pPr>
            <a:endParaRPr lang="cs-CZ" sz="2000" dirty="0" smtClean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747491" y="2225964"/>
            <a:ext cx="1219200" cy="95134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73306" y="1731390"/>
            <a:ext cx="3093603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Vyberieme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tie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čísla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ktoré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chceme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odstrániť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5116944" y="4765964"/>
            <a:ext cx="877454" cy="131156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79668" y="5827717"/>
            <a:ext cx="4963967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Alternat</a:t>
            </a:r>
            <a:r>
              <a:rPr lang="sk-SK" sz="2400" dirty="0" err="1" smtClean="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íva</a:t>
            </a:r>
            <a:r>
              <a:rPr lang="sk-SK" sz="2400" dirty="0" smtClean="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Calibri" pitchFamily="34" charset="0"/>
              </a:rPr>
              <a:t>:</a:t>
            </a:r>
            <a:endParaRPr lang="en-US" sz="2400" dirty="0" smtClean="0">
              <a:solidFill>
                <a:srgbClr val="000000"/>
              </a:solidFill>
              <a:latin typeface="Calibri" pitchFamily="34" charset="0"/>
              <a:ea typeface="Lucida Sans Unicode" pitchFamily="34" charset="0"/>
              <a:cs typeface="Calibri" pitchFamily="34" charset="0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cisla.removeAll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naOdstranenie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smtClean="0"/>
              <a:t>Implementácie </a:t>
            </a:r>
            <a:r>
              <a:rPr lang="sk-SK" sz="4000" i="0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sz="4000" i="0" dirty="0" smtClean="0">
                <a:latin typeface="Courier New" pitchFamily="49" charset="0"/>
                <a:cs typeface="Courier New" pitchFamily="49" charset="0"/>
              </a:rPr>
              <a:t>&lt;E&gt;</a:t>
            </a:r>
            <a:endParaRPr lang="cs-CZ" sz="4000" i="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3300"/>
                </a:solidFill>
              </a:rPr>
              <a:t>HashSet</a:t>
            </a:r>
            <a:r>
              <a:rPr lang="en-US" b="1" dirty="0" smtClean="0">
                <a:solidFill>
                  <a:srgbClr val="FF3300"/>
                </a:solidFill>
              </a:rPr>
              <a:t>&lt;E&gt; </a:t>
            </a:r>
            <a:endParaRPr lang="sk-SK" b="1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sk-SK" dirty="0" smtClean="0"/>
              <a:t>najčastejšia voľba, založená na tzv. </a:t>
            </a:r>
            <a:r>
              <a:rPr lang="sk-SK" dirty="0" err="1" smtClean="0"/>
              <a:t>hašovaní</a:t>
            </a:r>
            <a:endParaRPr lang="sk-SK" dirty="0" smtClean="0"/>
          </a:p>
          <a:p>
            <a:pPr lvl="1" eaLnBrk="1" hangingPunct="1"/>
            <a:r>
              <a:rPr lang="sk-SK" dirty="0" smtClean="0"/>
              <a:t>prvky sa </a:t>
            </a:r>
            <a:r>
              <a:rPr lang="sk-SK" dirty="0" err="1" smtClean="0"/>
              <a:t>iterujú</a:t>
            </a:r>
            <a:r>
              <a:rPr lang="sk-SK" dirty="0" smtClean="0"/>
              <a:t> v bližšie neurčenom poradí</a:t>
            </a:r>
          </a:p>
          <a:p>
            <a:pPr eaLnBrk="1" hangingPunct="1"/>
            <a:r>
              <a:rPr lang="sk-SK" b="1" dirty="0" err="1" smtClean="0">
                <a:solidFill>
                  <a:srgbClr val="FF3300"/>
                </a:solidFill>
              </a:rPr>
              <a:t>TreeSet</a:t>
            </a:r>
            <a:r>
              <a:rPr lang="en-US" b="1" dirty="0" smtClean="0">
                <a:solidFill>
                  <a:srgbClr val="FF3300"/>
                </a:solidFill>
              </a:rPr>
              <a:t>&lt;E&gt;</a:t>
            </a:r>
            <a:endParaRPr lang="sk-SK" b="1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sk-SK" dirty="0" smtClean="0"/>
              <a:t>uchováva prvky množiny usporiadané</a:t>
            </a:r>
          </a:p>
          <a:p>
            <a:pPr lvl="2" eaLnBrk="1" hangingPunct="1"/>
            <a:r>
              <a:rPr lang="sk-SK" dirty="0" smtClean="0"/>
              <a:t>trieda E musí implementovať rozhranie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Comparable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&lt;E&gt;</a:t>
            </a:r>
            <a:endParaRPr lang="sk-SK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lvl="2" eaLnBrk="1" hangingPunct="1">
              <a:buFontTx/>
              <a:buNone/>
            </a:pPr>
            <a:r>
              <a:rPr lang="sk-SK" dirty="0" smtClean="0"/>
              <a:t>		alebo</a:t>
            </a:r>
            <a:endParaRPr lang="en-US" dirty="0" smtClean="0"/>
          </a:p>
          <a:p>
            <a:pPr lvl="2" eaLnBrk="1" hangingPunct="1"/>
            <a:r>
              <a:rPr lang="sk-SK" dirty="0" smtClean="0"/>
              <a:t>m</a:t>
            </a:r>
            <a:r>
              <a:rPr lang="en-US" dirty="0" smtClean="0"/>
              <a:t>us</a:t>
            </a:r>
            <a:r>
              <a:rPr lang="sk-SK" dirty="0" smtClean="0"/>
              <a:t>í byť zadaný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Comparator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&lt;E&gt;</a:t>
            </a:r>
            <a:r>
              <a:rPr lang="en-US" i="1" dirty="0" smtClean="0"/>
              <a:t>,</a:t>
            </a:r>
            <a:r>
              <a:rPr lang="en-US" dirty="0" smtClean="0"/>
              <a:t> </a:t>
            </a:r>
            <a:r>
              <a:rPr lang="en-US" dirty="0" err="1" smtClean="0"/>
              <a:t>ktor</a:t>
            </a:r>
            <a:r>
              <a:rPr lang="sk-SK" dirty="0" smtClean="0"/>
              <a:t>ý vie porovnávať prvky</a:t>
            </a:r>
          </a:p>
          <a:p>
            <a:pPr lvl="1" eaLnBrk="1" hangingPunct="1"/>
            <a:r>
              <a:rPr lang="sk-SK" dirty="0" smtClean="0"/>
              <a:t>prvky sa </a:t>
            </a:r>
            <a:r>
              <a:rPr lang="sk-SK" dirty="0" err="1" smtClean="0"/>
              <a:t>iterujú</a:t>
            </a:r>
            <a:r>
              <a:rPr lang="sk-SK" dirty="0" smtClean="0"/>
              <a:t> v poradí od najmenšieho</a:t>
            </a:r>
            <a:endParaRPr lang="cs-CZ" dirty="0" smtClean="0"/>
          </a:p>
        </p:txBody>
      </p:sp>
      <p:pic>
        <p:nvPicPr>
          <p:cNvPr id="51202" name="Picture 2" descr="http://img.aktuality.sk/stories/NAJNOVSIE_FOTKY/LOGA/99_percen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1600" y="1847258"/>
            <a:ext cx="1168689" cy="8626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i="0" dirty="0" smtClean="0">
                <a:latin typeface="Courier New" pitchFamily="49" charset="0"/>
                <a:cs typeface="Courier New" pitchFamily="49" charset="0"/>
              </a:rPr>
              <a:t>Map&lt;K, V&gt;</a:t>
            </a:r>
            <a:endParaRPr lang="cs-CZ" sz="4000" i="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15908"/>
            <a:ext cx="8529637" cy="50434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 smtClean="0">
                <a:solidFill>
                  <a:srgbClr val="FF3300"/>
                </a:solidFill>
              </a:rPr>
              <a:t>Mapa</a:t>
            </a:r>
            <a:r>
              <a:rPr lang="sk-SK" dirty="0" smtClean="0"/>
              <a:t> je mapovaním </a:t>
            </a:r>
            <a:r>
              <a:rPr lang="sk-SK" b="1" dirty="0" smtClean="0">
                <a:solidFill>
                  <a:srgbClr val="FF3300"/>
                </a:solidFill>
              </a:rPr>
              <a:t>kľúčov</a:t>
            </a:r>
            <a:r>
              <a:rPr lang="sk-SK" dirty="0" smtClean="0"/>
              <a:t> typu K na </a:t>
            </a:r>
            <a:r>
              <a:rPr lang="sk-SK" b="1" dirty="0" smtClean="0">
                <a:solidFill>
                  <a:srgbClr val="FF3300"/>
                </a:solidFill>
              </a:rPr>
              <a:t>hodnoty</a:t>
            </a:r>
            <a:r>
              <a:rPr lang="sk-SK" dirty="0" smtClean="0"/>
              <a:t> typu V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Každý kľúč môže mať </a:t>
            </a:r>
            <a:r>
              <a:rPr lang="sk-SK" u="sng" dirty="0" smtClean="0"/>
              <a:t>nanajvýš jednu</a:t>
            </a:r>
            <a:r>
              <a:rPr lang="sk-SK" dirty="0" smtClean="0"/>
              <a:t> hodnotu</a:t>
            </a:r>
          </a:p>
          <a:p>
            <a:pPr lvl="1" eaLnBrk="1" hangingPunct="1">
              <a:lnSpc>
                <a:spcPct val="90000"/>
              </a:lnSpc>
            </a:pPr>
            <a:r>
              <a:rPr lang="sk-SK" u="sng" dirty="0" smtClean="0"/>
              <a:t>Žiadna duplicita</a:t>
            </a:r>
            <a:r>
              <a:rPr lang="sk-SK" dirty="0" smtClean="0"/>
              <a:t> kľúčov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 smtClean="0"/>
              <a:t>Metafory:</a:t>
            </a:r>
            <a:endParaRPr lang="en-US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Zobrazenie</a:t>
            </a:r>
            <a:r>
              <a:rPr lang="en-US" dirty="0" smtClean="0"/>
              <a:t> z </a:t>
            </a:r>
            <a:r>
              <a:rPr lang="en-US" dirty="0" err="1" smtClean="0"/>
              <a:t>mno</a:t>
            </a:r>
            <a:r>
              <a:rPr lang="sk-SK" dirty="0" err="1" smtClean="0"/>
              <a:t>žiny</a:t>
            </a:r>
            <a:r>
              <a:rPr lang="sk-SK" dirty="0" smtClean="0"/>
              <a:t> kľúčov do množiny hodnôt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FF3300"/>
                </a:solidFill>
              </a:rPr>
              <a:t>Asociat</a:t>
            </a:r>
            <a:r>
              <a:rPr lang="sk-SK" dirty="0" err="1" smtClean="0">
                <a:solidFill>
                  <a:srgbClr val="FF3300"/>
                </a:solidFill>
              </a:rPr>
              <a:t>ívne</a:t>
            </a:r>
            <a:r>
              <a:rPr lang="sk-SK" dirty="0" smtClean="0">
                <a:solidFill>
                  <a:srgbClr val="FF3300"/>
                </a:solidFill>
              </a:rPr>
              <a:t> pole</a:t>
            </a:r>
            <a:r>
              <a:rPr lang="sk-SK" dirty="0" smtClean="0"/>
              <a:t>: hodnoty políčok nie sú prístupné cez indexy, ale cez kľúče ľubovoľného typu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Množina párov: </a:t>
            </a:r>
            <a:r>
              <a:rPr lang="en-US" dirty="0" smtClean="0">
                <a:solidFill>
                  <a:srgbClr val="FF0000"/>
                </a:solidFill>
              </a:rPr>
              <a:t>&lt;K</a:t>
            </a:r>
            <a:r>
              <a:rPr lang="sk-SK" dirty="0" err="1" smtClean="0">
                <a:solidFill>
                  <a:srgbClr val="FF0000"/>
                </a:solidFill>
              </a:rPr>
              <a:t>ľúč</a:t>
            </a:r>
            <a:r>
              <a:rPr lang="sk-SK" dirty="0" smtClean="0">
                <a:solidFill>
                  <a:srgbClr val="FF0000"/>
                </a:solidFill>
              </a:rPr>
              <a:t>, Hodnota</a:t>
            </a:r>
            <a:r>
              <a:rPr lang="en-US" dirty="0" smtClean="0">
                <a:solidFill>
                  <a:srgbClr val="FF0000"/>
                </a:solidFill>
              </a:rPr>
              <a:t>&gt;</a:t>
            </a:r>
            <a:endParaRPr lang="sk-SK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 smtClean="0">
                <a:solidFill>
                  <a:srgbClr val="FF3300"/>
                </a:solidFill>
              </a:rPr>
              <a:t>Tabuľka s 2 stĺpcami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 smtClean="0"/>
              <a:t>Frekvenčná tabuľka slov je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&lt;String,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Integer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&gt;</a:t>
            </a:r>
            <a:endParaRPr lang="cs-CZ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Map ako tabu</a:t>
            </a:r>
            <a:r>
              <a:rPr lang="sk-SK" sz="4000" smtClean="0"/>
              <a:t>ľka</a:t>
            </a:r>
            <a:endParaRPr lang="cs-CZ" sz="4000" smtClean="0"/>
          </a:p>
        </p:txBody>
      </p:sp>
      <p:graphicFrame>
        <p:nvGraphicFramePr>
          <p:cNvPr id="1323041" name="Group 33"/>
          <p:cNvGraphicFramePr>
            <a:graphicFrameLocks noGrp="1"/>
          </p:cNvGraphicFramePr>
          <p:nvPr/>
        </p:nvGraphicFramePr>
        <p:xfrm>
          <a:off x="349250" y="3343275"/>
          <a:ext cx="2132013" cy="2974978"/>
        </p:xfrm>
        <a:graphic>
          <a:graphicData uri="http://schemas.openxmlformats.org/drawingml/2006/table">
            <a:tbl>
              <a:tblPr/>
              <a:tblGrid>
                <a:gridCol w="1081088"/>
                <a:gridCol w="1050925"/>
              </a:tblGrid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'a'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‘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x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‘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e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‘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r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3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‘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w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‘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q</a:t>
                      </a: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</a:rPr>
                        <a:t>1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92" name="Text Box 40"/>
          <p:cNvSpPr txBox="1">
            <a:spLocks noChangeArrowheads="1"/>
          </p:cNvSpPr>
          <p:nvPr/>
        </p:nvSpPr>
        <p:spPr bwMode="auto">
          <a:xfrm>
            <a:off x="3905250" y="3830638"/>
            <a:ext cx="4891088" cy="21002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m.put(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, m.get(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'a'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)+1);</a:t>
            </a:r>
            <a:endParaRPr lang="cs-CZ" sz="2400">
              <a:latin typeface="Courier New" pitchFamily="49" charset="0"/>
            </a:endParaRP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m.put(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'e'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, 10);</a:t>
            </a:r>
            <a:endParaRPr lang="cs-CZ" sz="2400">
              <a:latin typeface="Courier New" pitchFamily="49" charset="0"/>
            </a:endParaRP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m.get(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'e'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>
              <a:latin typeface="Courier New" pitchFamily="49" charset="0"/>
            </a:endParaRP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m.remove(</a:t>
            </a:r>
            <a:r>
              <a:rPr lang="cs-CZ">
                <a:solidFill>
                  <a:srgbClr val="2A00FF"/>
                </a:solidFill>
              </a:rPr>
              <a:t>'</a:t>
            </a:r>
            <a:r>
              <a:rPr lang="en-US" sz="2400">
                <a:solidFill>
                  <a:srgbClr val="2A00FF"/>
                </a:solidFill>
                <a:latin typeface="Courier New" pitchFamily="49" charset="0"/>
              </a:rPr>
              <a:t>z</a:t>
            </a:r>
            <a:r>
              <a:rPr lang="cs-CZ" sz="2400">
                <a:solidFill>
                  <a:srgbClr val="2A00FF"/>
                </a:solidFill>
                <a:latin typeface="Courier New" pitchFamily="49" charset="0"/>
              </a:rPr>
              <a:t>'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9" name="Line 5"/>
          <p:cNvSpPr>
            <a:spLocks noChangeShapeType="1"/>
          </p:cNvSpPr>
          <p:nvPr/>
        </p:nvSpPr>
        <p:spPr bwMode="auto">
          <a:xfrm flipH="1">
            <a:off x="1995054" y="1773382"/>
            <a:ext cx="628073" cy="153323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2124943" y="1398880"/>
            <a:ext cx="130174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latin typeface="Calibri" pitchFamily="34" charset="0"/>
                <a:cs typeface="Calibri" pitchFamily="34" charset="0"/>
              </a:rPr>
              <a:t>Hodnoty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>
            <a:off x="840510" y="2022764"/>
            <a:ext cx="73890" cy="13115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9198" y="1241862"/>
            <a:ext cx="1578839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 smtClean="0">
                <a:latin typeface="Calibri" pitchFamily="34" charset="0"/>
                <a:cs typeface="Calibri" pitchFamily="34" charset="0"/>
              </a:rPr>
              <a:t>Kľúče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sz="2400" dirty="0" err="1" smtClean="0">
                <a:latin typeface="Calibri" pitchFamily="34" charset="0"/>
                <a:cs typeface="Calibri" pitchFamily="34" charset="0"/>
              </a:rPr>
              <a:t>bez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duplicity)</a:t>
            </a:r>
          </a:p>
        </p:txBody>
      </p:sp>
      <p:sp>
        <p:nvSpPr>
          <p:cNvPr id="23" name="Line 5"/>
          <p:cNvSpPr>
            <a:spLocks noChangeShapeType="1"/>
          </p:cNvSpPr>
          <p:nvPr/>
        </p:nvSpPr>
        <p:spPr bwMode="auto">
          <a:xfrm flipH="1">
            <a:off x="2484582" y="2794000"/>
            <a:ext cx="2239819" cy="19350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56398" y="2419498"/>
            <a:ext cx="4455966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Map&lt;Character, Integer&gt;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4932219" y="1653310"/>
            <a:ext cx="18472" cy="86821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221598" y="1306517"/>
            <a:ext cx="188363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latin typeface="Calibri" pitchFamily="34" charset="0"/>
                <a:cs typeface="Calibri" pitchFamily="34" charset="0"/>
              </a:rPr>
              <a:t>Typ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k</a:t>
            </a:r>
            <a:r>
              <a:rPr lang="sk-SK" sz="2400" dirty="0" err="1" smtClean="0">
                <a:latin typeface="Calibri" pitchFamily="34" charset="0"/>
                <a:cs typeface="Calibri" pitchFamily="34" charset="0"/>
              </a:rPr>
              <a:t>ľúčov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7028872" y="1685636"/>
            <a:ext cx="383309" cy="863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692325" y="1320372"/>
            <a:ext cx="1786657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latin typeface="Calibri" pitchFamily="34" charset="0"/>
                <a:cs typeface="Calibri" pitchFamily="34" charset="0"/>
              </a:rPr>
              <a:t>Typ hodnôt</a:t>
            </a:r>
            <a:endParaRPr lang="en-US" sz="240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296908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 smtClean="0"/>
              <a:t>Metódy rozhrania </a:t>
            </a:r>
            <a:r>
              <a:rPr lang="sk-SK" i="0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i="0" dirty="0" smtClean="0">
                <a:latin typeface="Courier New" pitchFamily="49" charset="0"/>
                <a:cs typeface="Courier New" pitchFamily="49" charset="0"/>
              </a:rPr>
              <a:t>&lt;K, V&gt;</a:t>
            </a:r>
            <a:endParaRPr lang="cs-CZ" i="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498602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s</a:t>
            </a:r>
            <a:r>
              <a:rPr lang="sk-SK" sz="2400" b="1" dirty="0" err="1" smtClean="0">
                <a:solidFill>
                  <a:srgbClr val="FF0000"/>
                </a:solidFill>
                <a:latin typeface="Courier New" pitchFamily="49" charset="0"/>
              </a:rPr>
              <a:t>ize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()</a:t>
            </a:r>
            <a:r>
              <a:rPr lang="en-US" dirty="0" smtClean="0"/>
              <a:t> –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</a:t>
            </a:r>
            <a:r>
              <a:rPr lang="en-US" dirty="0" err="1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kľúčov </a:t>
            </a:r>
            <a:r>
              <a:rPr lang="en-US" dirty="0" smtClean="0"/>
              <a:t>(p</a:t>
            </a:r>
            <a:r>
              <a:rPr lang="sk-SK" dirty="0" smtClean="0"/>
              <a:t>árov</a:t>
            </a:r>
            <a:r>
              <a:rPr lang="en-US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sk-SK" sz="2400" b="1" dirty="0" smtClean="0"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put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 key,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 value)</a:t>
            </a:r>
            <a:r>
              <a:rPr lang="sk-SK" sz="24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en-US" dirty="0" err="1" smtClean="0"/>
              <a:t>nastav</a:t>
            </a:r>
            <a:r>
              <a:rPr lang="sk-SK" dirty="0" smtClean="0"/>
              <a:t>í novú hodnotu mapovanú ku kľúču </a:t>
            </a:r>
            <a:r>
              <a:rPr lang="sk-SK" i="1" dirty="0" err="1" smtClean="0"/>
              <a:t>key</a:t>
            </a:r>
            <a:r>
              <a:rPr lang="sk-SK" i="1" dirty="0" smtClean="0"/>
              <a:t> </a:t>
            </a:r>
            <a:r>
              <a:rPr lang="sk-SK" dirty="0" smtClean="0"/>
              <a:t>a vráti predchádzajúcu hodnotu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sk-SK" sz="2400" b="1" dirty="0" smtClean="0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sk-SK" sz="2400" b="1" dirty="0" smtClean="0">
                <a:latin typeface="Courier New" pitchFamily="49" charset="0"/>
              </a:rPr>
              <a:t> </a:t>
            </a:r>
            <a:r>
              <a:rPr lang="sk-SK" sz="2400" b="1" dirty="0" smtClean="0">
                <a:solidFill>
                  <a:srgbClr val="FF0000"/>
                </a:solidFill>
                <a:latin typeface="Courier New" pitchFamily="49" charset="0"/>
              </a:rPr>
              <a:t>get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sk-SK" sz="2400" b="1" dirty="0" smtClean="0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Courier New" pitchFamily="49" charset="0"/>
              </a:rPr>
              <a:t>key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)</a:t>
            </a:r>
            <a:r>
              <a:rPr lang="sk-SK" sz="24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sk-SK" dirty="0" smtClean="0"/>
              <a:t>vráti hodnotu mapovanú k danému kľúču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sk-SK" sz="2400" b="1" dirty="0" smtClean="0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sk-SK" sz="2400" b="1" dirty="0" smtClean="0"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  <a:latin typeface="Courier New" pitchFamily="49" charset="0"/>
              </a:rPr>
              <a:t>remove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sk-SK" sz="2400" b="1" dirty="0" smtClean="0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Courier New" pitchFamily="49" charset="0"/>
              </a:rPr>
              <a:t>key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)</a:t>
            </a:r>
            <a:r>
              <a:rPr lang="sk-SK" sz="24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sk-SK" dirty="0" smtClean="0"/>
              <a:t>odstráni hodnotu kľúča a aj kľúč samotný z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dirty="0" smtClean="0"/>
              <a:t>-u</a:t>
            </a:r>
            <a:r>
              <a:rPr lang="sk-SK" dirty="0" smtClean="0"/>
              <a:t>, vráti pôvodne uloženú hodnotu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clear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()</a:t>
            </a:r>
            <a:r>
              <a:rPr lang="en-US" dirty="0" smtClean="0"/>
              <a:t> – </a:t>
            </a:r>
            <a:r>
              <a:rPr lang="en-US" dirty="0" err="1" smtClean="0"/>
              <a:t>vypr</a:t>
            </a:r>
            <a:r>
              <a:rPr lang="sk-SK" dirty="0" err="1" smtClean="0"/>
              <a:t>ázdni</a:t>
            </a:r>
            <a:r>
              <a:rPr lang="sk-SK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ap</a:t>
            </a:r>
            <a:endParaRPr lang="sk-SK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ArrayList</a:t>
            </a:r>
            <a:r>
              <a:rPr lang="en-US" dirty="0" smtClean="0"/>
              <a:t> – </a:t>
            </a:r>
            <a:r>
              <a:rPr lang="sk-SK" dirty="0" smtClean="0"/>
              <a:t>„dynamické pole“</a:t>
            </a:r>
            <a:endParaRPr lang="cs-CZ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Trieda: </a:t>
            </a:r>
            <a:r>
              <a:rPr lang="sk-SK" b="1" dirty="0" err="1" smtClean="0">
                <a:solidFill>
                  <a:srgbClr val="FF0000"/>
                </a:solidFill>
              </a:rPr>
              <a:t>java.util.ArrayList</a:t>
            </a:r>
            <a:r>
              <a:rPr lang="en-US" b="1" dirty="0" smtClean="0">
                <a:solidFill>
                  <a:srgbClr val="FF0000"/>
                </a:solidFill>
              </a:rPr>
              <a:t>&lt;E&gt;</a:t>
            </a:r>
          </a:p>
          <a:p>
            <a:pPr lvl="1" eaLnBrk="1" hangingPunct="1"/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verzie</a:t>
            </a:r>
            <a:r>
              <a:rPr lang="en-US" dirty="0" smtClean="0"/>
              <a:t> Java 1.5</a:t>
            </a: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&gt; slova</a:t>
            </a: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dirty="0" err="1" smtClean="0">
                <a:solidFill>
                  <a:srgbClr val="000000"/>
                </a:solidFill>
                <a:latin typeface="Courier New" pitchFamily="49" charset="0"/>
              </a:rPr>
              <a:t>slova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b="1" dirty="0" smtClean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&gt;();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514109" y="1699491"/>
            <a:ext cx="1274854" cy="10098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696950" y="2257856"/>
            <a:ext cx="2063980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Generick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á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”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 trieda</a:t>
            </a:r>
            <a:endParaRPr lang="cs-CZ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6068291" y="4054764"/>
            <a:ext cx="623690" cy="160561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87168" y="5578328"/>
            <a:ext cx="2063980" cy="76944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Typ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pol</a:t>
            </a:r>
            <a:r>
              <a:rPr lang="sk-SK" sz="2200" dirty="0" err="1" smtClean="0">
                <a:latin typeface="Calibri" pitchFamily="34" charset="0"/>
                <a:cs typeface="Calibri" pitchFamily="34" charset="0"/>
              </a:rPr>
              <a:t>íčok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ArrayList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-u</a:t>
            </a:r>
            <a:endParaRPr lang="cs-CZ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096585" y="315380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 smtClean="0"/>
              <a:t>Metódy rozhrania </a:t>
            </a:r>
            <a:r>
              <a:rPr lang="sk-SK" dirty="0" err="1" smtClean="0"/>
              <a:t>Map</a:t>
            </a:r>
            <a:r>
              <a:rPr lang="en-US" dirty="0" smtClean="0"/>
              <a:t>&lt;K, V&gt;</a:t>
            </a:r>
            <a:endParaRPr lang="cs-CZ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70172"/>
            <a:ext cx="8529637" cy="5033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z="2400" b="1" dirty="0" smtClean="0"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  <a:latin typeface="Courier New" pitchFamily="49" charset="0"/>
              </a:rPr>
              <a:t>containsKey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sk-SK" sz="2400" b="1" dirty="0" smtClean="0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Courier New" pitchFamily="49" charset="0"/>
              </a:rPr>
              <a:t>key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)-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či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dirty="0" smtClean="0"/>
              <a:t> </a:t>
            </a:r>
            <a:r>
              <a:rPr lang="sk-SK" dirty="0" smtClean="0"/>
              <a:t>obsahuje zadaný kľúč</a:t>
            </a:r>
          </a:p>
          <a:p>
            <a:pPr eaLnBrk="1" hangingPunct="1">
              <a:lnSpc>
                <a:spcPct val="90000"/>
              </a:lnSpc>
            </a:pPr>
            <a:r>
              <a:rPr lang="sk-SK" sz="24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z="2400" b="1" dirty="0" smtClean="0"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  <a:latin typeface="Courier New" pitchFamily="49" charset="0"/>
              </a:rPr>
              <a:t>containsValue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sk-SK" sz="2400" b="1" dirty="0" smtClean="0">
                <a:solidFill>
                  <a:srgbClr val="FF0000"/>
                </a:solidFill>
                <a:latin typeface="Courier New" pitchFamily="49" charset="0"/>
              </a:rPr>
              <a:t>V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chemeClr val="tx2"/>
                </a:solidFill>
                <a:latin typeface="Courier New" pitchFamily="49" charset="0"/>
              </a:rPr>
              <a:t>value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)-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či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ap</a:t>
            </a:r>
            <a:r>
              <a:rPr lang="sk-SK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sk-SK" dirty="0" smtClean="0"/>
              <a:t>obsahuje zadanú hodnotu pri nejakom kľúči</a:t>
            </a: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sk-SK" sz="2400" b="1" dirty="0" smtClean="0">
                <a:solidFill>
                  <a:schemeClr val="tx1"/>
                </a:solidFill>
                <a:latin typeface="Courier New" pitchFamily="49" charset="0"/>
              </a:rPr>
              <a:t>Set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&lt;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K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&gt;</a:t>
            </a:r>
            <a:r>
              <a:rPr lang="sk-SK" sz="2400" b="1" dirty="0" smtClean="0"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  <a:latin typeface="Courier New" pitchFamily="49" charset="0"/>
              </a:rPr>
              <a:t>keySet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()</a:t>
            </a:r>
            <a:r>
              <a:rPr lang="en-US" dirty="0" smtClean="0"/>
              <a:t>–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</a:t>
            </a:r>
            <a:r>
              <a:rPr lang="en-US" dirty="0" err="1" smtClean="0"/>
              <a:t>mno</a:t>
            </a:r>
            <a:r>
              <a:rPr lang="sk-SK" dirty="0" err="1" smtClean="0"/>
              <a:t>žinu</a:t>
            </a:r>
            <a:r>
              <a:rPr lang="sk-SK" dirty="0" smtClean="0"/>
              <a:t> kľúčov</a:t>
            </a:r>
            <a:r>
              <a:rPr lang="en-US" dirty="0" smtClean="0"/>
              <a:t>, </a:t>
            </a:r>
            <a:r>
              <a:rPr lang="en-US" dirty="0" err="1" smtClean="0"/>
              <a:t>ktor</a:t>
            </a:r>
            <a:r>
              <a:rPr lang="sk-SK" dirty="0" smtClean="0"/>
              <a:t>é majú v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sk-SK" dirty="0" err="1" smtClean="0"/>
              <a:t>-e</a:t>
            </a:r>
            <a:r>
              <a:rPr lang="sk-SK" dirty="0" smtClean="0"/>
              <a:t> definovanú hodnotu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b="1" dirty="0" smtClean="0">
                <a:solidFill>
                  <a:schemeClr val="tx1"/>
                </a:solidFill>
                <a:latin typeface="Courier New" pitchFamily="49" charset="0"/>
              </a:rPr>
              <a:t>Set&lt;</a:t>
            </a:r>
            <a:r>
              <a:rPr lang="cs-CZ" sz="2400" b="1" dirty="0" err="1" smtClean="0">
                <a:solidFill>
                  <a:srgbClr val="FF0000"/>
                </a:solidFill>
                <a:latin typeface="Courier New" pitchFamily="49" charset="0"/>
              </a:rPr>
              <a:t>Map</a:t>
            </a:r>
            <a:r>
              <a:rPr lang="cs-CZ" sz="2400" b="1" dirty="0" smtClean="0">
                <a:solidFill>
                  <a:srgbClr val="FF0000"/>
                </a:solidFill>
                <a:latin typeface="Courier New" pitchFamily="49" charset="0"/>
              </a:rPr>
              <a:t>.</a:t>
            </a:r>
            <a:r>
              <a:rPr lang="cs-CZ" sz="2400" b="1" dirty="0" err="1" smtClean="0">
                <a:solidFill>
                  <a:srgbClr val="FF0000"/>
                </a:solidFill>
                <a:latin typeface="Courier New" pitchFamily="49" charset="0"/>
              </a:rPr>
              <a:t>Entry</a:t>
            </a:r>
            <a:r>
              <a:rPr lang="cs-CZ" sz="2400" b="1" dirty="0" smtClean="0">
                <a:solidFill>
                  <a:schemeClr val="tx1"/>
                </a:solidFill>
                <a:latin typeface="Courier New" pitchFamily="49" charset="0"/>
              </a:rPr>
              <a:t>&lt;</a:t>
            </a:r>
            <a:r>
              <a:rPr lang="cs-CZ" sz="2400" b="1" dirty="0" smtClean="0">
                <a:solidFill>
                  <a:srgbClr val="FF0000"/>
                </a:solidFill>
                <a:latin typeface="Courier New" pitchFamily="49" charset="0"/>
              </a:rPr>
              <a:t>K,V</a:t>
            </a:r>
            <a:r>
              <a:rPr lang="cs-CZ" sz="2400" b="1" dirty="0" smtClean="0">
                <a:solidFill>
                  <a:schemeClr val="tx1"/>
                </a:solidFill>
                <a:latin typeface="Courier New" pitchFamily="49" charset="0"/>
              </a:rPr>
              <a:t>&gt;&gt;</a:t>
            </a:r>
            <a:r>
              <a:rPr lang="cs-CZ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  <a:latin typeface="Courier New" pitchFamily="49" charset="0"/>
              </a:rPr>
              <a:t>entrySet</a:t>
            </a:r>
            <a:r>
              <a:rPr lang="cs-CZ" sz="2400" b="1" dirty="0" smtClean="0">
                <a:solidFill>
                  <a:schemeClr val="tx1"/>
                </a:solidFill>
                <a:latin typeface="Courier New" pitchFamily="49" charset="0"/>
              </a:rPr>
              <a:t>()</a:t>
            </a:r>
            <a:r>
              <a:rPr lang="en-US" dirty="0" smtClean="0"/>
              <a:t>–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</a:t>
            </a:r>
            <a:r>
              <a:rPr lang="en-US" dirty="0" err="1" smtClean="0"/>
              <a:t>mno</a:t>
            </a:r>
            <a:r>
              <a:rPr lang="sk-SK" dirty="0" err="1" smtClean="0"/>
              <a:t>žinu</a:t>
            </a:r>
            <a:r>
              <a:rPr lang="sk-SK" dirty="0" smtClean="0"/>
              <a:t> položiek </a:t>
            </a:r>
            <a:r>
              <a:rPr lang="en-US" dirty="0" smtClean="0"/>
              <a:t>(p</a:t>
            </a:r>
            <a:r>
              <a:rPr lang="sk-SK" dirty="0" smtClean="0"/>
              <a:t>árov</a:t>
            </a:r>
            <a:r>
              <a:rPr lang="en-US" dirty="0" smtClean="0"/>
              <a:t>) </a:t>
            </a:r>
            <a:r>
              <a:rPr lang="en-US" dirty="0" err="1" smtClean="0"/>
              <a:t>ulo</a:t>
            </a:r>
            <a:r>
              <a:rPr lang="sk-SK" dirty="0" err="1" smtClean="0"/>
              <a:t>žených</a:t>
            </a:r>
            <a:r>
              <a:rPr lang="sk-SK" dirty="0" smtClean="0"/>
              <a:t> v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sk-SK" dirty="0" err="1" smtClean="0"/>
              <a:t>-e</a:t>
            </a:r>
            <a:endParaRPr lang="sk-SK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vrátené </a:t>
            </a:r>
            <a:r>
              <a:rPr lang="sk-SK" sz="2800" dirty="0" err="1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sk-SK" dirty="0" err="1" smtClean="0"/>
              <a:t>-y</a:t>
            </a:r>
            <a:r>
              <a:rPr lang="sk-SK" dirty="0" smtClean="0"/>
              <a:t> sú prepojené s </a:t>
            </a:r>
            <a:r>
              <a:rPr lang="sk-SK" sz="2800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dirty="0" smtClean="0"/>
              <a:t>-</a:t>
            </a:r>
            <a:r>
              <a:rPr lang="en-US" dirty="0" err="1" smtClean="0"/>
              <a:t>om</a:t>
            </a:r>
            <a:r>
              <a:rPr lang="en-US" dirty="0" smtClean="0"/>
              <a:t> (</a:t>
            </a:r>
            <a:r>
              <a:rPr lang="en-US" dirty="0" err="1" smtClean="0"/>
              <a:t>napr</a:t>
            </a:r>
            <a:r>
              <a:rPr lang="en-US" dirty="0" smtClean="0"/>
              <a:t>. </a:t>
            </a:r>
            <a:r>
              <a:rPr lang="en-US" dirty="0" err="1" smtClean="0"/>
              <a:t>odstr</a:t>
            </a:r>
            <a:r>
              <a:rPr lang="sk-SK" dirty="0" err="1" smtClean="0"/>
              <a:t>ánenie</a:t>
            </a:r>
            <a:r>
              <a:rPr lang="sk-SK" dirty="0" smtClean="0"/>
              <a:t> prvku z množiny kľúčov vymaže záznam </a:t>
            </a:r>
            <a:r>
              <a:rPr lang="en-US" dirty="0" smtClean="0"/>
              <a:t>v</a:t>
            </a:r>
            <a:r>
              <a:rPr lang="sk-SK" dirty="0" smtClean="0"/>
              <a:t> </a:t>
            </a:r>
            <a:r>
              <a:rPr lang="sk-SK" sz="2800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dirty="0" smtClean="0"/>
              <a:t>-e)</a:t>
            </a:r>
          </a:p>
          <a:p>
            <a:pPr eaLnBrk="1" hangingPunct="1">
              <a:lnSpc>
                <a:spcPct val="90000"/>
              </a:lnSpc>
            </a:pPr>
            <a:endParaRPr lang="cs-CZ" sz="2400" b="1" dirty="0" smtClean="0">
              <a:solidFill>
                <a:schemeClr val="tx2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Map v praxi</a:t>
            </a:r>
            <a:endParaRPr lang="cs-CZ" sz="400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Map&lt;String, Integer&gt; m = </a:t>
            </a:r>
            <a:r>
              <a:rPr lang="cs-CZ" sz="2000" b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 HashMap&lt;String, Integer&gt;();</a:t>
            </a:r>
            <a:endParaRPr lang="cs-CZ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m.put(</a:t>
            </a:r>
            <a:r>
              <a:rPr lang="cs-CZ" sz="200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, 1);</a:t>
            </a:r>
            <a:endParaRPr lang="cs-CZ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m.put(</a:t>
            </a:r>
            <a:r>
              <a:rPr lang="cs-CZ" sz="200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, m.get(</a:t>
            </a:r>
            <a:r>
              <a:rPr lang="cs-CZ" sz="2000" smtClean="0">
                <a:solidFill>
                  <a:srgbClr val="2A00FF"/>
                </a:solidFill>
                <a:latin typeface="Courier New" pitchFamily="49" charset="0"/>
              </a:rPr>
              <a:t>"ahoj"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) + 1);</a:t>
            </a:r>
            <a:endParaRPr lang="cs-CZ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m.put(</a:t>
            </a:r>
            <a:r>
              <a:rPr lang="cs-CZ" sz="2000" smtClean="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, 1000);</a:t>
            </a:r>
            <a:endParaRPr lang="cs-CZ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 (String kluc: m.keySet())</a:t>
            </a:r>
            <a:endParaRPr lang="cs-CZ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000" i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.println(kluc + </a:t>
            </a:r>
            <a:r>
              <a:rPr lang="cs-CZ" sz="2000" smtClean="0">
                <a:solidFill>
                  <a:srgbClr val="2A00FF"/>
                </a:solidFill>
                <a:latin typeface="Courier New" pitchFamily="49" charset="0"/>
              </a:rPr>
              <a:t>": "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 + m.get(kluc));</a:t>
            </a:r>
            <a:endParaRPr lang="cs-CZ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m.remove(</a:t>
            </a:r>
            <a:r>
              <a:rPr lang="cs-CZ" sz="2000" smtClean="0">
                <a:solidFill>
                  <a:srgbClr val="2A00FF"/>
                </a:solidFill>
                <a:latin typeface="Courier New" pitchFamily="49" charset="0"/>
              </a:rPr>
              <a:t>"java"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solidFill>
                <a:srgbClr val="3F7F5F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3F7F5F"/>
                </a:solidFill>
                <a:latin typeface="Courier New" pitchFamily="49" charset="0"/>
              </a:rPr>
              <a:t>// pre pokro</a:t>
            </a:r>
            <a:r>
              <a:rPr lang="sk-SK" sz="2000" smtClean="0">
                <a:solidFill>
                  <a:srgbClr val="3F7F5F"/>
                </a:solidFill>
                <a:latin typeface="Courier New" pitchFamily="49" charset="0"/>
              </a:rPr>
              <a:t>č</a:t>
            </a:r>
            <a:r>
              <a:rPr lang="en-US" sz="2000" smtClean="0">
                <a:solidFill>
                  <a:srgbClr val="3F7F5F"/>
                </a:solidFill>
                <a:latin typeface="Courier New" pitchFamily="49" charset="0"/>
              </a:rPr>
              <a:t>ilých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 (Entry&lt;String, Integer&gt; par: m.entrySet())</a:t>
            </a:r>
            <a:endParaRPr lang="cs-CZ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cs-CZ" sz="2000" smtClean="0">
                <a:solidFill>
                  <a:srgbClr val="000000"/>
                </a:solidFill>
                <a:latin typeface="Courier New" pitchFamily="49" charset="0"/>
              </a:rPr>
              <a:t>par.setValue(par.getValue() + 1);</a:t>
            </a:r>
            <a:endParaRPr lang="cs-CZ" sz="200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cs-CZ" sz="200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Implement</a:t>
            </a:r>
            <a:r>
              <a:rPr lang="sk-SK" sz="4000" dirty="0" err="1" smtClean="0"/>
              <a:t>ácie</a:t>
            </a:r>
            <a:r>
              <a:rPr lang="sk-SK" sz="4000" dirty="0" smtClean="0"/>
              <a:t> </a:t>
            </a:r>
            <a:r>
              <a:rPr lang="sk-SK" sz="4000" i="0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sz="4000" i="0" dirty="0" smtClean="0">
                <a:latin typeface="Courier New" pitchFamily="49" charset="0"/>
                <a:cs typeface="Courier New" pitchFamily="49" charset="0"/>
              </a:rPr>
              <a:t>&lt;K, V&gt;</a:t>
            </a:r>
            <a:endParaRPr lang="cs-CZ" sz="4000" i="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err="1" smtClean="0">
                <a:solidFill>
                  <a:srgbClr val="FF3300"/>
                </a:solidFill>
              </a:rPr>
              <a:t>HashMap</a:t>
            </a:r>
            <a:r>
              <a:rPr lang="en-US" b="1" dirty="0" smtClean="0">
                <a:solidFill>
                  <a:srgbClr val="FF3300"/>
                </a:solidFill>
              </a:rPr>
              <a:t>&lt;K, V&gt;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interne využíva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sk-SK" dirty="0" smtClean="0"/>
              <a:t> na uloženie kľúčov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n</a:t>
            </a:r>
            <a:r>
              <a:rPr lang="en-US" dirty="0" err="1" smtClean="0"/>
              <a:t>aj</a:t>
            </a:r>
            <a:r>
              <a:rPr lang="sk-SK" dirty="0" smtClean="0"/>
              <a:t>častejšia voľba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 err="1" smtClean="0">
                <a:solidFill>
                  <a:srgbClr val="FF3300"/>
                </a:solidFill>
              </a:rPr>
              <a:t>Tree</a:t>
            </a:r>
            <a:r>
              <a:rPr lang="en-US" b="1" dirty="0" smtClean="0">
                <a:solidFill>
                  <a:srgbClr val="FF3300"/>
                </a:solidFill>
              </a:rPr>
              <a:t>Map&lt;K, V&gt;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i</a:t>
            </a:r>
            <a:r>
              <a:rPr lang="en-US" dirty="0" err="1" smtClean="0"/>
              <a:t>nterne</a:t>
            </a:r>
            <a:r>
              <a:rPr lang="en-US" dirty="0" smtClean="0"/>
              <a:t> </a:t>
            </a:r>
            <a:r>
              <a:rPr lang="en-US" dirty="0" err="1" smtClean="0"/>
              <a:t>vyu</a:t>
            </a:r>
            <a:r>
              <a:rPr lang="sk-SK" dirty="0" err="1" smtClean="0"/>
              <a:t>žíva</a:t>
            </a:r>
            <a:r>
              <a:rPr lang="sk-SK" dirty="0" smtClean="0"/>
              <a:t>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TreeSet</a:t>
            </a:r>
            <a:endParaRPr lang="sk-SK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kľúče sú vždy </a:t>
            </a:r>
            <a:r>
              <a:rPr lang="en-US" dirty="0" err="1" smtClean="0"/>
              <a:t>usporiadan</a:t>
            </a:r>
            <a:r>
              <a:rPr lang="sk-SK" dirty="0" smtClean="0"/>
              <a:t>é </a:t>
            </a:r>
            <a:r>
              <a:rPr lang="en-US" dirty="0" smtClean="0"/>
              <a:t>(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 err="1" smtClean="0"/>
              <a:t>mus</a:t>
            </a:r>
            <a:r>
              <a:rPr lang="sk-SK" dirty="0" smtClean="0"/>
              <a:t>í </a:t>
            </a:r>
            <a:r>
              <a:rPr lang="en-US" dirty="0" err="1" smtClean="0"/>
              <a:t>implementova</a:t>
            </a:r>
            <a:r>
              <a:rPr lang="sk-SK" dirty="0" smtClean="0"/>
              <a:t>ť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Comparable</a:t>
            </a:r>
            <a:r>
              <a:rPr lang="sk-SK" dirty="0" smtClean="0"/>
              <a:t> alebo sa musí definovať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Comparator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&lt;K&gt;)</a:t>
            </a:r>
            <a:endParaRPr lang="sk-SK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k-SK" b="1" dirty="0" err="1" smtClean="0">
                <a:solidFill>
                  <a:srgbClr val="FF3300"/>
                </a:solidFill>
              </a:rPr>
              <a:t>LinkedHashMap</a:t>
            </a:r>
            <a:r>
              <a:rPr lang="en-US" b="1" dirty="0" smtClean="0">
                <a:solidFill>
                  <a:srgbClr val="FF3300"/>
                </a:solidFill>
              </a:rPr>
              <a:t>&lt;K, V&gt;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interne v</a:t>
            </a:r>
            <a:r>
              <a:rPr lang="en-US" dirty="0" err="1" smtClean="0"/>
              <a:t>yu</a:t>
            </a:r>
            <a:r>
              <a:rPr lang="sk-SK" dirty="0" err="1" smtClean="0"/>
              <a:t>žíva</a:t>
            </a:r>
            <a:r>
              <a:rPr lang="sk-SK" dirty="0" smtClean="0"/>
              <a:t>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LinkedHashSet</a:t>
            </a:r>
            <a:endParaRPr lang="sk-SK" dirty="0" smtClean="0">
              <a:latin typeface="Courier New" pitchFamily="49" charset="0"/>
              <a:cs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 smtClean="0"/>
              <a:t>kľúče sú v poradí </a:t>
            </a:r>
            <a:r>
              <a:rPr lang="sk-SK" dirty="0" err="1" smtClean="0"/>
              <a:t>vloženi</a:t>
            </a:r>
            <a:r>
              <a:rPr lang="en-US" dirty="0" smtClean="0"/>
              <a:t>a</a:t>
            </a:r>
            <a:r>
              <a:rPr lang="sk-SK" dirty="0" smtClean="0"/>
              <a:t> do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Map</a:t>
            </a:r>
            <a:r>
              <a:rPr lang="sk-SK" dirty="0" err="1" smtClean="0"/>
              <a:t>-u</a:t>
            </a:r>
            <a:endParaRPr lang="cs-CZ" dirty="0" smtClean="0"/>
          </a:p>
        </p:txBody>
      </p:sp>
      <p:pic>
        <p:nvPicPr>
          <p:cNvPr id="4" name="Picture 2" descr="http://img.aktuality.sk/stories/NAJNOVSIE_FOTKY/LOGA/99_percen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8473" y="1597876"/>
            <a:ext cx="1168689" cy="86260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Java </a:t>
            </a:r>
            <a:r>
              <a:rPr lang="sk-SK" dirty="0" err="1" smtClean="0"/>
              <a:t>Collections</a:t>
            </a:r>
            <a:r>
              <a:rPr lang="sk-SK" dirty="0" smtClean="0"/>
              <a:t> </a:t>
            </a:r>
            <a:r>
              <a:rPr lang="sk-SK" dirty="0" err="1" smtClean="0"/>
              <a:t>Framework</a:t>
            </a:r>
            <a:endParaRPr lang="cs-CZ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Má 3 základné zložky:</a:t>
            </a:r>
          </a:p>
          <a:p>
            <a:pPr lvl="1" eaLnBrk="1" hangingPunct="1"/>
            <a:r>
              <a:rPr lang="en-US" b="1" dirty="0" smtClean="0">
                <a:solidFill>
                  <a:srgbClr val="FF3300"/>
                </a:solidFill>
              </a:rPr>
              <a:t>r</a:t>
            </a:r>
            <a:r>
              <a:rPr lang="sk-SK" b="1" dirty="0" err="1" smtClean="0">
                <a:solidFill>
                  <a:srgbClr val="FF3300"/>
                </a:solidFill>
              </a:rPr>
              <a:t>ozhrania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List, Set, Map, …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sk-SK" b="1" dirty="0" smtClean="0">
                <a:solidFill>
                  <a:srgbClr val="FF3300"/>
                </a:solidFill>
              </a:rPr>
              <a:t>i</a:t>
            </a:r>
            <a:r>
              <a:rPr lang="en-US" b="1" dirty="0" err="1" smtClean="0">
                <a:solidFill>
                  <a:srgbClr val="FF3300"/>
                </a:solidFill>
              </a:rPr>
              <a:t>mplement</a:t>
            </a:r>
            <a:r>
              <a:rPr lang="sk-SK" b="1" dirty="0" err="1" smtClean="0">
                <a:solidFill>
                  <a:srgbClr val="FF3300"/>
                </a:solidFill>
              </a:rPr>
              <a:t>ácie</a:t>
            </a:r>
            <a:r>
              <a:rPr lang="sk-SK" dirty="0" smtClean="0"/>
              <a:t> rozhraní </a:t>
            </a:r>
            <a:r>
              <a:rPr lang="en-US" dirty="0" smtClean="0"/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HashSet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LinkedHashSet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i="1" dirty="0" smtClean="0"/>
              <a:t> …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b="1" dirty="0" err="1" smtClean="0">
                <a:solidFill>
                  <a:srgbClr val="FF3300"/>
                </a:solidFill>
              </a:rPr>
              <a:t>algoritmy</a:t>
            </a:r>
            <a:r>
              <a:rPr lang="en-US" dirty="0" smtClean="0"/>
              <a:t> (</a:t>
            </a:r>
            <a:r>
              <a:rPr lang="en-US" dirty="0" err="1" smtClean="0"/>
              <a:t>dostupn</a:t>
            </a:r>
            <a:r>
              <a:rPr lang="sk-SK" dirty="0" smtClean="0"/>
              <a:t>é cez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Collections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 smtClean="0"/>
              <a:t>)</a:t>
            </a:r>
            <a:endParaRPr lang="cs-CZ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5927" y="4572000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rozhrania</a:t>
            </a:r>
            <a:endParaRPr lang="sk-SK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91019" y="4826001"/>
            <a:ext cx="30315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implementácie</a:t>
            </a:r>
            <a:endParaRPr lang="sk-SK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5620326"/>
            <a:ext cx="2029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/>
              <a:t>algoritmy</a:t>
            </a:r>
            <a:endParaRPr lang="sk-SK" sz="3200" b="1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smtClean="0"/>
              <a:t>Rozhrania JCF</a:t>
            </a:r>
            <a:endParaRPr lang="cs-CZ" sz="40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4051300"/>
            <a:ext cx="8529637" cy="2276475"/>
          </a:xfrm>
        </p:spPr>
        <p:txBody>
          <a:bodyPr/>
          <a:lstStyle/>
          <a:p>
            <a:pPr eaLnBrk="1" hangingPunct="1"/>
            <a:r>
              <a:rPr lang="sk-SK" b="1" dirty="0" err="1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Collection</a:t>
            </a:r>
            <a:r>
              <a:rPr lang="en-US" b="1" dirty="0" smtClean="0">
                <a:solidFill>
                  <a:srgbClr val="FF3300"/>
                </a:solidFill>
                <a:latin typeface="Courier New" pitchFamily="49" charset="0"/>
                <a:cs typeface="Courier New" pitchFamily="49" charset="0"/>
              </a:rPr>
              <a:t>&lt;E&gt;</a:t>
            </a:r>
            <a:endParaRPr lang="sk-SK" b="1" dirty="0" smtClean="0">
              <a:solidFill>
                <a:srgbClr val="FF3300"/>
              </a:solidFill>
              <a:latin typeface="Courier New" pitchFamily="49" charset="0"/>
              <a:cs typeface="Courier New" pitchFamily="49" charset="0"/>
            </a:endParaRPr>
          </a:p>
          <a:p>
            <a:pPr lvl="1" eaLnBrk="1" hangingPunct="1"/>
            <a:r>
              <a:rPr lang="sk-SK" dirty="0" err="1" smtClean="0"/>
              <a:t>najvšeobecnejš</a:t>
            </a:r>
            <a:r>
              <a:rPr lang="en-US" dirty="0" err="1" smtClean="0"/>
              <a:t>ia</a:t>
            </a:r>
            <a:r>
              <a:rPr lang="sk-SK" dirty="0" smtClean="0"/>
              <a:t> </a:t>
            </a:r>
            <a:r>
              <a:rPr lang="en-US" dirty="0" err="1" smtClean="0"/>
              <a:t>skupina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kolekcia</a:t>
            </a:r>
            <a:r>
              <a:rPr lang="en-US" dirty="0" smtClean="0"/>
              <a:t>)</a:t>
            </a:r>
            <a:r>
              <a:rPr lang="sk-SK" dirty="0" smtClean="0"/>
              <a:t> prvkov typu E</a:t>
            </a:r>
          </a:p>
          <a:p>
            <a:pPr lvl="1" eaLnBrk="1" hangingPunct="1"/>
            <a:r>
              <a:rPr lang="sk-SK" dirty="0" smtClean="0"/>
              <a:t>rozširujú ju rozhrania </a:t>
            </a:r>
            <a:r>
              <a:rPr lang="sk-SK" dirty="0" smtClean="0">
                <a:latin typeface="Courier New" pitchFamily="49" charset="0"/>
                <a:cs typeface="Courier New" pitchFamily="49" charset="0"/>
              </a:rPr>
              <a:t>Set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&lt;E&gt;, List&lt;E&gt;</a:t>
            </a:r>
            <a:r>
              <a:rPr lang="en-US" i="1" dirty="0" smtClean="0"/>
              <a:t> </a:t>
            </a:r>
            <a:r>
              <a:rPr lang="en-US" dirty="0" smtClean="0"/>
              <a:t>a</a:t>
            </a:r>
            <a:r>
              <a:rPr lang="en-US" i="1" dirty="0" smtClean="0"/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Queue&lt;E&gt;</a:t>
            </a:r>
          </a:p>
          <a:p>
            <a:pPr eaLnBrk="1" hangingPunct="1"/>
            <a:r>
              <a:rPr lang="en-US" dirty="0" err="1" smtClean="0">
                <a:solidFill>
                  <a:srgbClr val="FF3300"/>
                </a:solidFill>
              </a:rPr>
              <a:t>SortedSet</a:t>
            </a:r>
            <a:r>
              <a:rPr lang="en-US" dirty="0" smtClean="0">
                <a:solidFill>
                  <a:srgbClr val="FF3300"/>
                </a:solidFill>
              </a:rPr>
              <a:t>/</a:t>
            </a:r>
            <a:r>
              <a:rPr lang="en-US" dirty="0" err="1" smtClean="0">
                <a:solidFill>
                  <a:srgbClr val="FF3300"/>
                </a:solidFill>
              </a:rPr>
              <a:t>SortedMap</a:t>
            </a:r>
            <a:r>
              <a:rPr lang="en-US" dirty="0" smtClean="0"/>
              <a:t> – u</a:t>
            </a:r>
            <a:r>
              <a:rPr lang="sk-SK" dirty="0" err="1" smtClean="0"/>
              <a:t>sporiadané</a:t>
            </a:r>
            <a:r>
              <a:rPr lang="sk-SK" dirty="0" smtClean="0"/>
              <a:t> prvky</a:t>
            </a:r>
            <a:r>
              <a:rPr lang="en-US" dirty="0" smtClean="0"/>
              <a:t>/k</a:t>
            </a:r>
            <a:r>
              <a:rPr lang="sk-SK" dirty="0" err="1" smtClean="0"/>
              <a:t>ľúče</a:t>
            </a:r>
            <a:endParaRPr lang="cs-CZ" dirty="0" smtClean="0"/>
          </a:p>
        </p:txBody>
      </p:sp>
      <p:pic>
        <p:nvPicPr>
          <p:cNvPr id="47108" name="Picture 5" descr="Two interface trees, one starting with Collection and including Set, SortedSet, List, and Queue, and the other starting with Map and including SortedMap.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849FC6"/>
              </a:clrFrom>
              <a:clrTo>
                <a:srgbClr val="849FC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1413" y="1546225"/>
            <a:ext cx="73533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43"/>
          <p:cNvSpPr>
            <a:spLocks noGrp="1" noChangeArrowheads="1"/>
          </p:cNvSpPr>
          <p:nvPr>
            <p:ph type="title"/>
          </p:nvPr>
        </p:nvSpPr>
        <p:spPr>
          <a:xfrm>
            <a:off x="2033869" y="335394"/>
            <a:ext cx="6904037" cy="530225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008000"/>
                </a:solidFill>
              </a:rPr>
              <a:t>Preh</a:t>
            </a:r>
            <a:r>
              <a:rPr lang="sk-SK" sz="2800" dirty="0" smtClean="0">
                <a:solidFill>
                  <a:srgbClr val="008000"/>
                </a:solidFill>
              </a:rPr>
              <a:t>ľad rozhraní a ich </a:t>
            </a:r>
            <a:r>
              <a:rPr lang="sk-SK" sz="2800" dirty="0" err="1" smtClean="0">
                <a:solidFill>
                  <a:srgbClr val="008000"/>
                </a:solidFill>
              </a:rPr>
              <a:t>implemenácií</a:t>
            </a:r>
            <a:endParaRPr lang="cs-CZ" sz="28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1321280" name="Group 320"/>
          <p:cNvGraphicFramePr>
            <a:graphicFrameLocks noGrp="1"/>
          </p:cNvGraphicFramePr>
          <p:nvPr>
            <p:ph idx="1"/>
          </p:nvPr>
        </p:nvGraphicFramePr>
        <p:xfrm>
          <a:off x="300038" y="2135188"/>
          <a:ext cx="8529637" cy="3430588"/>
        </p:xfrm>
        <a:graphic>
          <a:graphicData uri="http://schemas.openxmlformats.org/drawingml/2006/table">
            <a:tbl>
              <a:tblPr/>
              <a:tblGrid>
                <a:gridCol w="1254125"/>
                <a:gridCol w="1363662"/>
                <a:gridCol w="1204913"/>
                <a:gridCol w="1190625"/>
                <a:gridCol w="1392237"/>
                <a:gridCol w="2124075"/>
              </a:tblGrid>
              <a:tr h="685800"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Rozhrania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Implementácie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(triedy)</a:t>
                      </a:r>
                      <a:endParaRPr kumimoji="0" lang="cs-CZ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Hašovacia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tabuľka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Pole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Strom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Spájaný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zoznam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Hašovacia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tabuľka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  <a:p>
                      <a:pPr marL="357188" marR="0" lvl="0" indent="-357188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+ sp</a:t>
                      </a:r>
                      <a:r>
                        <a:rPr kumimoji="0" lang="sk-SK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ájaný</a:t>
                      </a:r>
                      <a:r>
                        <a:rPr kumimoji="0" lang="sk-SK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 zoznam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7388"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Set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HashSet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TreeSet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LinkedHashSet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List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ArrayList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LinkedList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Map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HashMap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TreeMap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 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7188" marR="0" lvl="0" indent="-357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rebuchet MS" pitchFamily="34" charset="0"/>
                          <a:ea typeface="Times New Roman" pitchFamily="18" charset="0"/>
                          <a:cs typeface="Courier New" pitchFamily="49" charset="0"/>
                        </a:rPr>
                        <a:t>LinkedHashMap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Algoritmy</a:t>
            </a:r>
            <a:endParaRPr lang="cs-CZ" sz="40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Tak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</a:t>
            </a:r>
            <a:r>
              <a:rPr lang="en-US" dirty="0" err="1" smtClean="0"/>
              <a:t>matematick</a:t>
            </a:r>
            <a:r>
              <a:rPr lang="sk-SK" dirty="0" smtClean="0"/>
              <a:t>é veci sú v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Math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Math.abs</a:t>
            </a:r>
            <a:r>
              <a:rPr lang="en-US" dirty="0" smtClean="0"/>
              <a:t>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Mat</a:t>
            </a:r>
            <a:r>
              <a:rPr lang="sk-SK" dirty="0" smtClean="0">
                <a:latin typeface="Courier New" pitchFamily="49" charset="0"/>
                <a:cs typeface="Courier New" pitchFamily="49" charset="0"/>
              </a:rPr>
              <a:t>h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.min, Math.sin</a:t>
            </a:r>
            <a:r>
              <a:rPr lang="en-US" dirty="0" smtClean="0"/>
              <a:t>, …), </a:t>
            </a:r>
            <a:r>
              <a:rPr lang="en-US" dirty="0" err="1" smtClean="0"/>
              <a:t>algoritmy</a:t>
            </a:r>
            <a:r>
              <a:rPr lang="en-US" dirty="0" smtClean="0"/>
              <a:t> pre </a:t>
            </a:r>
            <a:r>
              <a:rPr lang="en-US" dirty="0" err="1" smtClean="0"/>
              <a:t>kolekcie</a:t>
            </a:r>
            <a:r>
              <a:rPr lang="en-US" dirty="0" smtClean="0"/>
              <a:t> s</a:t>
            </a:r>
            <a:r>
              <a:rPr lang="sk-SK" dirty="0" smtClean="0"/>
              <a:t>ú v </a:t>
            </a:r>
            <a:r>
              <a:rPr lang="sk-SK" b="1" dirty="0" err="1" smtClean="0">
                <a:solidFill>
                  <a:srgbClr val="FF3300"/>
                </a:solidFill>
              </a:rPr>
              <a:t>Collections</a:t>
            </a:r>
            <a:r>
              <a:rPr lang="sk-SK" b="1" dirty="0" smtClean="0">
                <a:solidFill>
                  <a:srgbClr val="FF3300"/>
                </a:solidFill>
              </a:rPr>
              <a:t> </a:t>
            </a:r>
            <a:r>
              <a:rPr lang="sk-SK" dirty="0" smtClean="0"/>
              <a:t>a</a:t>
            </a:r>
            <a:r>
              <a:rPr lang="en-US" dirty="0" smtClean="0"/>
              <a:t> </a:t>
            </a:r>
            <a:r>
              <a:rPr lang="sk-SK" dirty="0" smtClean="0"/>
              <a:t>pre polia v </a:t>
            </a:r>
            <a:r>
              <a:rPr lang="sk-SK" b="1" dirty="0" err="1" smtClean="0">
                <a:solidFill>
                  <a:srgbClr val="FF3300"/>
                </a:solidFill>
              </a:rPr>
              <a:t>Arrays</a:t>
            </a:r>
            <a:r>
              <a:rPr lang="en-US" dirty="0" smtClean="0"/>
              <a:t>.</a:t>
            </a:r>
            <a:endParaRPr lang="sk-SK" dirty="0" smtClean="0"/>
          </a:p>
          <a:p>
            <a:pPr eaLnBrk="1" hangingPunct="1">
              <a:lnSpc>
                <a:spcPct val="90000"/>
              </a:lnSpc>
            </a:pPr>
            <a:endParaRPr lang="sk-SK" dirty="0" smtClean="0"/>
          </a:p>
          <a:p>
            <a:pPr eaLnBrk="1" hangingPunct="1">
              <a:lnSpc>
                <a:spcPct val="90000"/>
              </a:lnSpc>
            </a:pPr>
            <a:r>
              <a:rPr lang="sk-SK" dirty="0" smtClean="0"/>
              <a:t>Príklady: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List&lt;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7F0055"/>
                </a:solidFill>
                <a:latin typeface="Courier New" pitchFamily="49" charset="0"/>
              </a:rPr>
              <a:t>…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Collections.</a:t>
            </a:r>
            <a:r>
              <a:rPr lang="sk-SK" i="1" dirty="0" err="1" smtClean="0">
                <a:solidFill>
                  <a:srgbClr val="000000"/>
                </a:solidFill>
                <a:latin typeface="Courier New" pitchFamily="49" charset="0"/>
              </a:rPr>
              <a:t>sort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Collections.</a:t>
            </a:r>
            <a:r>
              <a:rPr lang="sk-SK" i="1" dirty="0" err="1" smtClean="0">
                <a:solidFill>
                  <a:srgbClr val="000000"/>
                </a:solidFill>
                <a:latin typeface="Courier New" pitchFamily="49" charset="0"/>
              </a:rPr>
              <a:t>reverse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minimum =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Collections.</a:t>
            </a:r>
            <a:r>
              <a:rPr lang="sk-SK" i="1" dirty="0" err="1" smtClean="0">
                <a:solidFill>
                  <a:srgbClr val="000000"/>
                </a:solidFill>
                <a:latin typeface="Courier New" pitchFamily="49" charset="0"/>
              </a:rPr>
              <a:t>min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 pocetVyskytov2 = 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Collections.</a:t>
            </a:r>
            <a:r>
              <a:rPr lang="sk-SK" i="1" dirty="0" err="1" smtClean="0">
                <a:solidFill>
                  <a:srgbClr val="000000"/>
                </a:solidFill>
                <a:latin typeface="Courier New" pitchFamily="49" charset="0"/>
              </a:rPr>
              <a:t>frequency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dirty="0" err="1" smtClean="0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sk-SK" dirty="0" smtClean="0">
                <a:solidFill>
                  <a:srgbClr val="000000"/>
                </a:solidFill>
                <a:latin typeface="Courier New" pitchFamily="49" charset="0"/>
              </a:rPr>
              <a:t>, 2);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 smtClean="0"/>
              <a:t>Take</a:t>
            </a:r>
            <a:r>
              <a:rPr lang="en-US" sz="4000" dirty="0" smtClean="0"/>
              <a:t>-</a:t>
            </a:r>
            <a:r>
              <a:rPr lang="sk-SK" sz="4000" dirty="0" err="1" smtClean="0"/>
              <a:t>home</a:t>
            </a:r>
            <a:r>
              <a:rPr lang="sk-SK" sz="4000" dirty="0" smtClean="0"/>
              <a:t> </a:t>
            </a:r>
            <a:r>
              <a:rPr lang="sk-SK" sz="4000" dirty="0" err="1" smtClean="0"/>
              <a:t>message</a:t>
            </a:r>
            <a:r>
              <a:rPr lang="sk-SK" sz="4000" dirty="0" smtClean="0"/>
              <a:t> ...</a:t>
            </a:r>
            <a:endParaRPr lang="cs-CZ" sz="4000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601075" cy="5078412"/>
          </a:xfrm>
        </p:spPr>
        <p:txBody>
          <a:bodyPr/>
          <a:lstStyle/>
          <a:p>
            <a:pPr eaLnBrk="1" hangingPunct="1"/>
            <a:r>
              <a:rPr lang="sk-SK" dirty="0" smtClean="0"/>
              <a:t>Skoro </a:t>
            </a:r>
            <a:r>
              <a:rPr lang="sk-SK" b="1" dirty="0" smtClean="0">
                <a:solidFill>
                  <a:srgbClr val="FF3300"/>
                </a:solidFill>
              </a:rPr>
              <a:t>všetko</a:t>
            </a:r>
            <a:r>
              <a:rPr lang="en-US" dirty="0" smtClean="0"/>
              <a:t>,</a:t>
            </a:r>
            <a:r>
              <a:rPr lang="sk-SK" dirty="0" smtClean="0"/>
              <a:t> čo bežný programátor potrebuje</a:t>
            </a:r>
            <a:r>
              <a:rPr lang="en-US" dirty="0" smtClean="0"/>
              <a:t>,</a:t>
            </a:r>
            <a:r>
              <a:rPr lang="sk-SK" dirty="0" smtClean="0"/>
              <a:t> je </a:t>
            </a:r>
            <a:r>
              <a:rPr lang="en-US" b="1" dirty="0" smtClean="0">
                <a:solidFill>
                  <a:srgbClr val="FF3300"/>
                </a:solidFill>
              </a:rPr>
              <a:t>u</a:t>
            </a:r>
            <a:r>
              <a:rPr lang="sk-SK" b="1" dirty="0" smtClean="0">
                <a:solidFill>
                  <a:srgbClr val="FF3300"/>
                </a:solidFill>
              </a:rPr>
              <a:t>ž</a:t>
            </a:r>
            <a:r>
              <a:rPr lang="sk-SK" dirty="0" smtClean="0"/>
              <a:t> v Jave </a:t>
            </a:r>
            <a:r>
              <a:rPr lang="en-US" dirty="0" smtClean="0"/>
              <a:t>(</a:t>
            </a:r>
            <a:r>
              <a:rPr lang="en-US" dirty="0" err="1" smtClean="0"/>
              <a:t>chytro</a:t>
            </a:r>
            <a:r>
              <a:rPr lang="en-US" dirty="0" smtClean="0"/>
              <a:t>) </a:t>
            </a:r>
            <a:r>
              <a:rPr lang="sk-SK" b="1" dirty="0" smtClean="0">
                <a:solidFill>
                  <a:srgbClr val="FF3300"/>
                </a:solidFill>
              </a:rPr>
              <a:t>naprogramované</a:t>
            </a:r>
          </a:p>
          <a:p>
            <a:pPr eaLnBrk="1" hangingPunct="1"/>
            <a:r>
              <a:rPr lang="sk-SK" dirty="0" smtClean="0"/>
              <a:t>Princípy fungovania JCF a jeho ponuku</a:t>
            </a:r>
            <a:endParaRPr lang="en-US" dirty="0" smtClean="0"/>
          </a:p>
          <a:p>
            <a:pPr lvl="1" eaLnBrk="1" hangingPunct="1"/>
            <a:r>
              <a:rPr lang="sk-SK" dirty="0" smtClean="0"/>
              <a:t>pamätajme na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equals</a:t>
            </a:r>
            <a:r>
              <a:rPr lang="sk-SK" dirty="0" smtClean="0"/>
              <a:t>, </a:t>
            </a:r>
            <a:r>
              <a:rPr lang="sk-SK" dirty="0" err="1" smtClean="0">
                <a:latin typeface="Courier New" pitchFamily="49" charset="0"/>
                <a:cs typeface="Courier New" pitchFamily="49" charset="0"/>
              </a:rPr>
              <a:t>hashCode</a:t>
            </a:r>
            <a:r>
              <a:rPr lang="sk-SK" dirty="0" smtClean="0"/>
              <a:t> a </a:t>
            </a:r>
            <a:r>
              <a:rPr lang="sk-SK" dirty="0" err="1" smtClean="0"/>
              <a:t>autoboxing</a:t>
            </a:r>
            <a:endParaRPr lang="sk-SK" dirty="0" smtClean="0"/>
          </a:p>
          <a:p>
            <a:pPr eaLnBrk="1" hangingPunct="1"/>
            <a:r>
              <a:rPr lang="sk-SK" dirty="0" smtClean="0"/>
              <a:t>Detaily jednotlivých rozhraní, metód, tried a algoritmov si netreba pamätať</a:t>
            </a:r>
            <a:r>
              <a:rPr lang="en-US" dirty="0" smtClean="0"/>
              <a:t> (ale </a:t>
            </a:r>
            <a:r>
              <a:rPr lang="en-US" dirty="0" err="1" smtClean="0"/>
              <a:t>treba</a:t>
            </a:r>
            <a:r>
              <a:rPr lang="en-US" dirty="0" smtClean="0"/>
              <a:t> ma</a:t>
            </a:r>
            <a:r>
              <a:rPr lang="sk-SK" dirty="0" smtClean="0"/>
              <a:t>ť prehľad</a:t>
            </a:r>
            <a:r>
              <a:rPr lang="en-US" dirty="0" smtClean="0"/>
              <a:t>)</a:t>
            </a:r>
            <a:r>
              <a:rPr lang="sk-SK" dirty="0" smtClean="0"/>
              <a:t>, </a:t>
            </a:r>
            <a:r>
              <a:rPr lang="sk-SK" b="1" dirty="0" smtClean="0">
                <a:solidFill>
                  <a:srgbClr val="FF3300"/>
                </a:solidFill>
              </a:rPr>
              <a:t>všetko je v dokumentácii</a:t>
            </a:r>
            <a:r>
              <a:rPr lang="sk-SK" dirty="0" smtClean="0"/>
              <a:t> ku API</a:t>
            </a:r>
            <a:endParaRPr lang="en-US" dirty="0" smtClean="0"/>
          </a:p>
          <a:p>
            <a:pPr lvl="1" eaLnBrk="1" hangingPunct="1"/>
            <a:r>
              <a:rPr lang="cs-CZ" sz="1800" dirty="0" smtClean="0"/>
              <a:t>http://java.sun.com/javase/6/docs/api/java/util/package-summary.html </a:t>
            </a:r>
            <a:endParaRPr lang="sk-SK" sz="1800" dirty="0" smtClean="0"/>
          </a:p>
          <a:p>
            <a:pPr lvl="1" eaLnBrk="1" hangingPunct="1"/>
            <a:r>
              <a:rPr lang="cs-CZ" sz="1800" dirty="0" smtClean="0"/>
              <a:t>http://java.sun.com/docs/books/tutorial/collections/index.html 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 smtClean="0"/>
          </a:p>
          <a:p>
            <a:pPr algn="ctr" eaLnBrk="1" hangingPunct="1">
              <a:buFontTx/>
              <a:buNone/>
            </a:pPr>
            <a:r>
              <a:rPr lang="sk-SK" b="1" dirty="0" smtClean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 smtClean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 smtClean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 smtClean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 smtClean="0"/>
              <a:t>ArrayList</a:t>
            </a:r>
            <a:r>
              <a:rPr lang="sk-SK" sz="4000" dirty="0" smtClean="0"/>
              <a:t> </a:t>
            </a:r>
            <a:r>
              <a:rPr lang="en-US" sz="4000" dirty="0" smtClean="0"/>
              <a:t>– met</a:t>
            </a:r>
            <a:r>
              <a:rPr lang="sk-SK" sz="4000" dirty="0" smtClean="0"/>
              <a:t>ódy</a:t>
            </a:r>
            <a:endParaRPr lang="cs-CZ" sz="4000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535546"/>
            <a:ext cx="8574505" cy="5300326"/>
          </a:xfrm>
        </p:spPr>
        <p:txBody>
          <a:bodyPr/>
          <a:lstStyle/>
          <a:p>
            <a:pPr eaLnBrk="1" hangingPunct="1"/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s</a:t>
            </a:r>
            <a:r>
              <a:rPr lang="sk-SK" sz="2400" b="1" dirty="0" err="1" smtClean="0">
                <a:solidFill>
                  <a:srgbClr val="FF0000"/>
                </a:solidFill>
                <a:latin typeface="Courier New" pitchFamily="49" charset="0"/>
              </a:rPr>
              <a:t>ize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()</a:t>
            </a:r>
            <a:r>
              <a:rPr lang="en-US" dirty="0" smtClean="0"/>
              <a:t> –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dĺžku </a:t>
            </a:r>
            <a:r>
              <a:rPr lang="en-US" dirty="0" smtClean="0"/>
              <a:t>(</a:t>
            </a:r>
            <a:r>
              <a:rPr lang="en-US" dirty="0" err="1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prvkov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E get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 index)</a:t>
            </a:r>
            <a:r>
              <a:rPr lang="en-US" dirty="0" smtClean="0"/>
              <a:t> – </a:t>
            </a:r>
            <a:r>
              <a:rPr lang="en-US" dirty="0" err="1" smtClean="0"/>
              <a:t>vr</a:t>
            </a:r>
            <a:r>
              <a:rPr lang="sk-SK" dirty="0" err="1" smtClean="0"/>
              <a:t>áti</a:t>
            </a:r>
            <a:r>
              <a:rPr lang="sk-SK" dirty="0" smtClean="0"/>
              <a:t> obsah políčka na zadanom indexe</a:t>
            </a:r>
            <a:r>
              <a:rPr lang="en-US" dirty="0" smtClean="0"/>
              <a:t> (</a:t>
            </a:r>
            <a:r>
              <a:rPr lang="sk-SK" dirty="0" smtClean="0"/>
              <a:t>číslujeme od 0</a:t>
            </a:r>
            <a:r>
              <a:rPr lang="en-US" dirty="0" smtClean="0"/>
              <a:t>)</a:t>
            </a:r>
            <a:endParaRPr lang="sk-SK" dirty="0" smtClean="0"/>
          </a:p>
          <a:p>
            <a:pPr eaLnBrk="1" hangingPunct="1"/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 s</a:t>
            </a:r>
            <a:r>
              <a:rPr lang="sk-SK" sz="2400" b="1" dirty="0" err="1" smtClean="0">
                <a:solidFill>
                  <a:srgbClr val="FF0000"/>
                </a:solidFill>
                <a:latin typeface="Courier New" pitchFamily="49" charset="0"/>
              </a:rPr>
              <a:t>et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 index,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 E </a:t>
            </a:r>
            <a:r>
              <a:rPr lang="en-US" sz="2400" b="1" dirty="0" err="1" smtClean="0">
                <a:solidFill>
                  <a:schemeClr val="tx2"/>
                </a:solidFill>
                <a:latin typeface="Courier New" pitchFamily="49" charset="0"/>
              </a:rPr>
              <a:t>hodnota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)</a:t>
            </a:r>
            <a:r>
              <a:rPr lang="en-US" dirty="0" smtClean="0"/>
              <a:t> – </a:t>
            </a:r>
            <a:r>
              <a:rPr lang="en-US" dirty="0" err="1" smtClean="0"/>
              <a:t>nastav</a:t>
            </a:r>
            <a:r>
              <a:rPr lang="sk-SK" dirty="0" smtClean="0"/>
              <a:t>í obsah políčka na zadanom indexe</a:t>
            </a:r>
          </a:p>
          <a:p>
            <a:pPr eaLnBrk="1" hangingPunct="1"/>
            <a:r>
              <a:rPr lang="en-US" sz="2400" b="1" dirty="0" err="1" smtClean="0">
                <a:solidFill>
                  <a:srgbClr val="7F0055"/>
                </a:solidFill>
                <a:latin typeface="Courier New" pitchFamily="49" charset="0"/>
              </a:rPr>
              <a:t>boolean</a:t>
            </a:r>
            <a:r>
              <a:rPr lang="sk-SK" sz="2000" b="1" dirty="0" smtClean="0">
                <a:latin typeface="Courier New" pitchFamily="49" charset="0"/>
              </a:rPr>
              <a:t> </a:t>
            </a:r>
            <a:r>
              <a:rPr lang="sk-SK" sz="2400" b="1" dirty="0" err="1" smtClean="0">
                <a:solidFill>
                  <a:srgbClr val="FF0000"/>
                </a:solidFill>
                <a:latin typeface="Courier New" pitchFamily="49" charset="0"/>
              </a:rPr>
              <a:t>add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E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  <a:latin typeface="Courier New" pitchFamily="49" charset="0"/>
              </a:rPr>
              <a:t>hodnota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)</a:t>
            </a:r>
            <a:r>
              <a:rPr lang="sk-SK" sz="2400" b="1" dirty="0" smtClean="0">
                <a:solidFill>
                  <a:schemeClr val="tx2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49" charset="0"/>
              </a:rPr>
              <a:t>– </a:t>
            </a:r>
            <a:r>
              <a:rPr lang="sk-SK" dirty="0" smtClean="0"/>
              <a:t>na koniec „zoznamu“ pridá zadanú hodnotu </a:t>
            </a:r>
            <a:r>
              <a:rPr lang="en-US" dirty="0" smtClean="0"/>
              <a:t>(</a:t>
            </a:r>
            <a:r>
              <a:rPr lang="en-US" dirty="0" err="1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prvkov sa zvýši o 1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sz="2400" b="1" dirty="0" smtClean="0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en-US" sz="2000" b="1" dirty="0" smtClean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clear</a:t>
            </a:r>
            <a:r>
              <a:rPr lang="en-US" sz="2400" b="1" dirty="0" smtClean="0">
                <a:solidFill>
                  <a:schemeClr val="tx1"/>
                </a:solidFill>
                <a:latin typeface="Courier New" pitchFamily="49" charset="0"/>
              </a:rPr>
              <a:t>()</a:t>
            </a:r>
            <a:r>
              <a:rPr lang="en-US" dirty="0" smtClean="0"/>
              <a:t> – </a:t>
            </a:r>
            <a:r>
              <a:rPr lang="en-US" dirty="0" err="1" smtClean="0"/>
              <a:t>vypr</a:t>
            </a:r>
            <a:r>
              <a:rPr lang="sk-SK" dirty="0" err="1" smtClean="0"/>
              <a:t>ázdni</a:t>
            </a:r>
            <a:r>
              <a:rPr lang="sk-SK" dirty="0" smtClean="0"/>
              <a:t> zoznam </a:t>
            </a:r>
            <a:r>
              <a:rPr lang="en-US" dirty="0" smtClean="0"/>
              <a:t>(</a:t>
            </a:r>
            <a:r>
              <a:rPr lang="en-US" dirty="0" err="1" smtClean="0"/>
              <a:t>po</a:t>
            </a:r>
            <a:r>
              <a:rPr lang="sk-SK" dirty="0" err="1" smtClean="0"/>
              <a:t>čet</a:t>
            </a:r>
            <a:r>
              <a:rPr lang="sk-SK" dirty="0" smtClean="0"/>
              <a:t> prvkov bude 0</a:t>
            </a:r>
            <a:r>
              <a:rPr lang="en-US" dirty="0" smtClean="0"/>
              <a:t>)</a:t>
            </a:r>
            <a:endParaRPr lang="sk-SK" dirty="0" smtClean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 smtClean="0"/>
              <a:t>ArrayList</a:t>
            </a:r>
            <a:r>
              <a:rPr lang="sk-SK" sz="4000" dirty="0" smtClean="0"/>
              <a:t> </a:t>
            </a:r>
            <a:r>
              <a:rPr lang="en-US" sz="4000" dirty="0" smtClean="0"/>
              <a:t>– p</a:t>
            </a:r>
            <a:r>
              <a:rPr lang="sk-SK" sz="4000" dirty="0" err="1" smtClean="0"/>
              <a:t>ríklad</a:t>
            </a:r>
            <a:endParaRPr lang="cs-CZ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&gt; slova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err="1" smtClean="0">
                <a:solidFill>
                  <a:srgbClr val="000000"/>
                </a:solidFill>
                <a:latin typeface="Courier New" pitchFamily="49" charset="0"/>
              </a:rPr>
              <a:t>slova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&gt;();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slova.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"Dobry"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r>
              <a:rPr lang="en-US" sz="2400" dirty="0" smtClean="0">
                <a:latin typeface="Courier New" pitchFamily="49" charset="0"/>
              </a:rPr>
              <a:t> 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slova.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"den"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(slova.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toString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slova.set(1, 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err="1" smtClean="0">
                <a:solidFill>
                  <a:srgbClr val="2A00FF"/>
                </a:solidFill>
                <a:latin typeface="Courier New" pitchFamily="49" charset="0"/>
              </a:rPr>
              <a:t>vecer</a:t>
            </a:r>
            <a:r>
              <a:rPr lang="cs-CZ" sz="2400" dirty="0" smtClean="0">
                <a:solidFill>
                  <a:srgbClr val="2A00FF"/>
                </a:solidFill>
                <a:latin typeface="Courier New" pitchFamily="49" charset="0"/>
              </a:rPr>
              <a:t>"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b="1" dirty="0" smtClean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i=0; i&lt;slova.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(); i++)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    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System.</a:t>
            </a:r>
            <a:r>
              <a:rPr lang="cs-CZ" sz="2400" i="1" dirty="0" err="1" smtClean="0">
                <a:solidFill>
                  <a:srgbClr val="0000C0"/>
                </a:solidFill>
                <a:latin typeface="Courier New" pitchFamily="49" charset="0"/>
              </a:rPr>
              <a:t>out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.println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(slova.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get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(i));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895272" y="1905796"/>
            <a:ext cx="2022999" cy="6988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72440" y="1334220"/>
            <a:ext cx="2063980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Prid</a:t>
            </a:r>
            <a:r>
              <a:rPr lang="sk-SK" sz="2200" dirty="0" err="1" smtClean="0">
                <a:latin typeface="Calibri" pitchFamily="34" charset="0"/>
                <a:cs typeface="Calibri" pitchFamily="34" charset="0"/>
              </a:rPr>
              <a:t>ávame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 na </a:t>
            </a:r>
            <a:r>
              <a:rPr lang="sk-SK" sz="22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koniec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 zoznamu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ArrayList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-u)</a:t>
            </a:r>
            <a:endParaRPr lang="cs-CZ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488873" y="4561252"/>
            <a:ext cx="2452488" cy="23242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40113" y="4118984"/>
            <a:ext cx="2063980" cy="110799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Men</a:t>
            </a:r>
            <a:r>
              <a:rPr lang="sk-SK" sz="2200" dirty="0" err="1" smtClean="0">
                <a:latin typeface="Calibri" pitchFamily="34" charset="0"/>
                <a:cs typeface="Calibri" pitchFamily="34" charset="0"/>
              </a:rPr>
              <a:t>íme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obsah uložený na indexe 1</a:t>
            </a:r>
            <a:endParaRPr lang="cs-CZ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283298"/>
            <a:ext cx="6904037" cy="530225"/>
          </a:xfrm>
        </p:spPr>
        <p:txBody>
          <a:bodyPr/>
          <a:lstStyle/>
          <a:p>
            <a:pPr eaLnBrk="1" hangingPunct="1"/>
            <a:r>
              <a:rPr lang="sk-SK" sz="4000" dirty="0" err="1" smtClean="0">
                <a:solidFill>
                  <a:srgbClr val="008000"/>
                </a:solidFill>
              </a:rPr>
              <a:t>ArrayList</a:t>
            </a:r>
            <a:r>
              <a:rPr lang="sk-SK" sz="4000" dirty="0" smtClean="0">
                <a:solidFill>
                  <a:srgbClr val="008000"/>
                </a:solidFill>
              </a:rPr>
              <a:t> </a:t>
            </a:r>
            <a:r>
              <a:rPr lang="en-US" sz="4000" dirty="0" smtClean="0">
                <a:solidFill>
                  <a:srgbClr val="008000"/>
                </a:solidFill>
              </a:rPr>
              <a:t>vs. </a:t>
            </a:r>
            <a:r>
              <a:rPr lang="en-US" sz="4000" dirty="0" err="1" smtClean="0">
                <a:solidFill>
                  <a:srgbClr val="008000"/>
                </a:solidFill>
              </a:rPr>
              <a:t>polia</a:t>
            </a:r>
            <a:endParaRPr lang="cs-CZ" sz="4000" dirty="0" smtClean="0">
              <a:solidFill>
                <a:srgbClr val="008000"/>
              </a:solidFill>
            </a:endParaRPr>
          </a:p>
        </p:txBody>
      </p:sp>
      <p:graphicFrame>
        <p:nvGraphicFramePr>
          <p:cNvPr id="1284133" name="Group 37"/>
          <p:cNvGraphicFramePr>
            <a:graphicFrameLocks noGrp="1"/>
          </p:cNvGraphicFramePr>
          <p:nvPr>
            <p:ph idx="1"/>
          </p:nvPr>
        </p:nvGraphicFramePr>
        <p:xfrm>
          <a:off x="328613" y="1313160"/>
          <a:ext cx="8529637" cy="3509963"/>
        </p:xfrm>
        <a:graphic>
          <a:graphicData uri="http://schemas.openxmlformats.org/drawingml/2006/table">
            <a:tbl>
              <a:tblPr/>
              <a:tblGrid>
                <a:gridCol w="3692525"/>
                <a:gridCol w="4837112"/>
              </a:tblGrid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String[]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slova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;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ArrayList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&lt;String&gt;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slova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;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=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r>
                        <a:rPr kumimoji="0" lang="cs-CZ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0055"/>
                          </a:solidFill>
                          <a:effectLst/>
                          <a:latin typeface="Courier New" pitchFamily="49" charset="0"/>
                        </a:rPr>
                        <a:t>new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String[10];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</a:t>
                      </a: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=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r>
                        <a:rPr kumimoji="0" lang="cs-CZ" sz="19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7F0055"/>
                          </a:solidFill>
                          <a:effectLst/>
                          <a:latin typeface="Courier New" pitchFamily="49" charset="0"/>
                        </a:rPr>
                        <a:t>new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ourier New" pitchFamily="49" charset="0"/>
                        </a:rPr>
                        <a:t> 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ArrayList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&lt;String&gt;();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[2] = </a:t>
                      </a:r>
                      <a:r>
                        <a:rPr lang="cs-CZ" sz="2000" dirty="0" smtClean="0">
                          <a:solidFill>
                            <a:srgbClr val="2A00FF"/>
                          </a:solidFill>
                          <a:latin typeface="Courier New" pitchFamily="49" charset="0"/>
                        </a:rPr>
                        <a:t>"Ahoj"</a:t>
                      </a:r>
                      <a:r>
                        <a:rPr lang="cs-CZ" sz="2000" dirty="0" smtClean="0">
                          <a:solidFill>
                            <a:srgbClr val="000000"/>
                          </a:solidFill>
                          <a:latin typeface="Courier New" pitchFamily="49" charset="0"/>
                        </a:rPr>
                        <a:t>;</a:t>
                      </a:r>
                      <a:r>
                        <a:rPr lang="en-US" sz="2000" dirty="0" smtClean="0">
                          <a:latin typeface="Courier New" pitchFamily="49" charset="0"/>
                        </a:rPr>
                        <a:t> 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slova.set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(2, </a:t>
                      </a:r>
                      <a:r>
                        <a:rPr lang="cs-CZ" sz="2000" dirty="0" smtClean="0">
                          <a:solidFill>
                            <a:srgbClr val="2A00FF"/>
                          </a:solidFill>
                          <a:latin typeface="Courier New" pitchFamily="49" charset="0"/>
                        </a:rPr>
                        <a:t>"Ahoj"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);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String s = 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[1];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String s = 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slova.get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(1);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slova.length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003366"/>
                        </a:buClr>
                        <a:buSzPct val="14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slova.size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()</a:t>
                      </a:r>
                      <a:endParaRPr kumimoji="0" lang="cs-CZ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39" name="Rectangle 38"/>
          <p:cNvSpPr>
            <a:spLocks noChangeArrowheads="1"/>
          </p:cNvSpPr>
          <p:nvPr/>
        </p:nvSpPr>
        <p:spPr bwMode="auto">
          <a:xfrm>
            <a:off x="222975" y="5015934"/>
            <a:ext cx="9142701" cy="138499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err="1" smtClean="0">
                <a:latin typeface="Courier New" pitchFamily="49" charset="0"/>
                <a:cs typeface="+mn-cs"/>
              </a:rPr>
              <a:t>ArrayList</a:t>
            </a:r>
            <a:r>
              <a:rPr lang="en-US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m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á </a:t>
            </a:r>
            <a:r>
              <a:rPr lang="en-US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navy</a:t>
            </a:r>
            <a:r>
              <a:rPr lang="sk-SK" sz="2400" dirty="0" err="1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še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: </a:t>
            </a:r>
            <a:r>
              <a:rPr lang="sk-SK" sz="2400" dirty="0" err="1" smtClean="0">
                <a:latin typeface="Courier New" pitchFamily="49" charset="0"/>
                <a:cs typeface="+mn-cs"/>
              </a:rPr>
              <a:t>add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sk-SK" sz="2400" dirty="0" err="1" smtClean="0">
                <a:latin typeface="Courier New" pitchFamily="49" charset="0"/>
                <a:cs typeface="+mn-cs"/>
              </a:rPr>
              <a:t>remove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sk-SK" sz="2400" dirty="0" err="1" smtClean="0">
                <a:latin typeface="Courier New" pitchFamily="49" charset="0"/>
                <a:cs typeface="+mn-cs"/>
              </a:rPr>
              <a:t>clear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sk-SK" sz="2400" dirty="0" err="1" smtClean="0">
                <a:latin typeface="Courier New" pitchFamily="49" charset="0"/>
                <a:cs typeface="+mn-cs"/>
              </a:rPr>
              <a:t>toString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 </a:t>
            </a:r>
            <a:r>
              <a:rPr lang="sk-SK" sz="2400" dirty="0" err="1" smtClean="0">
                <a:latin typeface="Courier New" pitchFamily="49" charset="0"/>
                <a:cs typeface="+mn-cs"/>
              </a:rPr>
              <a:t>indexOf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, ...</a:t>
            </a:r>
          </a:p>
          <a:p>
            <a:pPr algn="l"/>
            <a:endParaRPr lang="sk-SK" sz="1200" dirty="0" smtClean="0">
              <a:latin typeface="Courier New" pitchFamily="49" charset="0"/>
              <a:cs typeface="+mn-cs"/>
            </a:endParaRPr>
          </a:p>
          <a:p>
            <a:pPr algn="l"/>
            <a:r>
              <a:rPr lang="sk-SK" sz="2400" dirty="0" smtClean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Veľkosť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sz="2400" dirty="0" err="1" smtClean="0">
                <a:latin typeface="Courier New" pitchFamily="49" charset="0"/>
                <a:cs typeface="+mn-cs"/>
              </a:rPr>
              <a:t>ArrayList</a:t>
            </a:r>
            <a:r>
              <a:rPr lang="en-US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-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 sa </a:t>
            </a:r>
            <a:r>
              <a:rPr lang="sk-SK" sz="2400" dirty="0" smtClean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mení len cez </a:t>
            </a:r>
            <a:r>
              <a:rPr lang="en-US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met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ódy </a:t>
            </a:r>
            <a:r>
              <a:rPr lang="sk-SK" sz="2400" dirty="0" err="1" smtClean="0">
                <a:latin typeface="Courier New" pitchFamily="49" charset="0"/>
                <a:cs typeface="+mn-cs"/>
              </a:rPr>
              <a:t>add</a:t>
            </a:r>
            <a:r>
              <a:rPr lang="sk-SK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a </a:t>
            </a:r>
            <a:r>
              <a:rPr lang="sk-SK" sz="2400" dirty="0" err="1" smtClean="0">
                <a:latin typeface="Courier New" pitchFamily="49" charset="0"/>
                <a:cs typeface="+mn-cs"/>
              </a:rPr>
              <a:t>remove</a:t>
            </a:r>
            <a:r>
              <a:rPr lang="en-US" sz="2400" dirty="0" smtClean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!!</a:t>
            </a:r>
            <a:endParaRPr lang="sk-SK" sz="2400" dirty="0" err="1" smtClean="0">
              <a:latin typeface="Courier New" pitchFamily="49" charset="0"/>
              <a:cs typeface="+mn-cs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 smtClean="0"/>
              <a:t>ArrayList</a:t>
            </a:r>
            <a:r>
              <a:rPr lang="sk-SK" sz="4000" dirty="0" smtClean="0"/>
              <a:t> nie je dokonalý</a:t>
            </a:r>
            <a:r>
              <a:rPr lang="en-US" sz="4000" dirty="0" smtClean="0"/>
              <a:t>?</a:t>
            </a:r>
            <a:endParaRPr lang="cs-CZ" sz="40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korytnacky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&gt;();</a:t>
            </a:r>
            <a:endParaRPr lang="cs-CZ" sz="2400" dirty="0" smtClean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FilmNaDVD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&gt; filmy = </a:t>
            </a:r>
          </a:p>
          <a:p>
            <a:pPr eaLnBrk="1" hangingPunct="1">
              <a:buFontTx/>
              <a:buNone/>
            </a:pP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FilmNaDVD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&gt;();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dirty="0" smtClean="0">
              <a:solidFill>
                <a:schemeClr val="tx1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dirty="0" err="1" smtClean="0">
                <a:solidFill>
                  <a:schemeClr val="tx1"/>
                </a:solidFill>
                <a:latin typeface="Courier New" pitchFamily="49" charset="0"/>
              </a:rPr>
              <a:t>ArrayList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cisla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= </a:t>
            </a:r>
          </a:p>
          <a:p>
            <a:pPr eaLnBrk="1" hangingPunct="1">
              <a:buFontTx/>
              <a:buNone/>
            </a:pP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 smtClean="0">
                <a:solidFill>
                  <a:srgbClr val="000000"/>
                </a:solidFill>
                <a:latin typeface="Courier New" pitchFamily="49" charset="0"/>
              </a:rPr>
              <a:t>ArrayList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&gt;();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350326" y="3448269"/>
            <a:ext cx="1865981" cy="97594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059055" y="2645784"/>
            <a:ext cx="2872509" cy="307776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dirty="0" err="1" smtClean="0">
                <a:latin typeface="Courier New" pitchFamily="49" charset="0"/>
              </a:rPr>
              <a:t>ArrayList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&lt;</a:t>
            </a:r>
            <a:r>
              <a:rPr lang="cs-CZ" b="1" dirty="0" err="1" smtClean="0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 smtClean="0">
                <a:solidFill>
                  <a:srgbClr val="000000"/>
                </a:solidFill>
                <a:latin typeface="Courier New" pitchFamily="49" charset="0"/>
              </a:rPr>
              <a:t>&gt; 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nebude fungovať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!</a:t>
            </a:r>
          </a:p>
          <a:p>
            <a:endParaRPr lang="sk-SK" dirty="0" smtClean="0">
              <a:latin typeface="Trebuchet MS" pitchFamily="34" charset="0"/>
            </a:endParaRPr>
          </a:p>
          <a:p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Medzi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FF3300"/>
                </a:solidFill>
                <a:latin typeface="Trebuchet MS" pitchFamily="34" charset="0"/>
              </a:rPr>
              <a:t>&lt; &gt;</a:t>
            </a:r>
            <a:r>
              <a:rPr lang="en-US" dirty="0" smtClean="0">
                <a:latin typeface="Trebuchet MS" pitchFamily="34" charset="0"/>
              </a:rPr>
              <a:t> 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sk-SK" sz="2200" dirty="0" err="1" smtClean="0">
                <a:latin typeface="Calibri" pitchFamily="34" charset="0"/>
                <a:cs typeface="Calibri" pitchFamily="34" charset="0"/>
              </a:rPr>
              <a:t>ôžeme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 dať </a:t>
            </a:r>
            <a:r>
              <a:rPr lang="sk-SK" sz="2200" b="1" dirty="0" smtClean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len triedu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, nie primitívny typ.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cs-CZ" dirty="0" err="1" smtClean="0">
                <a:latin typeface="Courier New" pitchFamily="49" charset="0"/>
              </a:rPr>
              <a:t>ArrayList</a:t>
            </a:r>
            <a:r>
              <a:rPr lang="cs-CZ" dirty="0" smtClean="0">
                <a:latin typeface="Courier New" pitchFamily="49" charset="0"/>
              </a:rPr>
              <a:t> </a:t>
            </a:r>
            <a:r>
              <a:rPr lang="en-US" sz="2200" dirty="0" err="1" smtClean="0">
                <a:latin typeface="Calibri" pitchFamily="34" charset="0"/>
                <a:cs typeface="Calibri" pitchFamily="34" charset="0"/>
              </a:rPr>
              <a:t>uchov</a:t>
            </a:r>
            <a:r>
              <a:rPr lang="sk-SK" sz="2200" dirty="0" err="1" smtClean="0">
                <a:latin typeface="Calibri" pitchFamily="34" charset="0"/>
                <a:cs typeface="Calibri" pitchFamily="34" charset="0"/>
              </a:rPr>
              <a:t>áva</a:t>
            </a:r>
            <a:r>
              <a:rPr lang="sk-SK" sz="2200" dirty="0" smtClean="0">
                <a:latin typeface="Calibri" pitchFamily="34" charset="0"/>
                <a:cs typeface="Calibri" pitchFamily="34" charset="0"/>
              </a:rPr>
              <a:t> referencie na objekty zadanej triedy ...</a:t>
            </a:r>
            <a:endParaRPr lang="cs-CZ" sz="22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600" smtClean="0"/>
              <a:t>Zabaľme hodnoty do objektov</a:t>
            </a:r>
            <a:endParaRPr lang="cs-CZ" sz="36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 smtClean="0"/>
              <a:t>Java ponúka </a:t>
            </a:r>
            <a:r>
              <a:rPr lang="sk-SK" b="1" dirty="0" smtClean="0">
                <a:solidFill>
                  <a:srgbClr val="FF3300"/>
                </a:solidFill>
              </a:rPr>
              <a:t>obaľovacie</a:t>
            </a:r>
            <a:r>
              <a:rPr lang="sk-SK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wrapovacie</a:t>
            </a:r>
            <a:r>
              <a:rPr lang="en-US" dirty="0" smtClean="0"/>
              <a:t>) </a:t>
            </a:r>
            <a:r>
              <a:rPr lang="en-US" dirty="0" err="1" smtClean="0"/>
              <a:t>triedy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zabalenie</a:t>
            </a:r>
            <a:r>
              <a:rPr lang="en-US" dirty="0" smtClean="0"/>
              <a:t> </a:t>
            </a:r>
            <a:r>
              <a:rPr lang="sk-SK" dirty="0" smtClean="0"/>
              <a:t>hodnôt primitívnych typov do objektov:</a:t>
            </a:r>
          </a:p>
          <a:p>
            <a:pPr lvl="1" eaLnBrk="1" hangingPunct="1"/>
            <a:r>
              <a:rPr lang="sk-SK" b="1" dirty="0" err="1" smtClean="0">
                <a:solidFill>
                  <a:srgbClr val="FF3300"/>
                </a:solidFill>
              </a:rPr>
              <a:t>Integer</a:t>
            </a:r>
            <a:r>
              <a:rPr lang="sk-SK" dirty="0" smtClean="0"/>
              <a:t> </a:t>
            </a:r>
            <a:r>
              <a:rPr lang="en-US" dirty="0" smtClean="0"/>
              <a:t>– </a:t>
            </a:r>
            <a:r>
              <a:rPr lang="en-US" b="1" kern="1200" dirty="0" err="1" smtClean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int</a:t>
            </a:r>
            <a:endParaRPr lang="en-US" b="1" kern="1200" dirty="0" smtClean="0">
              <a:solidFill>
                <a:srgbClr val="7F0055"/>
              </a:solidFill>
              <a:latin typeface="Courier New" pitchFamily="49" charset="0"/>
              <a:ea typeface="+mn-ea"/>
              <a:cs typeface="Arial" charset="0"/>
            </a:endParaRPr>
          </a:p>
          <a:p>
            <a:pPr lvl="1" eaLnBrk="1" hangingPunct="1"/>
            <a:r>
              <a:rPr lang="en-US" b="1" dirty="0" smtClean="0">
                <a:solidFill>
                  <a:srgbClr val="FF3300"/>
                </a:solidFill>
              </a:rPr>
              <a:t>Long</a:t>
            </a:r>
            <a:r>
              <a:rPr lang="en-US" dirty="0" smtClean="0"/>
              <a:t> – </a:t>
            </a:r>
            <a:r>
              <a:rPr lang="en-US" b="1" kern="1200" dirty="0" smtClean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long</a:t>
            </a:r>
          </a:p>
          <a:p>
            <a:pPr lvl="1" eaLnBrk="1" hangingPunct="1"/>
            <a:r>
              <a:rPr lang="en-US" b="1" dirty="0" smtClean="0">
                <a:solidFill>
                  <a:srgbClr val="FF3300"/>
                </a:solidFill>
              </a:rPr>
              <a:t>Byte</a:t>
            </a:r>
            <a:r>
              <a:rPr lang="en-US" dirty="0" smtClean="0"/>
              <a:t> – </a:t>
            </a:r>
            <a:r>
              <a:rPr lang="en-US" b="1" kern="1200" dirty="0" smtClean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byte</a:t>
            </a:r>
          </a:p>
          <a:p>
            <a:pPr lvl="1" eaLnBrk="1" hangingPunct="1"/>
            <a:r>
              <a:rPr lang="en-US" b="1" dirty="0" smtClean="0">
                <a:solidFill>
                  <a:srgbClr val="FF3300"/>
                </a:solidFill>
              </a:rPr>
              <a:t>Short</a:t>
            </a:r>
            <a:r>
              <a:rPr lang="en-US" dirty="0" smtClean="0"/>
              <a:t> - </a:t>
            </a:r>
            <a:r>
              <a:rPr lang="en-US" b="1" kern="1200" dirty="0" smtClean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short</a:t>
            </a:r>
          </a:p>
          <a:p>
            <a:pPr lvl="1" eaLnBrk="1" hangingPunct="1"/>
            <a:r>
              <a:rPr lang="en-US" b="1" dirty="0" smtClean="0">
                <a:solidFill>
                  <a:srgbClr val="FF3300"/>
                </a:solidFill>
              </a:rPr>
              <a:t>Character</a:t>
            </a:r>
            <a:r>
              <a:rPr lang="en-US" dirty="0" smtClean="0"/>
              <a:t> – </a:t>
            </a:r>
            <a:r>
              <a:rPr lang="en-US" b="1" kern="1200" dirty="0" smtClean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char</a:t>
            </a:r>
          </a:p>
          <a:p>
            <a:pPr lvl="1" eaLnBrk="1" hangingPunct="1"/>
            <a:r>
              <a:rPr lang="en-US" b="1" dirty="0" smtClean="0">
                <a:solidFill>
                  <a:srgbClr val="FF3300"/>
                </a:solidFill>
              </a:rPr>
              <a:t>Boolean</a:t>
            </a:r>
            <a:r>
              <a:rPr lang="en-US" dirty="0" smtClean="0"/>
              <a:t> –</a:t>
            </a:r>
            <a:r>
              <a:rPr lang="en-US" b="1" kern="1200" dirty="0" smtClean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 </a:t>
            </a:r>
            <a:r>
              <a:rPr lang="en-US" b="1" kern="1200" dirty="0" err="1" smtClean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boolean</a:t>
            </a:r>
            <a:endParaRPr lang="cs-CZ" b="1" kern="1200" dirty="0" smtClean="0">
              <a:solidFill>
                <a:srgbClr val="7F0055"/>
              </a:solidFill>
              <a:latin typeface="Courier New" pitchFamily="49" charset="0"/>
              <a:ea typeface="+mn-ea"/>
              <a:cs typeface="Arial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7140431" y="4499120"/>
            <a:ext cx="1436687" cy="1365250"/>
          </a:xfrm>
          <a:prstGeom prst="cloudCallout">
            <a:avLst>
              <a:gd name="adj1" fmla="val -44366"/>
              <a:gd name="adj2" fmla="val 2907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313468" y="4864245"/>
            <a:ext cx="1074738" cy="5191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800" b="1" dirty="0" smtClean="0">
                <a:latin typeface="Courier New" pitchFamily="49" charset="0"/>
              </a:rPr>
              <a:t>2011</a:t>
            </a:r>
            <a:endParaRPr lang="cs-CZ" sz="2800" b="1" dirty="0">
              <a:latin typeface="Courier New" pitchFamily="49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57713" y="2614613"/>
            <a:ext cx="4037012" cy="83099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cislo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  <a:latin typeface="Courier New" pitchFamily="49" charset="0"/>
              </a:rPr>
              <a:t>Integer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(20</a:t>
            </a:r>
            <a:r>
              <a:rPr lang="en-US" sz="2400" dirty="0" smtClean="0">
                <a:solidFill>
                  <a:srgbClr val="000000"/>
                </a:solidFill>
                <a:latin typeface="Courier New" pitchFamily="49" charset="0"/>
              </a:rPr>
              <a:t>11</a:t>
            </a:r>
            <a:r>
              <a:rPr lang="cs-CZ" sz="2400" dirty="0" smtClean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600431" y="3660920"/>
            <a:ext cx="1233487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 pitchFamily="49" charset="0"/>
              </a:rPr>
              <a:t>cislo</a:t>
            </a:r>
            <a:endParaRPr lang="cs-CZ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4509943" y="4039611"/>
            <a:ext cx="1249363" cy="465137"/>
          </a:xfrm>
          <a:prstGeom prst="flowChartProcess">
            <a:avLst/>
          </a:prstGeom>
          <a:solidFill>
            <a:srgbClr val="FFE781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1" name="Line 23"/>
          <p:cNvSpPr>
            <a:spLocks noChangeShapeType="1"/>
          </p:cNvSpPr>
          <p:nvPr/>
        </p:nvSpPr>
        <p:spPr bwMode="auto">
          <a:xfrm>
            <a:off x="5144654" y="4285673"/>
            <a:ext cx="2096655" cy="785092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 type="none" w="sm" len="sm"/>
            <a:tailEnd type="triangle" w="lg" len="lg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pic>
        <p:nvPicPr>
          <p:cNvPr id="40966" name="Picture 6" descr="http://www.giftedhandsstore.com/wp-content/uploads/2008/01/wrapped-box-orange-ribb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45" y="5478473"/>
            <a:ext cx="1732106" cy="153654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4070</TotalTime>
  <Words>3024</Words>
  <Application>Microsoft Office PowerPoint</Application>
  <PresentationFormat>On-screen Show (4:3)</PresentationFormat>
  <Paragraphs>502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Identity_Lifecycle_Management</vt:lpstr>
      <vt:lpstr>12. prednáška (7.12.2011)</vt:lpstr>
      <vt:lpstr>Spomínate si?</vt:lpstr>
      <vt:lpstr>Polia v Jave (nevýhody?)</vt:lpstr>
      <vt:lpstr>ArrayList – „dynamické pole“</vt:lpstr>
      <vt:lpstr>ArrayList – metódy</vt:lpstr>
      <vt:lpstr>ArrayList – príklad</vt:lpstr>
      <vt:lpstr>ArrayList vs. polia</vt:lpstr>
      <vt:lpstr>ArrayList nie je dokonalý?</vt:lpstr>
      <vt:lpstr>Zabaľme hodnoty do objektov</vt:lpstr>
      <vt:lpstr>Balíme a vybaľujeme ...</vt:lpstr>
      <vt:lpstr>Autoboxing (“tajné” skratky)</vt:lpstr>
      <vt:lpstr>ArrayList čísel a autoboxing</vt:lpstr>
      <vt:lpstr>Algoritmy s ArrayListom</vt:lpstr>
      <vt:lpstr>ArrayList nie je jediný!</vt:lpstr>
      <vt:lpstr>ArrayList vs. LinkedList</vt:lpstr>
      <vt:lpstr>ArrayList + LinkedList = List</vt:lpstr>
      <vt:lpstr>Pripomeňme si interface</vt:lpstr>
      <vt:lpstr>Rozhranie List&lt;E&gt;</vt:lpstr>
      <vt:lpstr>Rozhrania v praxi</vt:lpstr>
      <vt:lpstr>Množina (Set&lt;E&gt;)</vt:lpstr>
      <vt:lpstr>Metódy rozhrania Set&lt;E&gt;</vt:lpstr>
      <vt:lpstr>Množinové záhady?</vt:lpstr>
      <vt:lpstr>Záhada č. 1: Zhodnosť objektov</vt:lpstr>
      <vt:lpstr>Rodokmeň metódy equals (1)</vt:lpstr>
      <vt:lpstr>Rodokmeň metódy equals (2)</vt:lpstr>
      <vt:lpstr>Testujeme metódu equals</vt:lpstr>
      <vt:lpstr>Equals pre Bod</vt:lpstr>
      <vt:lpstr>Equals len v tandeme ...</vt:lpstr>
      <vt:lpstr>Čo s hashCode?</vt:lpstr>
      <vt:lpstr>Čo je to hashCode?</vt:lpstr>
      <vt:lpstr>Záhada č. 2: Prvky množiny ...</vt:lpstr>
      <vt:lpstr>Iterátor</vt:lpstr>
      <vt:lpstr>For-each cyklus</vt:lpstr>
      <vt:lpstr>Iterácia – prechod prvkami</vt:lpstr>
      <vt:lpstr>Ukážka bezpečného odstránenia</vt:lpstr>
      <vt:lpstr>Implementácie Set&lt;E&gt;</vt:lpstr>
      <vt:lpstr>Map&lt;K, V&gt;</vt:lpstr>
      <vt:lpstr>Map ako tabuľka</vt:lpstr>
      <vt:lpstr>Metódy rozhrania Map&lt;K, V&gt;</vt:lpstr>
      <vt:lpstr>Metódy rozhrania Map&lt;K, V&gt;</vt:lpstr>
      <vt:lpstr>Map v praxi</vt:lpstr>
      <vt:lpstr>Implementácie Map&lt;K, V&gt;</vt:lpstr>
      <vt:lpstr>Java Collections Framework</vt:lpstr>
      <vt:lpstr>Rozhrania JCF</vt:lpstr>
      <vt:lpstr>Prehľad rozhraní a ich implemenácií</vt:lpstr>
      <vt:lpstr>Algoritmy</vt:lpstr>
      <vt:lpstr>Take-home message ...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Fero</cp:lastModifiedBy>
  <cp:revision>307</cp:revision>
  <dcterms:created xsi:type="dcterms:W3CDTF">2007-01-29T19:11:06Z</dcterms:created>
  <dcterms:modified xsi:type="dcterms:W3CDTF">2011-12-06T19:21:53Z</dcterms:modified>
</cp:coreProperties>
</file>