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310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48" r:id="rId15"/>
    <p:sldId id="324" r:id="rId16"/>
    <p:sldId id="325" r:id="rId17"/>
    <p:sldId id="326" r:id="rId18"/>
    <p:sldId id="327" r:id="rId19"/>
    <p:sldId id="349" r:id="rId20"/>
    <p:sldId id="328" r:id="rId21"/>
    <p:sldId id="329" r:id="rId22"/>
    <p:sldId id="330" r:id="rId23"/>
    <p:sldId id="331" r:id="rId24"/>
    <p:sldId id="332" r:id="rId25"/>
    <p:sldId id="334" r:id="rId26"/>
    <p:sldId id="333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51" r:id="rId38"/>
    <p:sldId id="345" r:id="rId39"/>
    <p:sldId id="346" r:id="rId40"/>
    <p:sldId id="3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E781"/>
    <a:srgbClr val="CC9900"/>
    <a:srgbClr val="008000"/>
    <a:srgbClr val="99CCFF"/>
    <a:srgbClr val="FFFFCC"/>
    <a:srgbClr val="A7E2FF"/>
    <a:srgbClr val="2B3212"/>
    <a:srgbClr val="FF99FF"/>
    <a:srgbClr val="CCCC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2" d="100"/>
          <a:sy n="102" d="100"/>
        </p:scale>
        <p:origin x="-1914" y="-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racle.com/technetwork/ja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1. </a:t>
            </a:r>
            <a:r>
              <a:rPr lang="en-US" dirty="0" err="1" smtClean="0"/>
              <a:t>predn</a:t>
            </a:r>
            <a:r>
              <a:rPr lang="sk-SK" dirty="0" err="1" smtClean="0"/>
              <a:t>áška</a:t>
            </a:r>
            <a:r>
              <a:rPr lang="sk-SK" dirty="0" smtClean="0"/>
              <a:t> </a:t>
            </a:r>
            <a:r>
              <a:rPr lang="en-US" dirty="0" smtClean="0"/>
              <a:t>(21.9.2011)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144713" y="3465598"/>
            <a:ext cx="5095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Náš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prvý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program…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193800" y="2193925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Úvod do Javy a JPAZu</a:t>
            </a:r>
          </a:p>
        </p:txBody>
      </p:sp>
      <p:pic>
        <p:nvPicPr>
          <p:cNvPr id="37893" name="Picture 5" descr="http://cache.gawkerassets.com/assets/images/4/2010/12/frustrated-computer-progr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433" y="4520151"/>
            <a:ext cx="3214460" cy="2144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Object Inspector</a:t>
            </a:r>
            <a:endParaRPr lang="cs-CZ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</a:t>
            </a:r>
            <a:r>
              <a:rPr lang="sk-SK" dirty="0" err="1" smtClean="0"/>
              <a:t>ridajme</a:t>
            </a:r>
            <a:r>
              <a:rPr lang="sk-SK" dirty="0" smtClean="0"/>
              <a:t> ďalšie príkazy: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(plocha);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27379" y="2780521"/>
            <a:ext cx="1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2406" y="4463241"/>
            <a:ext cx="3669006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 smtClean="0">
                <a:latin typeface="Lucida Sans" pitchFamily="34" charset="0"/>
              </a:rPr>
              <a:t>Cez premennú </a:t>
            </a:r>
            <a:r>
              <a:rPr lang="sk-SK" sz="2100" b="1" dirty="0" err="1" smtClean="0">
                <a:latin typeface="Lucida Sans" pitchFamily="34" charset="0"/>
              </a:rPr>
              <a:t>oi</a:t>
            </a:r>
            <a:r>
              <a:rPr lang="en-US" sz="2100" dirty="0" smtClean="0">
                <a:latin typeface="Lucida Sans" pitchFamily="34" charset="0"/>
              </a:rPr>
              <a:t> </a:t>
            </a:r>
            <a:r>
              <a:rPr lang="sk-SK" sz="2100" dirty="0" smtClean="0">
                <a:latin typeface="Lucida Sans" pitchFamily="34" charset="0"/>
              </a:rPr>
              <a:t>povieme </a:t>
            </a:r>
            <a:r>
              <a:rPr lang="sk-SK" sz="2100" i="1" dirty="0" err="1" smtClean="0">
                <a:latin typeface="Lucida Sans" pitchFamily="34" charset="0"/>
              </a:rPr>
              <a:t>ObjectInspector</a:t>
            </a:r>
            <a:r>
              <a:rPr lang="en-US" sz="2100" dirty="0" smtClean="0">
                <a:latin typeface="Lucida Sans" pitchFamily="34" charset="0"/>
              </a:rPr>
              <a:t>-u</a:t>
            </a:r>
            <a:r>
              <a:rPr lang="sk-SK" sz="2100" dirty="0" smtClean="0">
                <a:latin typeface="Lucida Sans" pitchFamily="34" charset="0"/>
              </a:rPr>
              <a:t>, že má </a:t>
            </a:r>
            <a:r>
              <a:rPr lang="sk-SK" sz="2100" u="sng" dirty="0" smtClean="0">
                <a:latin typeface="Lucida Sans" pitchFamily="34" charset="0"/>
              </a:rPr>
              <a:t>špehovať</a:t>
            </a:r>
            <a:r>
              <a:rPr lang="sk-SK" sz="2100" dirty="0" smtClean="0">
                <a:latin typeface="Lucida Sans" pitchFamily="34" charset="0"/>
              </a:rPr>
              <a:t> objekt, s ktorým komunikujeme cez premennú </a:t>
            </a:r>
            <a:r>
              <a:rPr lang="sk-SK" sz="2100" b="1" dirty="0" smtClean="0">
                <a:latin typeface="Lucida Sans" pitchFamily="34" charset="0"/>
              </a:rPr>
              <a:t>plocha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926564" y="2379305"/>
            <a:ext cx="1579984" cy="15426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1614" y="3654588"/>
            <a:ext cx="3955145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 smtClean="0">
                <a:latin typeface="Lucida Sans" pitchFamily="34" charset="0"/>
              </a:rPr>
              <a:t>Podobne ako objekt triedy </a:t>
            </a:r>
            <a:r>
              <a:rPr lang="sk-SK" sz="2100" i="1" dirty="0" err="1" smtClean="0">
                <a:latin typeface="Lucida Sans" pitchFamily="34" charset="0"/>
              </a:rPr>
              <a:t>WinPane</a:t>
            </a:r>
            <a:r>
              <a:rPr lang="sk-SK" sz="2100" dirty="0" smtClean="0">
                <a:latin typeface="Lucida Sans" pitchFamily="34" charset="0"/>
              </a:rPr>
              <a:t> vytvoríme aj objekt triedy </a:t>
            </a:r>
            <a:r>
              <a:rPr lang="sk-SK" sz="2100" i="1" dirty="0" err="1" smtClean="0">
                <a:latin typeface="Lucida Sans" pitchFamily="34" charset="0"/>
              </a:rPr>
              <a:t>ObjectInspector</a:t>
            </a:r>
            <a:r>
              <a:rPr lang="sk-SK" sz="2100" dirty="0" smtClean="0">
                <a:latin typeface="Lucida Sans" pitchFamily="34" charset="0"/>
              </a:rPr>
              <a:t> a premennú </a:t>
            </a:r>
            <a:r>
              <a:rPr lang="sk-SK" sz="2100" b="1" dirty="0" err="1" smtClean="0">
                <a:latin typeface="Lucida Sans" pitchFamily="34" charset="0"/>
              </a:rPr>
              <a:t>oi</a:t>
            </a:r>
            <a:r>
              <a:rPr lang="sk-SK" sz="2100" dirty="0" smtClean="0">
                <a:latin typeface="Lucida Sans" pitchFamily="34" charset="0"/>
              </a:rPr>
              <a:t>, cez ktorú s ním budeme komunikovať</a:t>
            </a:r>
            <a:endParaRPr lang="cs-CZ" sz="2100" dirty="0" smtClean="0">
              <a:latin typeface="Lucida Sans" pitchFamily="34" charset="0"/>
            </a:endParaRPr>
          </a:p>
          <a:p>
            <a:endParaRPr lang="sk-SK" sz="2100" b="1" dirty="0" smtClean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Object Inspector </a:t>
            </a:r>
            <a:r>
              <a:rPr lang="sk-SK" sz="4000" smtClean="0"/>
              <a:t>a objekty</a:t>
            </a:r>
            <a:endParaRPr lang="cs-CZ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Object Inspector</a:t>
            </a:r>
          </a:p>
          <a:p>
            <a:pPr lvl="1" eaLnBrk="1" hangingPunct="1"/>
            <a:r>
              <a:rPr lang="sk-SK" dirty="0" smtClean="0"/>
              <a:t>slúži na „špehovanie“ objektov</a:t>
            </a:r>
            <a:endParaRPr lang="en-US" dirty="0" smtClean="0"/>
          </a:p>
          <a:p>
            <a:pPr eaLnBrk="1" hangingPunct="1"/>
            <a:r>
              <a:rPr lang="en-US" dirty="0" smtClean="0"/>
              <a:t>c</a:t>
            </a:r>
            <a:r>
              <a:rPr lang="sk-SK" dirty="0" err="1" smtClean="0"/>
              <a:t>ez</a:t>
            </a:r>
            <a:r>
              <a:rPr lang="sk-SK" dirty="0" smtClean="0"/>
              <a:t> </a:t>
            </a:r>
            <a:r>
              <a:rPr lang="sk-SK" dirty="0" err="1" smtClean="0"/>
              <a:t>Object</a:t>
            </a:r>
            <a:r>
              <a:rPr lang="sk-SK" dirty="0" smtClean="0"/>
              <a:t> </a:t>
            </a:r>
            <a:r>
              <a:rPr lang="sk-SK" dirty="0" err="1" smtClean="0"/>
              <a:t>Inspector</a:t>
            </a:r>
            <a:r>
              <a:rPr lang="sk-SK" dirty="0" smtClean="0"/>
              <a:t> vidíme, že </a:t>
            </a:r>
            <a:r>
              <a:rPr lang="sk-SK" b="1" dirty="0" smtClean="0"/>
              <a:t>objekty majú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>
                <a:solidFill>
                  <a:srgbClr val="FF0000"/>
                </a:solidFill>
              </a:rPr>
              <a:t>vlastnosti</a:t>
            </a:r>
            <a:r>
              <a:rPr lang="sk-SK" dirty="0" smtClean="0"/>
              <a:t> </a:t>
            </a:r>
            <a:r>
              <a:rPr lang="en-US" dirty="0" smtClean="0"/>
              <a:t>(properties)</a:t>
            </a:r>
            <a:endParaRPr lang="sk-SK" dirty="0" smtClean="0"/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met</a:t>
            </a:r>
            <a:r>
              <a:rPr lang="sk-SK" dirty="0" smtClean="0">
                <a:solidFill>
                  <a:srgbClr val="FF0000"/>
                </a:solidFill>
              </a:rPr>
              <a:t>ódy</a:t>
            </a:r>
            <a:r>
              <a:rPr lang="sk-SK" dirty="0" smtClean="0"/>
              <a:t> </a:t>
            </a:r>
            <a:r>
              <a:rPr lang="en-US" dirty="0" smtClean="0"/>
              <a:t>(methods)</a:t>
            </a:r>
            <a:endParaRPr lang="sk-SK" dirty="0" smtClean="0"/>
          </a:p>
          <a:p>
            <a:pPr eaLnBrk="1" hangingPunct="1"/>
            <a:r>
              <a:rPr lang="en-US" b="1" dirty="0" smtClean="0"/>
              <a:t>v</a:t>
            </a:r>
            <a:r>
              <a:rPr lang="sk-SK" b="1" dirty="0" err="1" smtClean="0"/>
              <a:t>lastnosti</a:t>
            </a:r>
            <a:r>
              <a:rPr lang="sk-SK" dirty="0" smtClean="0"/>
              <a:t> ukazujú „</a:t>
            </a:r>
            <a:r>
              <a:rPr lang="sk-SK" dirty="0" smtClean="0">
                <a:solidFill>
                  <a:srgbClr val="FF0000"/>
                </a:solidFill>
              </a:rPr>
              <a:t>stav</a:t>
            </a:r>
            <a:r>
              <a:rPr lang="sk-SK" dirty="0" smtClean="0"/>
              <a:t>“ objektu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sk-SK" dirty="0" smtClean="0"/>
              <a:t>a niektoré ide dokonca meniť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(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zmenou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nejako</a:t>
            </a:r>
            <a:r>
              <a:rPr lang="en-US" dirty="0" smtClean="0"/>
              <a:t> </a:t>
            </a:r>
            <a:r>
              <a:rPr lang="en-US" dirty="0" err="1" smtClean="0"/>
              <a:t>zmen</a:t>
            </a:r>
            <a:r>
              <a:rPr lang="sk-SK" dirty="0" smtClean="0"/>
              <a:t>í objekt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24250"/>
            <a:ext cx="2295525" cy="2611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Prvá korytnačka</a:t>
            </a:r>
            <a:endParaRPr lang="cs-CZ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</a:t>
            </a:r>
            <a:r>
              <a:rPr lang="sk-SK" dirty="0" err="1" smtClean="0"/>
              <a:t>ridajme</a:t>
            </a:r>
            <a:r>
              <a:rPr lang="sk-SK" dirty="0" smtClean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plocha.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228392" y="1819468"/>
            <a:ext cx="1334277" cy="1110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88024" y="1197527"/>
            <a:ext cx="445070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 smtClean="0">
                <a:latin typeface="Lucida Sans" pitchFamily="34" charset="0"/>
              </a:rPr>
              <a:t>Vytvoríme objekt triedy </a:t>
            </a:r>
            <a:r>
              <a:rPr lang="sk-SK" sz="2100" i="1" dirty="0" err="1" smtClean="0">
                <a:latin typeface="Lucida Sans" pitchFamily="34" charset="0"/>
              </a:rPr>
              <a:t>Turtle</a:t>
            </a:r>
            <a:r>
              <a:rPr lang="sk-SK" sz="2100" dirty="0" smtClean="0">
                <a:latin typeface="Lucida Sans" pitchFamily="34" charset="0"/>
              </a:rPr>
              <a:t>, s ktorým </a:t>
            </a:r>
            <a:r>
              <a:rPr lang="en-US" sz="2100" dirty="0" err="1" smtClean="0">
                <a:latin typeface="Lucida Sans" pitchFamily="34" charset="0"/>
              </a:rPr>
              <a:t>budeme</a:t>
            </a:r>
            <a:r>
              <a:rPr lang="en-US" sz="2100" dirty="0" smtClean="0">
                <a:latin typeface="Lucida Sans" pitchFamily="34" charset="0"/>
              </a:rPr>
              <a:t> </a:t>
            </a:r>
            <a:r>
              <a:rPr lang="sk-SK" sz="2100" dirty="0" smtClean="0">
                <a:latin typeface="Lucida Sans" pitchFamily="34" charset="0"/>
              </a:rPr>
              <a:t>komunikovať cez premennú </a:t>
            </a:r>
            <a:r>
              <a:rPr lang="en-US" sz="2100" b="1" dirty="0" err="1" smtClean="0">
                <a:latin typeface="Lucida Sans" pitchFamily="34" charset="0"/>
              </a:rPr>
              <a:t>jozko</a:t>
            </a:r>
            <a:r>
              <a:rPr lang="en-US" sz="2100" b="1" dirty="0" smtClean="0">
                <a:latin typeface="Lucida Sans" pitchFamily="34" charset="0"/>
              </a:rPr>
              <a:t> </a:t>
            </a:r>
            <a:r>
              <a:rPr lang="en-US" sz="2100" dirty="0" smtClean="0">
                <a:latin typeface="Lucida Sans" pitchFamily="34" charset="0"/>
              </a:rPr>
              <a:t>(</a:t>
            </a:r>
            <a:r>
              <a:rPr lang="sk-SK" sz="2100" dirty="0" smtClean="0">
                <a:latin typeface="Lucida Sans" pitchFamily="34" charset="0"/>
              </a:rPr>
              <a:t>„meno korytnačky“</a:t>
            </a:r>
            <a:r>
              <a:rPr lang="en-US" sz="2100" dirty="0" smtClean="0">
                <a:latin typeface="Lucida Sans" pitchFamily="34" charset="0"/>
              </a:rPr>
              <a:t>)</a:t>
            </a:r>
            <a:endParaRPr lang="sk-SK" sz="2100" b="1" dirty="0" smtClean="0">
              <a:latin typeface="Lucida San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124130" y="3694922"/>
            <a:ext cx="1763486" cy="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53878" y="3411992"/>
            <a:ext cx="2979575" cy="7386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 smtClean="0">
                <a:latin typeface="Lucida Sans" pitchFamily="34" charset="0"/>
              </a:rPr>
              <a:t>Pridáme vytvorenú korytnačku do plochy</a:t>
            </a:r>
            <a:endParaRPr lang="sk-SK" sz="2100" b="1" dirty="0" smtClean="0">
              <a:latin typeface="Lucida San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864497" y="4413379"/>
            <a:ext cx="447869" cy="9983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07502" y="5206580"/>
            <a:ext cx="4627983" cy="10618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 smtClean="0">
                <a:latin typeface="Lucida Sans" pitchFamily="34" charset="0"/>
              </a:rPr>
              <a:t>Povieme vytvorenému </a:t>
            </a:r>
            <a:r>
              <a:rPr lang="sk-SK" sz="2100" dirty="0" err="1" smtClean="0">
                <a:latin typeface="Lucida Sans" pitchFamily="34" charset="0"/>
              </a:rPr>
              <a:t>Object</a:t>
            </a:r>
            <a:r>
              <a:rPr lang="sk-SK" sz="2100" dirty="0" smtClean="0">
                <a:latin typeface="Lucida Sans" pitchFamily="34" charset="0"/>
              </a:rPr>
              <a:t> </a:t>
            </a:r>
            <a:r>
              <a:rPr lang="sk-SK" sz="2100" dirty="0" err="1" smtClean="0">
                <a:latin typeface="Lucida Sans" pitchFamily="34" charset="0"/>
              </a:rPr>
              <a:t>Inspectoru</a:t>
            </a:r>
            <a:r>
              <a:rPr lang="sk-SK" sz="2100" dirty="0" smtClean="0">
                <a:latin typeface="Lucida Sans" pitchFamily="34" charset="0"/>
              </a:rPr>
              <a:t>, aby „špehoval“ vytvorenú korytnačku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547" y="5364827"/>
            <a:ext cx="1281599" cy="13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57999" y="4749282"/>
            <a:ext cx="203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Lucida Sans" pitchFamily="34" charset="0"/>
              </a:rPr>
              <a:t>Zjednodušený</a:t>
            </a:r>
            <a:br>
              <a:rPr lang="sk-SK" dirty="0" smtClean="0">
                <a:latin typeface="Lucida Sans" pitchFamily="34" charset="0"/>
              </a:rPr>
            </a:br>
            <a:r>
              <a:rPr lang="sk-SK" dirty="0" smtClean="0">
                <a:latin typeface="Lucida Sans" pitchFamily="34" charset="0"/>
              </a:rPr>
              <a:t>tvar</a:t>
            </a:r>
            <a:br>
              <a:rPr lang="sk-SK" dirty="0" smtClean="0">
                <a:latin typeface="Lucida Sans" pitchFamily="34" charset="0"/>
              </a:rPr>
            </a:br>
            <a:r>
              <a:rPr lang="sk-SK" dirty="0" smtClean="0">
                <a:latin typeface="Lucida Sans" pitchFamily="34" charset="0"/>
              </a:rPr>
              <a:t>korytnačiek</a:t>
            </a:r>
            <a:endParaRPr lang="sk-SK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Pozorovanie korytnačky v OI</a:t>
            </a:r>
            <a:endParaRPr lang="cs-CZ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</a:t>
            </a:r>
            <a:r>
              <a:rPr lang="sk-SK" dirty="0" err="1" smtClean="0"/>
              <a:t>orytnačka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„</a:t>
            </a:r>
            <a:r>
              <a:rPr lang="sk-SK" b="1" dirty="0" smtClean="0">
                <a:solidFill>
                  <a:srgbClr val="FF0000"/>
                </a:solidFill>
              </a:rPr>
              <a:t>žije v ploche“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 </a:t>
            </a:r>
            <a:r>
              <a:rPr lang="en-US" i="1" dirty="0" err="1" smtClean="0"/>
              <a:t>WinPane</a:t>
            </a:r>
            <a:r>
              <a:rPr lang="en-US" dirty="0" smtClean="0"/>
              <a:t>) a </a:t>
            </a:r>
            <a:r>
              <a:rPr lang="en-US" dirty="0" err="1" smtClean="0"/>
              <a:t>miesto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pobytu</a:t>
            </a:r>
            <a:r>
              <a:rPr lang="en-US" dirty="0" smtClean="0"/>
              <a:t> je </a:t>
            </a:r>
            <a:r>
              <a:rPr lang="en-US" dirty="0" err="1" smtClean="0"/>
              <a:t>ur</a:t>
            </a:r>
            <a:r>
              <a:rPr lang="sk-SK" dirty="0" err="1" smtClean="0"/>
              <a:t>čené</a:t>
            </a:r>
            <a:r>
              <a:rPr lang="sk-SK" dirty="0" smtClean="0"/>
              <a:t> súradnicami </a:t>
            </a:r>
            <a:r>
              <a:rPr lang="en-US" dirty="0" smtClean="0"/>
              <a:t>(X, 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sk-SK" b="1" dirty="0" err="1" smtClean="0">
                <a:solidFill>
                  <a:srgbClr val="FF0000"/>
                </a:solidFill>
              </a:rPr>
              <a:t>úradnica</a:t>
            </a:r>
            <a:r>
              <a:rPr lang="sk-SK" dirty="0" smtClean="0"/>
              <a:t> </a:t>
            </a:r>
            <a:r>
              <a:rPr lang="en-US" dirty="0" smtClean="0"/>
              <a:t>(0, 0) je v </a:t>
            </a:r>
            <a:r>
              <a:rPr lang="sk-SK" dirty="0" smtClean="0"/>
              <a:t>ľavom hornom rohu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x</a:t>
            </a:r>
            <a:r>
              <a:rPr lang="sk-SK" dirty="0" smtClean="0"/>
              <a:t>-</a:t>
            </a:r>
            <a:r>
              <a:rPr lang="sk-SK" dirty="0" err="1" smtClean="0"/>
              <a:t>ová</a:t>
            </a:r>
            <a:r>
              <a:rPr lang="sk-SK" dirty="0" smtClean="0"/>
              <a:t> súradnica rastie </a:t>
            </a:r>
            <a:r>
              <a:rPr lang="sk-SK" b="1" dirty="0" smtClean="0"/>
              <a:t>zľava doprava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y</a:t>
            </a:r>
            <a:r>
              <a:rPr lang="sk-SK" dirty="0" smtClean="0"/>
              <a:t>-</a:t>
            </a:r>
            <a:r>
              <a:rPr lang="sk-SK" dirty="0" err="1" smtClean="0"/>
              <a:t>ová</a:t>
            </a:r>
            <a:r>
              <a:rPr lang="sk-SK" dirty="0" smtClean="0"/>
              <a:t> súradnica rastie </a:t>
            </a:r>
            <a:r>
              <a:rPr lang="sk-SK" b="1" dirty="0" smtClean="0"/>
              <a:t>zhora nadol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k</a:t>
            </a:r>
            <a:r>
              <a:rPr lang="sk-SK" dirty="0" err="1" smtClean="0"/>
              <a:t>orytnačke</a:t>
            </a:r>
            <a:r>
              <a:rPr lang="sk-SK" dirty="0" smtClean="0"/>
              <a:t> ide </a:t>
            </a:r>
            <a:r>
              <a:rPr lang="sk-SK" b="1" dirty="0" smtClean="0">
                <a:solidFill>
                  <a:srgbClr val="FF0000"/>
                </a:solidFill>
              </a:rPr>
              <a:t>meniť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farbu </a:t>
            </a:r>
            <a:r>
              <a:rPr lang="en-US" dirty="0" smtClean="0"/>
              <a:t>(</a:t>
            </a:r>
            <a:r>
              <a:rPr lang="en-US" i="1" dirty="0" err="1" smtClean="0"/>
              <a:t>penColor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nato</a:t>
            </a:r>
            <a:r>
              <a:rPr lang="sk-SK" dirty="0" err="1" smtClean="0"/>
              <a:t>čenie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direction</a:t>
            </a:r>
            <a:r>
              <a:rPr lang="en-US" dirty="0" smtClean="0"/>
              <a:t>) – v </a:t>
            </a:r>
            <a:r>
              <a:rPr lang="en-US" dirty="0" err="1" smtClean="0"/>
              <a:t>uhloch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rastie</a:t>
            </a:r>
            <a:r>
              <a:rPr lang="en-US" dirty="0" smtClean="0"/>
              <a:t> v </a:t>
            </a:r>
            <a:r>
              <a:rPr lang="en-US" dirty="0" err="1" smtClean="0"/>
              <a:t>smere</a:t>
            </a:r>
            <a:r>
              <a:rPr lang="en-US" dirty="0" smtClean="0"/>
              <a:t> </a:t>
            </a:r>
            <a:r>
              <a:rPr lang="en-US" dirty="0" err="1" smtClean="0"/>
              <a:t>pohybu</a:t>
            </a:r>
            <a:r>
              <a:rPr lang="en-US" dirty="0" smtClean="0"/>
              <a:t> </a:t>
            </a:r>
            <a:r>
              <a:rPr lang="en-US" dirty="0" err="1" smtClean="0"/>
              <a:t>hodinov</a:t>
            </a:r>
            <a:r>
              <a:rPr lang="sk-SK" dirty="0" err="1" smtClean="0"/>
              <a:t>ých</a:t>
            </a:r>
            <a:r>
              <a:rPr lang="sk-SK" dirty="0" smtClean="0"/>
              <a:t> ručičiek, smer 0 je nahor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</a:t>
            </a:r>
            <a:r>
              <a:rPr lang="sk-SK" dirty="0" err="1" smtClean="0"/>
              <a:t>ícia</a:t>
            </a:r>
            <a:r>
              <a:rPr lang="sk-SK" dirty="0" smtClean="0"/>
              <a:t> a natočenie</a:t>
            </a:r>
            <a:endParaRPr lang="sk-SK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884" y="1294039"/>
            <a:ext cx="4602664" cy="48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220685" y="1875454"/>
            <a:ext cx="511317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-69980" y="4191002"/>
            <a:ext cx="464353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36498" y="1474238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x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3959" y="6086671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y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815" y="1340499"/>
            <a:ext cx="17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[x=0, y=0]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572" y="365760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150</a:t>
            </a:r>
            <a:endParaRPr lang="sk-SK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15276" y="1990531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150</a:t>
            </a:r>
            <a:endParaRPr lang="sk-SK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12" y="5694786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300</a:t>
            </a:r>
            <a:endParaRPr lang="sk-SK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6567" y="196565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300</a:t>
            </a:r>
            <a:endParaRPr lang="sk-SK" i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3951513" y="3466324"/>
            <a:ext cx="569170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77477" y="2855169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359712" y="3881535"/>
            <a:ext cx="706810" cy="1323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032309" y="3651381"/>
            <a:ext cx="5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90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3935965" y="4250892"/>
            <a:ext cx="621243" cy="23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940626" y="4500467"/>
            <a:ext cx="63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180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1" name="Arc 30"/>
          <p:cNvSpPr/>
          <p:nvPr/>
        </p:nvSpPr>
        <p:spPr bwMode="auto">
          <a:xfrm>
            <a:off x="3760236" y="3470988"/>
            <a:ext cx="1000566" cy="794802"/>
          </a:xfrm>
          <a:prstGeom prst="arc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5350" y="2939138"/>
            <a:ext cx="18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Smer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ot</a:t>
            </a:r>
            <a:r>
              <a:rPr lang="sk-SK" sz="1800" dirty="0" err="1" smtClean="0">
                <a:solidFill>
                  <a:srgbClr val="002060"/>
                </a:solidFill>
              </a:rPr>
              <a:t>áčania</a:t>
            </a:r>
            <a:r>
              <a:rPr lang="sk-SK" sz="1800" dirty="0" smtClean="0">
                <a:solidFill>
                  <a:srgbClr val="002060"/>
                </a:solidFill>
              </a:rPr>
              <a:t/>
            </a:r>
            <a:br>
              <a:rPr lang="sk-SK" sz="1800" dirty="0" smtClean="0">
                <a:solidFill>
                  <a:srgbClr val="002060"/>
                </a:solidFill>
              </a:rPr>
            </a:br>
            <a:r>
              <a:rPr lang="sk-SK" sz="1800" dirty="0" smtClean="0">
                <a:solidFill>
                  <a:srgbClr val="002060"/>
                </a:solidFill>
              </a:rPr>
              <a:t>v metóde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i="1" dirty="0" smtClean="0">
                <a:solidFill>
                  <a:srgbClr val="002060"/>
                </a:solidFill>
              </a:rPr>
              <a:t>turn</a:t>
            </a:r>
            <a:endParaRPr lang="sk-SK" sz="1800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1425" y="4883017"/>
            <a:ext cx="163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 smtClean="0">
                <a:solidFill>
                  <a:srgbClr val="0070C0"/>
                </a:solidFill>
              </a:rPr>
              <a:t>Natočenia pre </a:t>
            </a:r>
            <a:r>
              <a:rPr lang="sk-SK" sz="1800" i="1" dirty="0" err="1" smtClean="0">
                <a:solidFill>
                  <a:srgbClr val="0070C0"/>
                </a:solidFill>
              </a:rPr>
              <a:t>direction</a:t>
            </a:r>
            <a:endParaRPr lang="sk-SK" sz="1800" i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3357" y="2274551"/>
            <a:ext cx="215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sk-SK" b="1" i="1" dirty="0" err="1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urn</a:t>
            </a:r>
            <a:r>
              <a:rPr lang="sk-SK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relat</a:t>
            </a:r>
            <a:r>
              <a:rPr lang="sk-SK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ívne</a:t>
            </a:r>
            <a:r>
              <a:rPr lang="sk-SK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otočenie</a:t>
            </a:r>
            <a:r>
              <a:rPr lang="en-US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 zadaný uhol </a:t>
            </a:r>
            <a:r>
              <a:rPr lang="en-US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 </a:t>
            </a:r>
            <a:r>
              <a:rPr lang="en-US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smere</a:t>
            </a:r>
            <a:r>
              <a:rPr lang="en-US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hodinov</a:t>
            </a:r>
            <a:r>
              <a:rPr lang="sk-SK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ých</a:t>
            </a:r>
            <a:r>
              <a:rPr lang="sk-SK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ručičiek</a:t>
            </a:r>
          </a:p>
          <a:p>
            <a:pPr eaLnBrk="1" hangingPunct="1"/>
            <a:endParaRPr lang="sk-SK" dirty="0" smtClean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eaLnBrk="1" hangingPunct="1"/>
            <a:r>
              <a:rPr lang="sk-SK" b="1" i="1" dirty="0" err="1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setDirection</a:t>
            </a:r>
            <a:r>
              <a:rPr lang="en-US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= </a:t>
            </a:r>
            <a:r>
              <a:rPr lang="en-US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absol</a:t>
            </a:r>
            <a:r>
              <a:rPr lang="sk-SK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útne</a:t>
            </a:r>
            <a:r>
              <a:rPr lang="sk-SK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natočenie zadaným smerom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Pozorovanie metód cez OI</a:t>
            </a:r>
            <a:endParaRPr lang="cs-CZ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382713"/>
            <a:ext cx="8529638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sk-SK" b="1" dirty="0" err="1" smtClean="0">
                <a:solidFill>
                  <a:srgbClr val="FF0000"/>
                </a:solidFill>
              </a:rPr>
              <a:t>etódy</a:t>
            </a:r>
            <a:r>
              <a:rPr lang="sk-SK" b="1" dirty="0" smtClean="0">
                <a:solidFill>
                  <a:srgbClr val="FF0000"/>
                </a:solidFill>
              </a:rPr>
              <a:t> sú príkazy pre objekty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center</a:t>
            </a:r>
            <a:r>
              <a:rPr lang="en-US" dirty="0" smtClean="0"/>
              <a:t> </a:t>
            </a:r>
            <a:r>
              <a:rPr lang="sk-SK" dirty="0" smtClean="0"/>
              <a:t>– </a:t>
            </a:r>
            <a:r>
              <a:rPr lang="en-US" dirty="0" err="1" smtClean="0"/>
              <a:t>korytna</a:t>
            </a:r>
            <a:r>
              <a:rPr lang="sk-SK" dirty="0" err="1" smtClean="0"/>
              <a:t>čka</a:t>
            </a:r>
            <a:r>
              <a:rPr lang="sk-SK" dirty="0" smtClean="0"/>
              <a:t> sa presunie do stredu plochy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smtClean="0"/>
              <a:t>step</a:t>
            </a:r>
            <a:r>
              <a:rPr lang="sk-SK" dirty="0" smtClean="0"/>
              <a:t> - korytnačka sa posunie o zadanú dĺžku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err="1" smtClean="0"/>
              <a:t>turn</a:t>
            </a:r>
            <a:r>
              <a:rPr lang="sk-SK" dirty="0" smtClean="0"/>
              <a:t> - korytnačka sa otočí o zadaný uhol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cez metódy sa „</a:t>
            </a:r>
            <a:r>
              <a:rPr lang="sk-SK" dirty="0" smtClean="0">
                <a:solidFill>
                  <a:srgbClr val="FF0000"/>
                </a:solidFill>
              </a:rPr>
              <a:t>rozprávame</a:t>
            </a:r>
            <a:r>
              <a:rPr lang="sk-SK" dirty="0" smtClean="0"/>
              <a:t>“ s objektmi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</a:t>
            </a:r>
            <a:r>
              <a:rPr lang="sk-SK" dirty="0" err="1" smtClean="0"/>
              <a:t>iektoré</a:t>
            </a:r>
            <a:r>
              <a:rPr lang="sk-SK" dirty="0" smtClean="0"/>
              <a:t> metódy majú </a:t>
            </a:r>
            <a:r>
              <a:rPr lang="sk-SK" b="1" dirty="0" smtClean="0">
                <a:solidFill>
                  <a:srgbClr val="FF0000"/>
                </a:solidFill>
              </a:rPr>
              <a:t>parametre</a:t>
            </a:r>
            <a:r>
              <a:rPr lang="sk-SK" dirty="0" smtClean="0"/>
              <a:t> </a:t>
            </a:r>
            <a:r>
              <a:rPr lang="en-US" dirty="0" smtClean="0"/>
              <a:t>(parameters), </a:t>
            </a:r>
            <a:r>
              <a:rPr lang="en-US" dirty="0" err="1" smtClean="0"/>
              <a:t>ktor</a:t>
            </a:r>
            <a:r>
              <a:rPr lang="sk-SK" dirty="0" err="1" smtClean="0"/>
              <a:t>ými</a:t>
            </a:r>
            <a:r>
              <a:rPr lang="sk-SK" dirty="0" smtClean="0"/>
              <a:t> sa bližšie upresňuje, ako sa má príkaz vykonať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</a:t>
            </a:r>
            <a:r>
              <a:rPr lang="sk-SK" dirty="0" err="1" smtClean="0"/>
              <a:t>iektoré</a:t>
            </a:r>
            <a:r>
              <a:rPr lang="sk-SK" dirty="0" smtClean="0"/>
              <a:t> metódy </a:t>
            </a:r>
            <a:r>
              <a:rPr lang="sk-SK" b="1" dirty="0" smtClean="0">
                <a:solidFill>
                  <a:srgbClr val="FF0000"/>
                </a:solidFill>
              </a:rPr>
              <a:t>odpovedajú</a:t>
            </a:r>
            <a:r>
              <a:rPr lang="sk-SK" dirty="0" smtClean="0"/>
              <a:t> hodnotou </a:t>
            </a:r>
            <a:r>
              <a:rPr lang="en-US" dirty="0" smtClean="0"/>
              <a:t>(result)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niektor</a:t>
            </a:r>
            <a:r>
              <a:rPr lang="sk-SK" dirty="0" smtClean="0"/>
              <a:t>é metódy </a:t>
            </a:r>
            <a:r>
              <a:rPr lang="sk-SK" b="1" dirty="0" smtClean="0">
                <a:solidFill>
                  <a:srgbClr val="FF0000"/>
                </a:solidFill>
              </a:rPr>
              <a:t>sú podobné vlastnostiam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vlastnosť </a:t>
            </a:r>
            <a:r>
              <a:rPr lang="en-US" dirty="0" smtClean="0"/>
              <a:t>x a met</a:t>
            </a:r>
            <a:r>
              <a:rPr lang="sk-SK" dirty="0" smtClean="0"/>
              <a:t>ódy </a:t>
            </a:r>
            <a:r>
              <a:rPr lang="sk-SK" dirty="0" err="1" smtClean="0"/>
              <a:t>setX</a:t>
            </a:r>
            <a:r>
              <a:rPr lang="sk-SK" dirty="0" smtClean="0"/>
              <a:t> a </a:t>
            </a:r>
            <a:r>
              <a:rPr lang="sk-SK" dirty="0" err="1" smtClean="0"/>
              <a:t>getX</a:t>
            </a:r>
            <a:r>
              <a:rPr lang="en-US" dirty="0" smtClean="0"/>
              <a:t>)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Zmysluplné „klikanie“ príkazov</a:t>
            </a:r>
            <a:endParaRPr lang="cs-CZ" sz="32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Nakreslenie trojuholníka so stranou 100: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smtClean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smtClean="0"/>
              <a:t>spusti metódu </a:t>
            </a:r>
            <a:r>
              <a:rPr lang="sk-SK" i="1" dirty="0" err="1" smtClean="0"/>
              <a:t>turn</a:t>
            </a:r>
            <a:r>
              <a:rPr lang="sk-SK" i="1" dirty="0" smtClean="0"/>
              <a:t> s parametrom 120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smtClean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smtClean="0"/>
              <a:t>spusti metódu </a:t>
            </a:r>
            <a:r>
              <a:rPr lang="sk-SK" i="1" dirty="0" err="1" smtClean="0"/>
              <a:t>turn</a:t>
            </a:r>
            <a:r>
              <a:rPr lang="sk-SK" i="1" dirty="0" smtClean="0"/>
              <a:t> s parametrom 120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sk-SK" i="1" dirty="0" smtClean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smtClean="0"/>
              <a:t>spusti metódu </a:t>
            </a:r>
            <a:r>
              <a:rPr lang="sk-SK" i="1" dirty="0" err="1" smtClean="0"/>
              <a:t>turn</a:t>
            </a:r>
            <a:r>
              <a:rPr lang="sk-SK" i="1" dirty="0" smtClean="0"/>
              <a:t> s parametrom 120 </a:t>
            </a:r>
            <a:r>
              <a:rPr lang="en-US" i="1" dirty="0" smtClean="0"/>
              <a:t>(</a:t>
            </a:r>
            <a:r>
              <a:rPr lang="en-US" i="1" dirty="0" err="1" smtClean="0"/>
              <a:t>ak</a:t>
            </a:r>
            <a:r>
              <a:rPr lang="en-US" i="1" dirty="0" smtClean="0"/>
              <a:t> </a:t>
            </a:r>
            <a:r>
              <a:rPr lang="en-US" i="1" dirty="0" err="1" smtClean="0"/>
              <a:t>chceme</a:t>
            </a:r>
            <a:r>
              <a:rPr lang="en-US" i="1" dirty="0" smtClean="0"/>
              <a:t>, </a:t>
            </a:r>
            <a:r>
              <a:rPr lang="en-US" i="1" dirty="0" err="1" smtClean="0"/>
              <a:t>aby</a:t>
            </a:r>
            <a:r>
              <a:rPr lang="en-US" i="1" dirty="0" smtClean="0"/>
              <a:t> </a:t>
            </a:r>
            <a:r>
              <a:rPr lang="en-US" i="1" dirty="0" err="1" smtClean="0"/>
              <a:t>korytna</a:t>
            </a:r>
            <a:r>
              <a:rPr lang="sk-SK" i="1" dirty="0" err="1" smtClean="0"/>
              <a:t>čka</a:t>
            </a:r>
            <a:r>
              <a:rPr lang="sk-SK" i="1" dirty="0" smtClean="0"/>
              <a:t> bola nasmerovaná tak, ako bola na začiatku</a:t>
            </a:r>
            <a:r>
              <a:rPr lang="en-US" i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sk-SK" dirty="0" smtClean="0"/>
              <a:t>čo štvorec</a:t>
            </a:r>
            <a:r>
              <a:rPr lang="en-US" dirty="0" smtClean="0"/>
              <a:t>?</a:t>
            </a:r>
            <a:endParaRPr lang="cs-CZ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782" y="1879827"/>
            <a:ext cx="1609725" cy="20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Sp</a:t>
            </a:r>
            <a:r>
              <a:rPr lang="sk-SK" sz="4000" smtClean="0"/>
              <a:t>äť k programovaniu</a:t>
            </a:r>
            <a:endParaRPr lang="cs-CZ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Už vieme:</a:t>
            </a:r>
          </a:p>
          <a:p>
            <a:pPr lvl="1" eaLnBrk="1" hangingPunct="1"/>
            <a:r>
              <a:rPr lang="sk-SK" b="1" dirty="0" smtClean="0"/>
              <a:t>vytvoriť</a:t>
            </a:r>
            <a:r>
              <a:rPr lang="sk-SK" dirty="0" smtClean="0"/>
              <a:t> objekty napísaním „magických“ príkazov</a:t>
            </a:r>
          </a:p>
          <a:p>
            <a:pPr lvl="1" eaLnBrk="1" hangingPunct="1"/>
            <a:r>
              <a:rPr lang="sk-SK" dirty="0" smtClean="0"/>
              <a:t>„hrať“ sa s </a:t>
            </a:r>
            <a:r>
              <a:rPr lang="sk-SK" dirty="0" err="1" smtClean="0"/>
              <a:t>objektami</a:t>
            </a:r>
            <a:r>
              <a:rPr lang="sk-SK" dirty="0" smtClean="0"/>
              <a:t> cez </a:t>
            </a:r>
            <a:r>
              <a:rPr lang="sk-SK" b="1" dirty="0" err="1" smtClean="0"/>
              <a:t>Object</a:t>
            </a:r>
            <a:r>
              <a:rPr lang="sk-SK" b="1" dirty="0" smtClean="0"/>
              <a:t> </a:t>
            </a:r>
            <a:r>
              <a:rPr lang="sk-SK" b="1" dirty="0" err="1" smtClean="0"/>
              <a:t>Inspector</a:t>
            </a:r>
            <a:endParaRPr lang="sk-SK" b="1" dirty="0" smtClean="0"/>
          </a:p>
          <a:p>
            <a:pPr lvl="1" eaLnBrk="1" hangingPunct="1"/>
            <a:r>
              <a:rPr lang="sk-SK" dirty="0" smtClean="0"/>
              <a:t>čo sú </a:t>
            </a:r>
            <a:r>
              <a:rPr lang="sk-SK" b="1" dirty="0" smtClean="0"/>
              <a:t>vlastnosti</a:t>
            </a:r>
            <a:r>
              <a:rPr lang="sk-SK" dirty="0" smtClean="0"/>
              <a:t> a čo </a:t>
            </a:r>
            <a:r>
              <a:rPr lang="sk-SK" b="1" dirty="0" smtClean="0"/>
              <a:t>metódy</a:t>
            </a:r>
          </a:p>
          <a:p>
            <a:pPr lvl="1" eaLnBrk="1" hangingPunct="1"/>
            <a:r>
              <a:rPr lang="sk-SK" dirty="0" smtClean="0"/>
              <a:t>poznáme čo robia niektoré metódy korytnačky</a:t>
            </a:r>
          </a:p>
          <a:p>
            <a:pPr lvl="1" eaLnBrk="1" hangingPunct="1"/>
            <a:r>
              <a:rPr lang="sk-SK" dirty="0" smtClean="0"/>
              <a:t>základ </a:t>
            </a:r>
            <a:r>
              <a:rPr lang="sk-SK" b="1" dirty="0" smtClean="0"/>
              <a:t>korytnačej grafiky</a:t>
            </a:r>
            <a:r>
              <a:rPr lang="sk-SK" dirty="0" smtClean="0"/>
              <a:t> a </a:t>
            </a:r>
            <a:r>
              <a:rPr lang="sk-SK" dirty="0" err="1" smtClean="0"/>
              <a:t>JPAZu</a:t>
            </a:r>
            <a:r>
              <a:rPr lang="sk-SK" dirty="0" smtClean="0"/>
              <a:t>: </a:t>
            </a:r>
            <a:endParaRPr lang="en-US" dirty="0" smtClean="0"/>
          </a:p>
          <a:p>
            <a:pPr lvl="2" eaLnBrk="1" hangingPunct="1"/>
            <a:r>
              <a:rPr lang="sk-SK" dirty="0" smtClean="0"/>
              <a:t>plocha </a:t>
            </a:r>
            <a:r>
              <a:rPr lang="en-US" dirty="0" smtClean="0"/>
              <a:t>(</a:t>
            </a:r>
            <a:r>
              <a:rPr lang="en-US" i="1" dirty="0" err="1" smtClean="0"/>
              <a:t>WinPane</a:t>
            </a:r>
            <a:r>
              <a:rPr lang="en-US" dirty="0" smtClean="0"/>
              <a:t>) je </a:t>
            </a:r>
            <a:r>
              <a:rPr lang="en-US" dirty="0" err="1" smtClean="0"/>
              <a:t>domov</a:t>
            </a:r>
            <a:r>
              <a:rPr lang="en-US" dirty="0" smtClean="0"/>
              <a:t> pre </a:t>
            </a:r>
            <a:r>
              <a:rPr lang="en-US" dirty="0" err="1" smtClean="0"/>
              <a:t>korytna</a:t>
            </a:r>
            <a:r>
              <a:rPr lang="sk-SK" dirty="0" err="1" smtClean="0"/>
              <a:t>čky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Turtle</a:t>
            </a:r>
            <a:r>
              <a:rPr lang="en-US" dirty="0" smtClean="0"/>
              <a:t>)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D.Ú: preskúmajte metódy plochy </a:t>
            </a:r>
            <a:r>
              <a:rPr lang="en-US" dirty="0" smtClean="0"/>
              <a:t>(</a:t>
            </a:r>
            <a:r>
              <a:rPr lang="en-US" i="1" dirty="0" err="1" smtClean="0"/>
              <a:t>WinPane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Vytvorenie objektu v Jave</a:t>
            </a:r>
            <a:endParaRPr lang="cs-CZ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68438"/>
            <a:ext cx="8529637" cy="5332412"/>
          </a:xfrm>
        </p:spPr>
        <p:txBody>
          <a:bodyPr/>
          <a:lstStyle/>
          <a:p>
            <a:pPr marL="533400" indent="-533400" eaLnBrk="1" hangingPunct="1"/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teda</a:t>
            </a:r>
            <a:r>
              <a:rPr lang="en-US" sz="2400" dirty="0" smtClean="0"/>
              <a:t> </a:t>
            </a:r>
            <a:r>
              <a:rPr lang="en-US" sz="2400" dirty="0" err="1" smtClean="0"/>
              <a:t>vytv</a:t>
            </a:r>
            <a:r>
              <a:rPr lang="sk-SK" sz="2400" dirty="0" err="1" smtClean="0"/>
              <a:t>árame</a:t>
            </a:r>
            <a:r>
              <a:rPr lang="sk-SK" sz="2400" dirty="0" smtClean="0"/>
              <a:t> objekty </a:t>
            </a:r>
            <a:r>
              <a:rPr lang="en-US" sz="2400" dirty="0" smtClean="0"/>
              <a:t>(</a:t>
            </a:r>
            <a:r>
              <a:rPr lang="en-US" sz="2400" dirty="0" err="1" smtClean="0"/>
              <a:t>intu</a:t>
            </a:r>
            <a:r>
              <a:rPr lang="sk-SK" sz="2400" dirty="0" err="1" smtClean="0"/>
              <a:t>ícia</a:t>
            </a:r>
            <a:r>
              <a:rPr lang="en-US" sz="2400" dirty="0" smtClean="0"/>
              <a:t>)?</a:t>
            </a:r>
            <a:endParaRPr lang="sk-SK" sz="2400" dirty="0" smtClean="0"/>
          </a:p>
          <a:p>
            <a:pPr marL="533400" indent="-533400" algn="ctr"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komunikator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en-US" sz="900" dirty="0" smtClean="0"/>
          </a:p>
          <a:p>
            <a:pPr marL="533400" indent="-533400" eaLnBrk="1" hangingPunct="1"/>
            <a:r>
              <a:rPr lang="sk-SK" sz="2400" dirty="0" smtClean="0"/>
              <a:t>Čo sa stane</a:t>
            </a:r>
            <a:r>
              <a:rPr lang="en-US" sz="2400" dirty="0" smtClean="0"/>
              <a:t>?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en-US" sz="2000" dirty="0" smtClean="0"/>
              <a:t>Vo </a:t>
            </a:r>
            <a:r>
              <a:rPr lang="en-US" sz="2000" dirty="0" err="1" smtClean="0">
                <a:solidFill>
                  <a:srgbClr val="FF0000"/>
                </a:solidFill>
              </a:rPr>
              <a:t>svete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objektov</a:t>
            </a:r>
            <a:r>
              <a:rPr lang="en-US" sz="2000" dirty="0" smtClean="0"/>
              <a:t> </a:t>
            </a:r>
            <a:r>
              <a:rPr lang="sk-SK" sz="2000" dirty="0" smtClean="0">
                <a:solidFill>
                  <a:srgbClr val="FF0000"/>
                </a:solidFill>
              </a:rPr>
              <a:t>vznikne</a:t>
            </a:r>
            <a:r>
              <a:rPr lang="sk-SK" sz="2000" dirty="0" smtClean="0"/>
              <a:t> </a:t>
            </a:r>
            <a:r>
              <a:rPr lang="en-US" sz="2000" dirty="0" smtClean="0"/>
              <a:t>(</a:t>
            </a:r>
            <a:r>
              <a:rPr lang="sk-SK" sz="2000" dirty="0" smtClean="0"/>
              <a:t>„</a:t>
            </a:r>
            <a:r>
              <a:rPr lang="en-US" sz="2000" dirty="0" err="1" smtClean="0"/>
              <a:t>narod</a:t>
            </a:r>
            <a:r>
              <a:rPr lang="sk-SK" sz="2000" dirty="0" smtClean="0"/>
              <a:t>í sa“</a:t>
            </a:r>
            <a:r>
              <a:rPr lang="en-US" sz="2000" dirty="0" smtClean="0"/>
              <a:t>)</a:t>
            </a:r>
            <a:r>
              <a:rPr lang="sk-SK" sz="2000" dirty="0" smtClean="0"/>
              <a:t> objekt triedy </a:t>
            </a:r>
            <a:r>
              <a:rPr lang="sk-SK" sz="2000" i="1" dirty="0" smtClean="0"/>
              <a:t>Trieda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sk-SK" sz="2000" dirty="0" smtClean="0"/>
              <a:t>V programe </a:t>
            </a:r>
            <a:r>
              <a:rPr lang="en-US" sz="2000" dirty="0" smtClean="0"/>
              <a:t>(</a:t>
            </a:r>
            <a:r>
              <a:rPr lang="en-US" sz="2000" dirty="0" err="1" smtClean="0"/>
              <a:t>vo</a:t>
            </a:r>
            <a:r>
              <a:rPr lang="en-US" sz="2000" dirty="0" smtClean="0"/>
              <a:t> </a:t>
            </a:r>
            <a:r>
              <a:rPr lang="en-US" sz="2000" dirty="0" err="1" smtClean="0"/>
              <a:t>svete</a:t>
            </a:r>
            <a:r>
              <a:rPr lang="en-US" sz="2000" dirty="0" smtClean="0"/>
              <a:t> n</a:t>
            </a:r>
            <a:r>
              <a:rPr lang="sk-SK" sz="2000" dirty="0" err="1" smtClean="0"/>
              <a:t>ášho</a:t>
            </a:r>
            <a:r>
              <a:rPr lang="sk-SK" sz="2000" dirty="0" smtClean="0"/>
              <a:t> </a:t>
            </a:r>
            <a:r>
              <a:rPr lang="en-US" sz="2000" dirty="0" smtClean="0"/>
              <a:t>Java </a:t>
            </a:r>
            <a:r>
              <a:rPr lang="en-US" sz="2000" dirty="0" err="1" smtClean="0"/>
              <a:t>programu</a:t>
            </a:r>
            <a:r>
              <a:rPr lang="en-US" sz="2000" dirty="0" smtClean="0"/>
              <a:t>)</a:t>
            </a:r>
            <a:r>
              <a:rPr lang="sk-SK" sz="2000" dirty="0" smtClean="0"/>
              <a:t> </a:t>
            </a:r>
            <a:r>
              <a:rPr lang="sk-SK" sz="2000" dirty="0" smtClean="0">
                <a:solidFill>
                  <a:srgbClr val="FF0000"/>
                </a:solidFill>
              </a:rPr>
              <a:t>vznikne premenná</a:t>
            </a:r>
            <a:r>
              <a:rPr lang="sk-SK" sz="2000" dirty="0" smtClean="0"/>
              <a:t> </a:t>
            </a:r>
            <a:r>
              <a:rPr lang="sk-SK" sz="2000" i="1" dirty="0" err="1" smtClean="0"/>
              <a:t>komunikator</a:t>
            </a:r>
            <a:r>
              <a:rPr lang="sk-SK" sz="2000" dirty="0" smtClean="0"/>
              <a:t> a nastaví sa tak, aby sa cez ňu dalo </a:t>
            </a:r>
            <a:r>
              <a:rPr lang="sk-SK" sz="2000" dirty="0" smtClean="0">
                <a:solidFill>
                  <a:srgbClr val="FF0000"/>
                </a:solidFill>
              </a:rPr>
              <a:t>komunikovať s objektom</a:t>
            </a:r>
            <a:r>
              <a:rPr lang="sk-SK" sz="2000" dirty="0" smtClean="0"/>
              <a:t>, ktorý vznikol v </a:t>
            </a:r>
            <a:r>
              <a:rPr lang="en-US" sz="2000" dirty="0" smtClean="0"/>
              <a:t>bode 1</a:t>
            </a:r>
          </a:p>
          <a:p>
            <a:pPr marL="533400" indent="-533400" eaLnBrk="1" hangingPunct="1"/>
            <a:endParaRPr lang="en-US" sz="2400" dirty="0" smtClean="0"/>
          </a:p>
          <a:p>
            <a:pPr marL="533400" indent="-533400" eaLnBrk="1" hangingPunct="1"/>
            <a:r>
              <a:rPr lang="sk-SK" sz="2400" dirty="0" smtClean="0"/>
              <a:t>Odborná terminológia: premenná </a:t>
            </a:r>
            <a:r>
              <a:rPr lang="sk-SK" sz="2400" b="1" dirty="0" err="1" smtClean="0">
                <a:solidFill>
                  <a:srgbClr val="FF0000"/>
                </a:solidFill>
              </a:rPr>
              <a:t>referencuje</a:t>
            </a:r>
            <a:r>
              <a:rPr lang="sk-SK" sz="2400" dirty="0" smtClean="0"/>
              <a:t> objekt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</a:t>
            </a:r>
            <a:r>
              <a:rPr lang="sk-SK" dirty="0" err="1" smtClean="0"/>
              <a:t>vs</a:t>
            </a:r>
            <a:r>
              <a:rPr lang="sk-SK" dirty="0" smtClean="0"/>
              <a:t>. „svet objektov“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296954" y="1352938"/>
            <a:ext cx="24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„náš program“</a:t>
            </a:r>
            <a:endParaRPr lang="sk-SK" sz="24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95999" y="1374710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„svet objektov“</a:t>
            </a:r>
            <a:endParaRPr lang="sk-SK" sz="2400" b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23322" y="3452327"/>
            <a:ext cx="3219062" cy="97971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67338" y="4320073"/>
            <a:ext cx="4376057" cy="141825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824204" y="3072881"/>
            <a:ext cx="159242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jozko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662" y="4018382"/>
            <a:ext cx="159242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plocha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6572" y="5423835"/>
            <a:ext cx="4002831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Lucida Sans" pitchFamily="34" charset="0"/>
              </a:rPr>
              <a:t>Cez „komunikačné“ premenné v programe komunikujeme s objektmi, ktoré sme vytvorili cez </a:t>
            </a:r>
            <a:r>
              <a:rPr lang="sk-SK" sz="1800" b="1" dirty="0" smtClean="0">
                <a:latin typeface="Lucida Sans" pitchFamily="34" charset="0"/>
              </a:rPr>
              <a:t>new</a:t>
            </a:r>
            <a:r>
              <a:rPr lang="sk-SK" sz="1800" dirty="0" smtClean="0">
                <a:latin typeface="Lucida Sans" pitchFamily="34" charset="0"/>
              </a:rPr>
              <a:t> vo „svete objektov“.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Prečo JAVA </a:t>
            </a:r>
            <a:r>
              <a:rPr lang="en-US" sz="4000" smtClean="0"/>
              <a:t>?</a:t>
            </a:r>
            <a:endParaRPr lang="cs-CZ" sz="4000" smtClean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Java je </a:t>
            </a:r>
            <a:r>
              <a:rPr lang="sk-SK" b="1" dirty="0" smtClean="0">
                <a:solidFill>
                  <a:srgbClr val="FF0000"/>
                </a:solidFill>
              </a:rPr>
              <a:t>moderný</a:t>
            </a:r>
            <a:r>
              <a:rPr lang="sk-SK" dirty="0" smtClean="0"/>
              <a:t> „</a:t>
            </a:r>
            <a:r>
              <a:rPr lang="en-US" dirty="0" err="1" smtClean="0"/>
              <a:t>mainstreamov</a:t>
            </a:r>
            <a:r>
              <a:rPr lang="sk-SK" dirty="0" smtClean="0"/>
              <a:t>ý“</a:t>
            </a:r>
            <a:br>
              <a:rPr lang="sk-SK" dirty="0" smtClean="0"/>
            </a:br>
            <a:r>
              <a:rPr lang="sk-SK" dirty="0" smtClean="0"/>
              <a:t>programovací jazyk</a:t>
            </a:r>
            <a:endParaRPr lang="en-US" dirty="0" smtClean="0"/>
          </a:p>
          <a:p>
            <a:pPr eaLnBrk="1" hangingPunct="1"/>
            <a:r>
              <a:rPr lang="sk-SK" dirty="0" smtClean="0"/>
              <a:t>Java</a:t>
            </a:r>
            <a:r>
              <a:rPr lang="en-US" dirty="0" smtClean="0"/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objektovo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orientovan</a:t>
            </a:r>
            <a:r>
              <a:rPr lang="sk-SK" b="1" dirty="0" smtClean="0">
                <a:solidFill>
                  <a:srgbClr val="FF0000"/>
                </a:solidFill>
              </a:rPr>
              <a:t>á</a:t>
            </a:r>
          </a:p>
          <a:p>
            <a:pPr eaLnBrk="1" hangingPunct="1"/>
            <a:r>
              <a:rPr lang="sk-SK" dirty="0" smtClean="0"/>
              <a:t>Java: </a:t>
            </a:r>
            <a:r>
              <a:rPr lang="sk-SK" i="1" dirty="0" err="1" smtClean="0"/>
              <a:t>write</a:t>
            </a:r>
            <a:r>
              <a:rPr lang="sk-SK" i="1" dirty="0" smtClean="0"/>
              <a:t> </a:t>
            </a:r>
            <a:r>
              <a:rPr lang="sk-SK" i="1" dirty="0" err="1" smtClean="0"/>
              <a:t>once</a:t>
            </a:r>
            <a:r>
              <a:rPr lang="sk-SK" i="1" dirty="0" smtClean="0"/>
              <a:t>, </a:t>
            </a:r>
            <a:r>
              <a:rPr lang="sk-SK" i="1" dirty="0" err="1" smtClean="0"/>
              <a:t>run</a:t>
            </a:r>
            <a:r>
              <a:rPr lang="sk-SK" i="1" dirty="0" smtClean="0"/>
              <a:t> </a:t>
            </a:r>
            <a:r>
              <a:rPr lang="sk-SK" i="1" dirty="0" err="1" smtClean="0"/>
              <a:t>everywhere</a:t>
            </a:r>
            <a:endParaRPr lang="sk-SK" i="1" dirty="0" smtClean="0"/>
          </a:p>
          <a:p>
            <a:pPr eaLnBrk="1" hangingPunct="1"/>
            <a:r>
              <a:rPr lang="sk-SK" dirty="0" smtClean="0"/>
              <a:t>Java programátori sú žiadaní</a:t>
            </a:r>
            <a:endParaRPr lang="en-US" dirty="0" smtClean="0"/>
          </a:p>
          <a:p>
            <a:pPr eaLnBrk="1" hangingPunct="1"/>
            <a:r>
              <a:rPr lang="en-US" dirty="0" smtClean="0"/>
              <a:t>Java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r>
              <a:rPr lang="sk-SK" dirty="0" smtClean="0"/>
              <a:t>čí na stredných školách</a:t>
            </a:r>
          </a:p>
          <a:p>
            <a:pPr eaLnBrk="1" hangingPunct="1"/>
            <a:r>
              <a:rPr lang="sk-SK" dirty="0" smtClean="0"/>
              <a:t>Java je </a:t>
            </a:r>
            <a:r>
              <a:rPr lang="sk-SK" b="1" dirty="0" smtClean="0">
                <a:solidFill>
                  <a:srgbClr val="FF0000"/>
                </a:solidFill>
              </a:rPr>
              <a:t>„</a:t>
            </a:r>
            <a:r>
              <a:rPr lang="sk-SK" b="1" dirty="0" err="1" smtClean="0">
                <a:solidFill>
                  <a:srgbClr val="FF0000"/>
                </a:solidFill>
              </a:rPr>
              <a:t>C“-čkoidný</a:t>
            </a:r>
            <a:r>
              <a:rPr lang="sk-SK" dirty="0" smtClean="0"/>
              <a:t> programovací jazyk</a:t>
            </a:r>
            <a:endParaRPr lang="sk-SK" b="1" dirty="0" smtClean="0"/>
          </a:p>
          <a:p>
            <a:pPr algn="ctr" eaLnBrk="1" hangingPunct="1">
              <a:buFontTx/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JAVA </a:t>
            </a:r>
            <a:r>
              <a:rPr lang="sk-SK" sz="3600" b="1" dirty="0" err="1" smtClean="0">
                <a:solidFill>
                  <a:srgbClr val="FF0000"/>
                </a:solidFill>
              </a:rPr>
              <a:t>is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everywhere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eaLnBrk="1" hangingPunct="1"/>
            <a:endParaRPr lang="cs-CZ" sz="32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1604963"/>
            <a:ext cx="1309688" cy="2082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Experiment</a:t>
            </a:r>
            <a:endParaRPr lang="cs-CZ" sz="4000" smtClean="0"/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Čo sa stane, ak dopíšeme ďalšie príkaz</a:t>
            </a:r>
            <a:r>
              <a:rPr lang="en-US" dirty="0" smtClean="0"/>
              <a:t>y?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.center();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jozko.step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(100);</a:t>
            </a:r>
            <a:r>
              <a:rPr lang="sk-SK" dirty="0" smtClean="0"/>
              <a:t> 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b="1" dirty="0" smtClean="0"/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</a:rPr>
              <a:t>Výsledok: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korytnačku vieme ovládať aj z programu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1090564" name="Picture 4"/>
          <p:cNvPicPr>
            <a:picLocks noChangeAspect="1" noChangeArrowheads="1"/>
          </p:cNvPicPr>
          <p:nvPr/>
        </p:nvPicPr>
        <p:blipFill>
          <a:blip r:embed="rId2" cstate="print"/>
          <a:srcRect l="6061" t="3952" r="9026" b="5190"/>
          <a:stretch>
            <a:fillRect/>
          </a:stretch>
        </p:blipFill>
        <p:spPr bwMode="auto">
          <a:xfrm>
            <a:off x="6780213" y="1951038"/>
            <a:ext cx="2046287" cy="30289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Sp</a:t>
            </a:r>
            <a:r>
              <a:rPr lang="sk-SK" sz="4000" dirty="0" err="1" smtClean="0"/>
              <a:t>úšťanie</a:t>
            </a:r>
            <a:r>
              <a:rPr lang="sk-SK" sz="4000" dirty="0" smtClean="0"/>
              <a:t> metód „z Javy“</a:t>
            </a:r>
            <a:r>
              <a:rPr lang="en-US" sz="4000" dirty="0" smtClean="0"/>
              <a:t> </a:t>
            </a:r>
            <a:endParaRPr lang="cs-CZ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</a:rPr>
              <a:t>jozko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 smtClean="0">
                <a:solidFill>
                  <a:srgbClr val="C00000"/>
                </a:solidFill>
                <a:latin typeface="Courier New" pitchFamily="49" charset="0"/>
              </a:rPr>
              <a:t>step</a:t>
            </a: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cs-CZ" b="1" dirty="0" smtClean="0">
                <a:solidFill>
                  <a:srgbClr val="0070C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827463" y="5319713"/>
            <a:ext cx="5316537" cy="1004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stamp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korytnacka.moveTo(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1772816" y="1772815"/>
            <a:ext cx="1408923" cy="19407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896" y="2752629"/>
            <a:ext cx="2855165" cy="33239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latin typeface="Lucida Sans" pitchFamily="34" charset="0"/>
              </a:rPr>
              <a:t>KTO</a:t>
            </a:r>
          </a:p>
          <a:p>
            <a:r>
              <a:rPr lang="sk-SK" sz="2100" dirty="0" smtClean="0">
                <a:latin typeface="Lucida Sans" pitchFamily="34" charset="0"/>
              </a:rPr>
              <a:t>Meno premennej, cez ktorú komunikujeme s objektom (ktorá obsluhuje objekt, či ktorá </a:t>
            </a:r>
            <a:r>
              <a:rPr lang="sk-SK" sz="2100" b="1" dirty="0" err="1" smtClean="0">
                <a:latin typeface="Lucida Sans" pitchFamily="34" charset="0"/>
              </a:rPr>
              <a:t>referencuje</a:t>
            </a:r>
            <a:r>
              <a:rPr lang="sk-SK" sz="2100" dirty="0" smtClean="0">
                <a:latin typeface="Lucida Sans" pitchFamily="34" charset="0"/>
              </a:rPr>
              <a:t> objekt), ktorého metódu chceme vykonať.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4593770" y="1710611"/>
            <a:ext cx="71535" cy="1695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65986" y="2933022"/>
            <a:ext cx="2086945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 smtClean="0">
                <a:latin typeface="Lucida Sans" pitchFamily="34" charset="0"/>
              </a:rPr>
              <a:t>ČO</a:t>
            </a:r>
            <a:endParaRPr lang="en-US" sz="2100" b="1" dirty="0" smtClean="0">
              <a:latin typeface="Lucida Sans" pitchFamily="34" charset="0"/>
            </a:endParaRPr>
          </a:p>
          <a:p>
            <a:r>
              <a:rPr lang="sk-SK" sz="2100" dirty="0" smtClean="0">
                <a:latin typeface="Lucida Sans" pitchFamily="34" charset="0"/>
              </a:rPr>
              <a:t>Meno metódy, ktorú chceme vykonať.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598367" y="1754155"/>
            <a:ext cx="1679511" cy="17261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83087" y="2936132"/>
            <a:ext cx="2662333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 smtClean="0">
                <a:latin typeface="Lucida Sans" pitchFamily="34" charset="0"/>
              </a:rPr>
              <a:t>UPRESNENIE</a:t>
            </a:r>
          </a:p>
          <a:p>
            <a:r>
              <a:rPr lang="sk-SK" sz="2100" dirty="0" smtClean="0">
                <a:latin typeface="Lucida Sans" pitchFamily="34" charset="0"/>
              </a:rPr>
              <a:t>Parametre metódy medzi zátvorkami. Ak je parametrov viac, oddeľujeme ich čiarkou.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Sp</a:t>
            </a:r>
            <a:r>
              <a:rPr lang="sk-SK" sz="4000" smtClean="0"/>
              <a:t>úšťanie metód „z Javy“</a:t>
            </a:r>
            <a:endParaRPr lang="cs-CZ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.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;</a:t>
            </a:r>
            <a:endParaRPr lang="sk-SK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o</a:t>
            </a:r>
            <a:r>
              <a:rPr lang="en-US" dirty="0" err="1" smtClean="0"/>
              <a:t>dborn</a:t>
            </a:r>
            <a:r>
              <a:rPr lang="sk-SK" dirty="0" smtClean="0"/>
              <a:t>á terminológia: voláme metódu </a:t>
            </a:r>
            <a:r>
              <a:rPr lang="sk-SK" i="1" dirty="0" smtClean="0"/>
              <a:t>step</a:t>
            </a:r>
            <a:r>
              <a:rPr lang="sk-SK" dirty="0" smtClean="0"/>
              <a:t> objektu </a:t>
            </a:r>
            <a:r>
              <a:rPr lang="sk-SK" dirty="0" err="1" smtClean="0"/>
              <a:t>referencovaného</a:t>
            </a:r>
            <a:r>
              <a:rPr lang="sk-SK" dirty="0" smtClean="0"/>
              <a:t> premennou </a:t>
            </a:r>
            <a:r>
              <a:rPr lang="en-US" i="1" dirty="0" err="1" smtClean="0"/>
              <a:t>jozko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na zapamätanie</a:t>
            </a:r>
            <a:r>
              <a:rPr lang="en-US" dirty="0" smtClean="0"/>
              <a:t> (</a:t>
            </a:r>
            <a:r>
              <a:rPr lang="en-US" dirty="0" err="1" smtClean="0"/>
              <a:t>naj</a:t>
            </a:r>
            <a:r>
              <a:rPr lang="sk-SK" dirty="0" smtClean="0"/>
              <a:t>častejšie chyby</a:t>
            </a:r>
            <a:r>
              <a:rPr lang="en-US" dirty="0" smtClean="0"/>
              <a:t>!)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pred a za </a:t>
            </a:r>
            <a:r>
              <a:rPr lang="sk-SK" dirty="0" smtClean="0">
                <a:solidFill>
                  <a:srgbClr val="FF0000"/>
                </a:solidFill>
              </a:rPr>
              <a:t>bodkou</a:t>
            </a:r>
            <a:r>
              <a:rPr lang="sk-SK" dirty="0" smtClean="0"/>
              <a:t> nesmú byť </a:t>
            </a:r>
            <a:r>
              <a:rPr lang="sk-SK" dirty="0" smtClean="0">
                <a:solidFill>
                  <a:srgbClr val="FF0000"/>
                </a:solidFill>
              </a:rPr>
              <a:t>medzery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za každým príkazom v Jave sa píše </a:t>
            </a:r>
            <a:r>
              <a:rPr lang="sk-SK" dirty="0" smtClean="0">
                <a:solidFill>
                  <a:srgbClr val="FF0000"/>
                </a:solidFill>
              </a:rPr>
              <a:t>bodkočiarka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až na jednu výnimku</a:t>
            </a:r>
            <a:r>
              <a:rPr lang="en-US" dirty="0" smtClean="0"/>
              <a:t> – </a:t>
            </a:r>
            <a:r>
              <a:rPr lang="sk-SK" dirty="0" smtClean="0"/>
              <a:t>bude </a:t>
            </a:r>
            <a:r>
              <a:rPr lang="en-US" dirty="0" err="1" smtClean="0"/>
              <a:t>nesk</a:t>
            </a:r>
            <a:r>
              <a:rPr lang="sk-SK" dirty="0" err="1" smtClean="0"/>
              <a:t>ôr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pravidlá </a:t>
            </a:r>
            <a:r>
              <a:rPr lang="sk-SK" dirty="0" smtClean="0">
                <a:solidFill>
                  <a:srgbClr val="FF0000"/>
                </a:solidFill>
              </a:rPr>
              <a:t>slušného formátovania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teoretickom</a:t>
            </a:r>
            <a:r>
              <a:rPr lang="en-US" dirty="0" smtClean="0"/>
              <a:t> </a:t>
            </a:r>
            <a:r>
              <a:rPr lang="en-US" dirty="0" err="1" smtClean="0"/>
              <a:t>cv</a:t>
            </a:r>
            <a:r>
              <a:rPr lang="sk-SK" dirty="0" err="1" smtClean="0"/>
              <a:t>ičení</a:t>
            </a:r>
            <a:r>
              <a:rPr lang="en-US" dirty="0" smtClean="0"/>
              <a:t>)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b="1" i="1" dirty="0" smtClean="0"/>
              <a:t>CTRL+SHIFT+F</a:t>
            </a:r>
            <a:r>
              <a:rPr lang="en-US" dirty="0" smtClean="0"/>
              <a:t> v Eclipse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sk-SK" dirty="0" smtClean="0"/>
              <a:t> Jave na </a:t>
            </a:r>
            <a:r>
              <a:rPr lang="sk-SK" dirty="0" smtClean="0">
                <a:solidFill>
                  <a:srgbClr val="FF0000"/>
                </a:solidFill>
              </a:rPr>
              <a:t>veľkosti písmen</a:t>
            </a:r>
            <a:r>
              <a:rPr lang="sk-SK" dirty="0" smtClean="0"/>
              <a:t> záleží: „Ahoj nie je </a:t>
            </a:r>
            <a:r>
              <a:rPr lang="sk-SK" dirty="0" err="1" smtClean="0"/>
              <a:t>aHoj</a:t>
            </a:r>
            <a:r>
              <a:rPr lang="sk-SK" dirty="0" smtClean="0"/>
              <a:t>“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  <p:pic>
        <p:nvPicPr>
          <p:cNvPr id="18434" name="Picture 2" descr="http://benefits.iowa.gov/images/rememb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380" y="2638660"/>
            <a:ext cx="2444620" cy="17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55588"/>
            <a:ext cx="7092950" cy="530225"/>
          </a:xfrm>
        </p:spPr>
        <p:txBody>
          <a:bodyPr/>
          <a:lstStyle/>
          <a:p>
            <a:pPr eaLnBrk="1" hangingPunct="1"/>
            <a:r>
              <a:rPr lang="en-US" dirty="0" err="1" smtClean="0"/>
              <a:t>Programujme</a:t>
            </a:r>
            <a:r>
              <a:rPr lang="en-US" dirty="0" smtClean="0"/>
              <a:t> p</a:t>
            </a:r>
            <a:r>
              <a:rPr lang="sk-SK" dirty="0" err="1" smtClean="0"/>
              <a:t>rvé</a:t>
            </a:r>
            <a:r>
              <a:rPr lang="en-US" dirty="0" smtClean="0"/>
              <a:t> </a:t>
            </a:r>
            <a:r>
              <a:rPr lang="sk-SK" dirty="0" smtClean="0"/>
              <a:t>programy</a:t>
            </a:r>
            <a:r>
              <a:rPr lang="en-US" dirty="0" smtClean="0"/>
              <a:t>!</a:t>
            </a:r>
            <a:endParaRPr lang="cs-CZ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budeme písať príkazy, ktoré namaľujú: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štvorec, </a:t>
            </a:r>
            <a:r>
              <a:rPr lang="sk-SK" dirty="0" err="1" smtClean="0"/>
              <a:t>obdlžník</a:t>
            </a:r>
            <a:r>
              <a:rPr lang="sk-SK" dirty="0" smtClean="0"/>
              <a:t>, trojuholník v kombinácií so zmenami farby ...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 smtClean="0">
                <a:solidFill>
                  <a:srgbClr val="FF0000"/>
                </a:solidFill>
              </a:rPr>
              <a:t>novinky: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err="1" smtClean="0"/>
              <a:t>JPAZUtilities.delay</a:t>
            </a:r>
            <a:r>
              <a:rPr lang="en-US" i="1" dirty="0" smtClean="0"/>
              <a:t>(100)</a:t>
            </a:r>
            <a:r>
              <a:rPr lang="en-US" dirty="0" smtClean="0"/>
              <a:t> – </a:t>
            </a:r>
            <a:r>
              <a:rPr lang="en-US" dirty="0" err="1" smtClean="0"/>
              <a:t>zastav</a:t>
            </a:r>
            <a:r>
              <a:rPr lang="sk-SK" dirty="0" smtClean="0"/>
              <a:t>í vykonávanie programu na 100 </a:t>
            </a:r>
            <a:r>
              <a:rPr lang="sk-SK" dirty="0" err="1" smtClean="0"/>
              <a:t>ms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sk-SK" i="1" dirty="0" err="1" smtClean="0"/>
              <a:t>Color.RED</a:t>
            </a:r>
            <a:r>
              <a:rPr lang="sk-SK" i="1" dirty="0" smtClean="0"/>
              <a:t>, </a:t>
            </a:r>
            <a:r>
              <a:rPr lang="sk-SK" i="1" dirty="0" err="1" smtClean="0"/>
              <a:t>Color.BLACK</a:t>
            </a:r>
            <a:r>
              <a:rPr lang="sk-SK" dirty="0" smtClean="0"/>
              <a:t>, ... - hodnoty farieb pre </a:t>
            </a:r>
            <a:r>
              <a:rPr lang="en-US" dirty="0" err="1" smtClean="0"/>
              <a:t>korytna</a:t>
            </a:r>
            <a:r>
              <a:rPr lang="sk-SK" dirty="0" smtClean="0"/>
              <a:t>čí príkaz </a:t>
            </a:r>
            <a:r>
              <a:rPr lang="sk-SK" i="1" dirty="0" err="1" smtClean="0"/>
              <a:t>setPenColor</a:t>
            </a:r>
            <a:endParaRPr lang="sk-SK" i="1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zápis reálnych čísel </a:t>
            </a:r>
            <a:r>
              <a:rPr lang="en-US" dirty="0" smtClean="0"/>
              <a:t>(</a:t>
            </a:r>
            <a:r>
              <a:rPr lang="en-US" i="1" dirty="0" smtClean="0"/>
              <a:t>double</a:t>
            </a:r>
            <a:r>
              <a:rPr lang="en-US" dirty="0" smtClean="0"/>
              <a:t> v OI)</a:t>
            </a:r>
            <a:r>
              <a:rPr lang="sk-SK" dirty="0" smtClean="0"/>
              <a:t>: </a:t>
            </a:r>
            <a:r>
              <a:rPr lang="en-US" dirty="0" smtClean="0"/>
              <a:t>2.3, 4.82,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err="1" smtClean="0"/>
              <a:t>int</a:t>
            </a:r>
            <a:r>
              <a:rPr lang="en-US" dirty="0" smtClean="0"/>
              <a:t> v OI: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sk-SK" dirty="0" smtClean="0"/>
              <a:t>é čísla 20, </a:t>
            </a:r>
            <a:r>
              <a:rPr lang="en-US" dirty="0" smtClean="0"/>
              <a:t>-60, 130, …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 dvojici je </a:t>
            </a:r>
            <a:r>
              <a:rPr lang="sk-SK" sz="4000" smtClean="0"/>
              <a:t>život krajší ...</a:t>
            </a:r>
            <a:endParaRPr lang="cs-CZ" sz="4000" smtClean="0"/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Náš cieľ: </a:t>
            </a:r>
            <a:r>
              <a:rPr lang="en-US" sz="2400" dirty="0" err="1" smtClean="0"/>
              <a:t>prida</a:t>
            </a:r>
            <a:r>
              <a:rPr lang="sk-SK" sz="2400" dirty="0" smtClean="0"/>
              <a:t>ť do plochy ďalšiu korytnačku a nechať </a:t>
            </a:r>
            <a:r>
              <a:rPr lang="sk-SK" sz="2400" dirty="0" smtClean="0"/>
              <a:t>j</a:t>
            </a:r>
            <a:r>
              <a:rPr lang="en-US" sz="2400" dirty="0" smtClean="0"/>
              <a:t>u</a:t>
            </a:r>
            <a:r>
              <a:rPr lang="sk-SK" sz="2400" dirty="0" smtClean="0"/>
              <a:t> </a:t>
            </a:r>
            <a:r>
              <a:rPr lang="sk-SK" sz="2400" dirty="0" smtClean="0"/>
              <a:t>„špehovať“ </a:t>
            </a:r>
            <a:r>
              <a:rPr lang="sk-SK" sz="2400" dirty="0" err="1" smtClean="0"/>
              <a:t>Object</a:t>
            </a:r>
            <a:r>
              <a:rPr lang="sk-SK" sz="2400" dirty="0" smtClean="0"/>
              <a:t> </a:t>
            </a:r>
            <a:r>
              <a:rPr lang="sk-SK" sz="2400" dirty="0" err="1" smtClean="0"/>
              <a:t>Inspectorom</a:t>
            </a:r>
            <a:r>
              <a:rPr lang="sk-SK" sz="2400" dirty="0" smtClean="0"/>
              <a:t>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katka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plocha.add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katka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katka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Pozorovanie: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 smtClean="0"/>
              <a:t>Obe korytnačky majú </a:t>
            </a:r>
            <a:r>
              <a:rPr lang="sk-SK" sz="2000" dirty="0" smtClean="0">
                <a:solidFill>
                  <a:srgbClr val="FF0000"/>
                </a:solidFill>
              </a:rPr>
              <a:t>rovnaké</a:t>
            </a:r>
            <a:r>
              <a:rPr lang="sk-SK" sz="2000" dirty="0" smtClean="0"/>
              <a:t> metódy a vlastnosti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 smtClean="0"/>
              <a:t>Aktuálne </a:t>
            </a:r>
            <a:r>
              <a:rPr lang="sk-SK" sz="2000" dirty="0" smtClean="0">
                <a:solidFill>
                  <a:srgbClr val="FF0000"/>
                </a:solidFill>
              </a:rPr>
              <a:t>hodnoty vlastností</a:t>
            </a:r>
            <a:r>
              <a:rPr lang="sk-SK" sz="2000" dirty="0" smtClean="0"/>
              <a:t> sú rôzne</a:t>
            </a:r>
          </a:p>
          <a:p>
            <a:pPr lvl="1" eaLnBrk="1" hangingPunct="1">
              <a:lnSpc>
                <a:spcPct val="90000"/>
              </a:lnSpc>
            </a:pPr>
            <a:endParaRPr lang="cs-CZ" sz="2000" dirty="0" smtClean="0"/>
          </a:p>
        </p:txBody>
      </p:sp>
      <p:pic>
        <p:nvPicPr>
          <p:cNvPr id="16386" name="Picture 2" descr="http://images.clipartof.com/small/99198-Royalty-Free-RF-Clipart-Illustration-Of-A-Turtle-Pair-Gazing-Over-A-Pink-He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11"/>
          <a:stretch>
            <a:fillRect/>
          </a:stretch>
        </p:blipFill>
        <p:spPr bwMode="auto">
          <a:xfrm>
            <a:off x="6802015" y="5207021"/>
            <a:ext cx="2174103" cy="1539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je to trieda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408612" cy="4802187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Trieda</a:t>
            </a:r>
            <a:r>
              <a:rPr lang="en-US" dirty="0" smtClean="0"/>
              <a:t> je </a:t>
            </a:r>
            <a:r>
              <a:rPr lang="sk-SK" b="1" dirty="0" smtClean="0">
                <a:solidFill>
                  <a:srgbClr val="FF0000"/>
                </a:solidFill>
              </a:rPr>
              <a:t>šablóna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vzor</a:t>
            </a:r>
            <a:r>
              <a:rPr lang="en-US" dirty="0" smtClean="0"/>
              <a:t>), </a:t>
            </a:r>
            <a:r>
              <a:rPr lang="en-US" dirty="0" err="1" smtClean="0"/>
              <a:t>ktor</a:t>
            </a:r>
            <a:r>
              <a:rPr lang="sk-SK" dirty="0" smtClean="0"/>
              <a:t>ý </a:t>
            </a:r>
            <a:r>
              <a:rPr lang="sk-SK" b="1" dirty="0" smtClean="0">
                <a:solidFill>
                  <a:srgbClr val="FF0000"/>
                </a:solidFill>
              </a:rPr>
              <a:t>predpisuje</a:t>
            </a:r>
            <a:r>
              <a:rPr lang="sk-SK" dirty="0" smtClean="0"/>
              <a:t> aké </a:t>
            </a:r>
            <a:r>
              <a:rPr lang="sk-SK" b="1" dirty="0" smtClean="0">
                <a:solidFill>
                  <a:srgbClr val="FF0000"/>
                </a:solidFill>
              </a:rPr>
              <a:t>metódy</a:t>
            </a:r>
            <a:r>
              <a:rPr lang="sk-SK" dirty="0" smtClean="0"/>
              <a:t> má trieda a čo sa stane pri ich spustení.</a:t>
            </a:r>
            <a:endParaRPr lang="en-US" dirty="0" smtClean="0"/>
          </a:p>
          <a:p>
            <a:pPr eaLnBrk="1" hangingPunct="1"/>
            <a:r>
              <a:rPr lang="sk-SK" b="1" dirty="0" smtClean="0"/>
              <a:t>Trieda</a:t>
            </a:r>
            <a:r>
              <a:rPr lang="sk-SK" dirty="0" smtClean="0"/>
              <a:t> je „genetická informácia“, ktorú dostáva objekt danej triedy pri svojom „narodení“ </a:t>
            </a:r>
            <a:r>
              <a:rPr lang="en-US" dirty="0" smtClean="0"/>
              <a:t>(</a:t>
            </a:r>
            <a:r>
              <a:rPr lang="en-US" dirty="0" err="1" smtClean="0"/>
              <a:t>vytvoren</a:t>
            </a:r>
            <a:r>
              <a:rPr lang="sk-SK" dirty="0" smtClean="0"/>
              <a:t>í vo „svete objektov“</a:t>
            </a:r>
            <a:r>
              <a:rPr lang="en-US" dirty="0" smtClean="0"/>
              <a:t>)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14338" name="Picture 2" descr="http://www.progtalk.com/data/c734959e-2a96-4474-a760-34bcff257b11/788/4f2534bf-fb3a-4192-82e7-5712db41fee6_d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80" y="1302236"/>
            <a:ext cx="2196718" cy="2784573"/>
          </a:xfrm>
          <a:prstGeom prst="rect">
            <a:avLst/>
          </a:prstGeom>
          <a:noFill/>
        </p:spPr>
      </p:pic>
      <p:pic>
        <p:nvPicPr>
          <p:cNvPr id="14340" name="Picture 4" descr="http://www.xprt.net/~rcrowley/intercom/images/I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70" y="4119503"/>
            <a:ext cx="3292151" cy="2024673"/>
          </a:xfrm>
          <a:prstGeom prst="rect">
            <a:avLst/>
          </a:prstGeom>
          <a:noFill/>
        </p:spPr>
      </p:pic>
      <p:pic>
        <p:nvPicPr>
          <p:cNvPr id="14342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7861" y="5547178"/>
            <a:ext cx="1316458" cy="913623"/>
          </a:xfrm>
          <a:prstGeom prst="rect">
            <a:avLst/>
          </a:prstGeom>
          <a:noFill/>
        </p:spPr>
      </p:pic>
      <p:pic>
        <p:nvPicPr>
          <p:cNvPr id="8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734" y="5736900"/>
            <a:ext cx="1316458" cy="913623"/>
          </a:xfrm>
          <a:prstGeom prst="rect">
            <a:avLst/>
          </a:prstGeom>
          <a:noFill/>
        </p:spPr>
      </p:pic>
      <p:pic>
        <p:nvPicPr>
          <p:cNvPr id="9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5944377"/>
            <a:ext cx="1316458" cy="913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Evolúcia vo svete JPAZ</a:t>
            </a:r>
            <a:r>
              <a:rPr lang="en-US" sz="4000" smtClean="0"/>
              <a:t> (1)</a:t>
            </a:r>
            <a:endParaRPr lang="cs-CZ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sk-SK" dirty="0" smtClean="0"/>
              <a:t>Tvorstvo prežije iba ak sa </a:t>
            </a:r>
            <a:r>
              <a:rPr lang="sk-SK" b="1" dirty="0" smtClean="0">
                <a:solidFill>
                  <a:srgbClr val="FF0000"/>
                </a:solidFill>
              </a:rPr>
              <a:t>učí nové veci</a:t>
            </a:r>
            <a:r>
              <a:rPr lang="sk-SK" dirty="0" smtClean="0"/>
              <a:t> ...</a:t>
            </a:r>
          </a:p>
          <a:p>
            <a:pPr marL="1163637" lvl="1" indent="-533400" eaLnBrk="1" hangingPunct="1"/>
            <a:r>
              <a:rPr lang="sk-SK" dirty="0" smtClean="0"/>
              <a:t>Ako vytvoriť </a:t>
            </a:r>
            <a:r>
              <a:rPr lang="en-US" dirty="0" smtClean="0"/>
              <a:t>(</a:t>
            </a:r>
            <a:r>
              <a:rPr lang="sk-SK" dirty="0" smtClean="0"/>
              <a:t>„vyšľachtiť“</a:t>
            </a:r>
            <a:r>
              <a:rPr lang="en-US" dirty="0" smtClean="0"/>
              <a:t>) </a:t>
            </a:r>
            <a:r>
              <a:rPr lang="en-US" dirty="0" err="1" smtClean="0"/>
              <a:t>vylep</a:t>
            </a:r>
            <a:r>
              <a:rPr lang="sk-SK" dirty="0" err="1" smtClean="0"/>
              <a:t>šený</a:t>
            </a:r>
            <a:r>
              <a:rPr lang="sk-SK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nov</a:t>
            </a:r>
            <a:r>
              <a:rPr lang="sk-SK" b="1" dirty="0" smtClean="0">
                <a:solidFill>
                  <a:srgbClr val="FF0000"/>
                </a:solidFill>
              </a:rPr>
              <a:t>ý druh </a:t>
            </a:r>
            <a:r>
              <a:rPr lang="sk-SK" dirty="0" smtClean="0"/>
              <a:t>korytnačiek, ktorý bude chytrejší </a:t>
            </a:r>
            <a:r>
              <a:rPr lang="en-US" dirty="0" smtClean="0"/>
              <a:t>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sk-SK" dirty="0" smtClean="0"/>
              <a:t>poznať viac metód</a:t>
            </a:r>
            <a:r>
              <a:rPr lang="en-US" dirty="0" smtClean="0"/>
              <a:t>)?</a:t>
            </a:r>
          </a:p>
          <a:p>
            <a:pPr marL="533400" indent="-533400" eaLnBrk="1" hangingPunct="1"/>
            <a:r>
              <a:rPr lang="en-US" dirty="0" err="1" smtClean="0"/>
              <a:t>Nau</a:t>
            </a:r>
            <a:r>
              <a:rPr lang="sk-SK" dirty="0" err="1" smtClean="0"/>
              <a:t>čiť</a:t>
            </a:r>
            <a:r>
              <a:rPr lang="sk-SK" dirty="0" smtClean="0"/>
              <a:t> nové znamená:</a:t>
            </a:r>
          </a:p>
          <a:p>
            <a:pPr marL="1082675" lvl="1" indent="-457200" eaLnBrk="1" hangingPunct="1"/>
            <a:r>
              <a:rPr lang="en-US" dirty="0" err="1" smtClean="0"/>
              <a:t>pozna</a:t>
            </a:r>
            <a:r>
              <a:rPr lang="sk-SK" dirty="0" smtClean="0"/>
              <a:t>ť všetko staré </a:t>
            </a:r>
            <a:r>
              <a:rPr lang="en-US" dirty="0" smtClean="0"/>
              <a:t>(</a:t>
            </a:r>
            <a:r>
              <a:rPr lang="en-US" dirty="0" err="1" smtClean="0"/>
              <a:t>nezabudn</a:t>
            </a:r>
            <a:r>
              <a:rPr lang="sk-SK" dirty="0" err="1" smtClean="0"/>
              <a:t>úť</a:t>
            </a:r>
            <a:r>
              <a:rPr lang="sk-SK" dirty="0" smtClean="0"/>
              <a:t>, čo sa už vedelo</a:t>
            </a:r>
            <a:r>
              <a:rPr lang="en-US" dirty="0" smtClean="0"/>
              <a:t>) </a:t>
            </a:r>
            <a:r>
              <a:rPr lang="sk-SK" dirty="0" smtClean="0"/>
              <a:t>a </a:t>
            </a:r>
            <a:r>
              <a:rPr lang="en-US" dirty="0" smtClean="0"/>
              <a:t>navy</a:t>
            </a:r>
            <a:r>
              <a:rPr lang="sk-SK" dirty="0" err="1" smtClean="0"/>
              <a:t>še</a:t>
            </a:r>
            <a:r>
              <a:rPr lang="sk-SK" dirty="0" smtClean="0"/>
              <a:t> poznať aj nové veci</a:t>
            </a:r>
            <a:endParaRPr lang="en-US" dirty="0" smtClean="0"/>
          </a:p>
          <a:p>
            <a:pPr marL="1082675" lvl="1" indent="-457200" eaLnBrk="1" hangingPunct="1"/>
            <a:r>
              <a:rPr lang="sk-SK" dirty="0" smtClean="0"/>
              <a:t>r</a:t>
            </a:r>
            <a:r>
              <a:rPr lang="en-US" dirty="0" smtClean="0"/>
              <a:t>oz</a:t>
            </a:r>
            <a:r>
              <a:rPr lang="sk-SK" dirty="0" smtClean="0"/>
              <a:t>šíriť existujúce schopnosti </a:t>
            </a:r>
            <a:r>
              <a:rPr lang="en-US" dirty="0" smtClean="0"/>
              <a:t>(</a:t>
            </a:r>
            <a:r>
              <a:rPr lang="sk-SK" dirty="0" smtClean="0"/>
              <a:t>z </a:t>
            </a:r>
            <a:r>
              <a:rPr lang="en-US" dirty="0" smtClean="0"/>
              <a:t>tried</a:t>
            </a:r>
            <a:r>
              <a:rPr lang="sk-SK" dirty="0" smtClean="0"/>
              <a:t>y</a:t>
            </a:r>
            <a:r>
              <a:rPr lang="en-US" dirty="0" smtClean="0"/>
              <a:t> </a:t>
            </a:r>
            <a:r>
              <a:rPr lang="en-US" i="1" dirty="0" smtClean="0"/>
              <a:t>Turtle</a:t>
            </a:r>
            <a:r>
              <a:rPr lang="en-US" dirty="0" smtClean="0"/>
              <a:t>) o </a:t>
            </a:r>
            <a:r>
              <a:rPr lang="en-US" dirty="0" err="1" smtClean="0"/>
              <a:t>nov</a:t>
            </a:r>
            <a:r>
              <a:rPr lang="sk-SK" dirty="0" smtClean="0"/>
              <a:t>é schopnosti</a:t>
            </a:r>
          </a:p>
          <a:p>
            <a:pPr marL="1082675" lvl="1" indent="-457200" eaLnBrk="1" hangingPunct="1"/>
            <a:r>
              <a:rPr lang="en-US" dirty="0" smtClean="0"/>
              <a:t>r</a:t>
            </a:r>
            <a:r>
              <a:rPr lang="sk-SK" dirty="0" err="1" smtClean="0"/>
              <a:t>ozšíriť</a:t>
            </a:r>
            <a:r>
              <a:rPr lang="sk-SK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extends</a:t>
            </a:r>
            <a:endParaRPr lang="sk-SK" dirty="0" smtClean="0">
              <a:solidFill>
                <a:srgbClr val="FF0000"/>
              </a:solidFill>
            </a:endParaRPr>
          </a:p>
          <a:p>
            <a:pPr marL="1082675" lvl="1" indent="-457200" eaLnBrk="1" hangingPunct="1"/>
            <a:endParaRPr lang="en-US" dirty="0" smtClean="0"/>
          </a:p>
          <a:p>
            <a:pPr marL="533400" indent="-533400" eaLnBrk="1" hangingPunct="1"/>
            <a:endParaRPr lang="en-US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1264" b="30981"/>
          <a:stretch>
            <a:fillRect/>
          </a:stretch>
        </p:blipFill>
        <p:spPr bwMode="auto">
          <a:xfrm>
            <a:off x="3048000" y="5131837"/>
            <a:ext cx="6096000" cy="1726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Evolúcia vo svete JPAZ</a:t>
            </a:r>
            <a:r>
              <a:rPr lang="en-US" sz="4000" smtClean="0"/>
              <a:t> (2)</a:t>
            </a:r>
            <a:endParaRPr lang="cs-CZ" sz="4000" smtClean="0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Postup</a:t>
            </a:r>
            <a:r>
              <a:rPr lang="en-US" dirty="0" smtClean="0"/>
              <a:t> (demo):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1. </a:t>
            </a:r>
            <a:r>
              <a:rPr lang="en-US" dirty="0" err="1" smtClean="0"/>
              <a:t>Vytvor</a:t>
            </a:r>
            <a:r>
              <a:rPr lang="sk-SK" dirty="0" err="1" smtClean="0"/>
              <a:t>íme</a:t>
            </a:r>
            <a:r>
              <a:rPr lang="sk-SK" dirty="0" smtClean="0"/>
              <a:t> novú triedu </a:t>
            </a:r>
            <a:r>
              <a:rPr lang="sk-SK" dirty="0" err="1" smtClean="0"/>
              <a:t>MojaTurtle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cez</a:t>
            </a:r>
            <a:r>
              <a:rPr lang="en-US" dirty="0" smtClean="0"/>
              <a:t> Eclipse)</a:t>
            </a:r>
            <a:r>
              <a:rPr lang="sk-SK" dirty="0" smtClean="0"/>
              <a:t>, ktorá vylepšuje </a:t>
            </a:r>
            <a:r>
              <a:rPr lang="en-US" dirty="0" smtClean="0"/>
              <a:t>(</a:t>
            </a:r>
            <a:r>
              <a:rPr lang="en-US" dirty="0" err="1" smtClean="0"/>
              <a:t>roz</a:t>
            </a:r>
            <a:r>
              <a:rPr lang="sk-SK" dirty="0" err="1" smtClean="0"/>
              <a:t>širuje</a:t>
            </a:r>
            <a:r>
              <a:rPr lang="sk-SK" dirty="0" smtClean="0"/>
              <a:t> – </a:t>
            </a:r>
            <a:r>
              <a:rPr lang="sk-SK" dirty="0" err="1" smtClean="0"/>
              <a:t>extends</a:t>
            </a:r>
            <a:r>
              <a:rPr lang="en-US" dirty="0" smtClean="0"/>
              <a:t>)</a:t>
            </a:r>
            <a:r>
              <a:rPr lang="sk-SK" dirty="0" smtClean="0"/>
              <a:t> tried</a:t>
            </a:r>
            <a:r>
              <a:rPr lang="en-US" dirty="0" smtClean="0"/>
              <a:t>u</a:t>
            </a:r>
            <a:r>
              <a:rPr lang="sk-SK" dirty="0" smtClean="0"/>
              <a:t> </a:t>
            </a:r>
            <a:r>
              <a:rPr lang="sk-SK" dirty="0" err="1" smtClean="0"/>
              <a:t>Turtle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superclass</a:t>
            </a:r>
            <a:r>
              <a:rPr lang="en-US" dirty="0" smtClean="0"/>
              <a:t> v Eclipse)</a:t>
            </a:r>
          </a:p>
          <a:p>
            <a:pPr lvl="1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MojaTurtle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cs-CZ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 smtClean="0"/>
          </a:p>
        </p:txBody>
      </p:sp>
      <p:sp>
        <p:nvSpPr>
          <p:cNvPr id="1097736" name="Text Box 8"/>
          <p:cNvSpPr txBox="1">
            <a:spLocks noChangeArrowheads="1"/>
          </p:cNvSpPr>
          <p:nvPr/>
        </p:nvSpPr>
        <p:spPr bwMode="auto">
          <a:xfrm>
            <a:off x="4961457" y="3801577"/>
            <a:ext cx="3660029" cy="13849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</a:t>
            </a:r>
            <a:r>
              <a:rPr lang="en-US" sz="2800" dirty="0" err="1" smtClean="0">
                <a:solidFill>
                  <a:srgbClr val="FF0000"/>
                </a:solidFill>
                <a:latin typeface="Trebuchet MS" pitchFamily="34" charset="0"/>
              </a:rPr>
              <a:t>pridanie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 (</a:t>
            </a:r>
            <a:r>
              <a:rPr lang="sk-SK" sz="2800" dirty="0" smtClean="0">
                <a:solidFill>
                  <a:srgbClr val="FF0000"/>
                </a:solidFill>
                <a:latin typeface="Trebuchet MS" pitchFamily="34" charset="0"/>
              </a:rPr>
              <a:t>„naučenie“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sk-SK" sz="2800" dirty="0" smtClean="0">
                <a:solidFill>
                  <a:srgbClr val="FF0000"/>
                </a:solidFill>
                <a:latin typeface="Trebuchet MS" pitchFamily="34" charset="0"/>
              </a:rPr>
              <a:t>nových 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príkazov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(met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ód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1772814" y="3806889"/>
            <a:ext cx="3191071" cy="6624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1260" y="5467838"/>
            <a:ext cx="5896944" cy="11541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latin typeface="Lucida Sans" pitchFamily="34" charset="0"/>
              </a:rPr>
              <a:t>„</a:t>
            </a:r>
            <a:r>
              <a:rPr lang="en-US" sz="2100" dirty="0" err="1" smtClean="0">
                <a:latin typeface="Lucida Sans" pitchFamily="34" charset="0"/>
              </a:rPr>
              <a:t>Vytv</a:t>
            </a:r>
            <a:r>
              <a:rPr lang="sk-SK" sz="2100" dirty="0" err="1" smtClean="0">
                <a:latin typeface="Lucida Sans" pitchFamily="34" charset="0"/>
              </a:rPr>
              <a:t>árame</a:t>
            </a:r>
            <a:r>
              <a:rPr lang="sk-SK" sz="2100" dirty="0" smtClean="0">
                <a:latin typeface="Lucida Sans" pitchFamily="34" charset="0"/>
              </a:rPr>
              <a:t> šablónu pre objekty triedy </a:t>
            </a:r>
            <a:r>
              <a:rPr lang="sk-SK" sz="2100" b="1" dirty="0" err="1" smtClean="0">
                <a:latin typeface="Lucida Sans" pitchFamily="34" charset="0"/>
              </a:rPr>
              <a:t>MojaTurtle</a:t>
            </a:r>
            <a:r>
              <a:rPr lang="sk-SK" sz="2100" dirty="0" smtClean="0">
                <a:latin typeface="Lucida Sans" pitchFamily="34" charset="0"/>
              </a:rPr>
              <a:t> rozšírením šablóny</a:t>
            </a:r>
            <a:r>
              <a:rPr lang="en-US" sz="2100" dirty="0" smtClean="0">
                <a:latin typeface="Lucida Sans" pitchFamily="34" charset="0"/>
              </a:rPr>
              <a:t> (</a:t>
            </a:r>
            <a:r>
              <a:rPr lang="en-US" sz="2100" dirty="0" err="1" smtClean="0">
                <a:latin typeface="Lucida Sans" pitchFamily="34" charset="0"/>
              </a:rPr>
              <a:t>pridanie</a:t>
            </a:r>
            <a:r>
              <a:rPr lang="en-US" sz="2100" dirty="0" smtClean="0">
                <a:latin typeface="Lucida Sans" pitchFamily="34" charset="0"/>
              </a:rPr>
              <a:t> </a:t>
            </a:r>
            <a:r>
              <a:rPr lang="en-US" sz="2100" dirty="0" err="1" smtClean="0">
                <a:latin typeface="Lucida Sans" pitchFamily="34" charset="0"/>
              </a:rPr>
              <a:t>nov</a:t>
            </a:r>
            <a:r>
              <a:rPr lang="sk-SK" sz="2100" dirty="0" err="1" smtClean="0">
                <a:latin typeface="Lucida Sans" pitchFamily="34" charset="0"/>
              </a:rPr>
              <a:t>ých</a:t>
            </a:r>
            <a:r>
              <a:rPr lang="sk-SK" sz="2100" dirty="0" smtClean="0">
                <a:latin typeface="Lucida Sans" pitchFamily="34" charset="0"/>
              </a:rPr>
              <a:t> vecí</a:t>
            </a:r>
            <a:r>
              <a:rPr lang="en-US" sz="2100" dirty="0" smtClean="0">
                <a:latin typeface="Lucida Sans" pitchFamily="34" charset="0"/>
              </a:rPr>
              <a:t>)</a:t>
            </a:r>
            <a:r>
              <a:rPr lang="sk-SK" sz="2100" dirty="0" smtClean="0">
                <a:latin typeface="Lucida Sans" pitchFamily="34" charset="0"/>
              </a:rPr>
              <a:t> pre objekty triedy </a:t>
            </a:r>
            <a:r>
              <a:rPr lang="sk-SK" sz="2100" b="1" dirty="0" err="1" smtClean="0">
                <a:latin typeface="Lucida Sans" pitchFamily="34" charset="0"/>
              </a:rPr>
              <a:t>Turtle</a:t>
            </a:r>
            <a:r>
              <a:rPr lang="sk-SK" sz="2100" dirty="0" smtClean="0">
                <a:latin typeface="Lucida Sans" pitchFamily="34" charset="0"/>
              </a:rPr>
              <a:t>.</a:t>
            </a:r>
            <a:r>
              <a:rPr lang="sk-SK" sz="2400" b="1" dirty="0" smtClean="0">
                <a:latin typeface="Lucida Sans" pitchFamily="34" charset="0"/>
              </a:rPr>
              <a:t>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6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Evolúcia vo svete JPAZ</a:t>
            </a:r>
            <a:r>
              <a:rPr lang="en-US" sz="4000" smtClean="0"/>
              <a:t> (3)</a:t>
            </a:r>
            <a:endParaRPr lang="cs-CZ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Postup</a:t>
            </a:r>
            <a:r>
              <a:rPr lang="en-US" dirty="0" smtClean="0"/>
              <a:t> (demo):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2. Do</a:t>
            </a:r>
            <a:r>
              <a:rPr lang="sk-SK" dirty="0" smtClean="0"/>
              <a:t>plníme novo naučený príkaz ...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MojaTurtle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trojuholnik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 smtClean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2399198" y="4848777"/>
            <a:ext cx="885825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34742" y="4396889"/>
            <a:ext cx="5368925" cy="946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už naučené príkazy, ktoré namaľujú trojuholník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038530" y="3284376"/>
            <a:ext cx="877077" cy="74644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99521" y="2889479"/>
            <a:ext cx="2298439" cy="4154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Lucida Sans" pitchFamily="34" charset="0"/>
              </a:rPr>
              <a:t>N</a:t>
            </a:r>
            <a:r>
              <a:rPr lang="sk-SK" sz="2100" dirty="0" err="1" smtClean="0">
                <a:latin typeface="Lucida Sans" pitchFamily="34" charset="0"/>
              </a:rPr>
              <a:t>ázov</a:t>
            </a:r>
            <a:r>
              <a:rPr lang="sk-SK" sz="2100" dirty="0" smtClean="0">
                <a:latin typeface="Lucida Sans" pitchFamily="34" charset="0"/>
              </a:rPr>
              <a:t> metódy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850571" y="3660709"/>
            <a:ext cx="276809" cy="3981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959" y="2827276"/>
            <a:ext cx="2192692" cy="9848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dirty="0" smtClean="0">
                <a:latin typeface="Lucida Sans" pitchFamily="34" charset="0"/>
              </a:rPr>
              <a:t>„Magické slovíčka“ </a:t>
            </a:r>
            <a:r>
              <a:rPr lang="en-US" sz="1600" dirty="0" smtClean="0">
                <a:latin typeface="Lucida Sans" pitchFamily="34" charset="0"/>
              </a:rPr>
              <a:t>(</a:t>
            </a:r>
            <a:r>
              <a:rPr lang="en-US" sz="1600" dirty="0" err="1" smtClean="0">
                <a:latin typeface="Lucida Sans" pitchFamily="34" charset="0"/>
              </a:rPr>
              <a:t>vysvetl</a:t>
            </a:r>
            <a:r>
              <a:rPr lang="sk-SK" sz="1600" dirty="0" err="1" smtClean="0">
                <a:latin typeface="Lucida Sans" pitchFamily="34" charset="0"/>
              </a:rPr>
              <a:t>íme</a:t>
            </a:r>
            <a:r>
              <a:rPr lang="sk-SK" sz="1600" dirty="0" smtClean="0">
                <a:latin typeface="Lucida Sans" pitchFamily="34" charset="0"/>
              </a:rPr>
              <a:t> neskôr</a:t>
            </a:r>
            <a:r>
              <a:rPr lang="en-US" sz="1600" dirty="0" smtClean="0">
                <a:latin typeface="Lucida Sans" pitchFamily="34" charset="0"/>
              </a:rPr>
              <a:t>)</a:t>
            </a:r>
            <a:endParaRPr lang="sk-SK" sz="1600" dirty="0" smtClean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Evolúcia vo svete JPAZ</a:t>
            </a:r>
            <a:r>
              <a:rPr lang="en-US" sz="4000" smtClean="0"/>
              <a:t> (4)</a:t>
            </a:r>
            <a:endParaRPr lang="cs-CZ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3. Do</a:t>
            </a:r>
            <a:r>
              <a:rPr lang="sk-SK" sz="2400" dirty="0" smtClean="0"/>
              <a:t>plníme </a:t>
            </a:r>
            <a:r>
              <a:rPr lang="en-US" sz="2400" dirty="0" smtClean="0"/>
              <a:t>pr</a:t>
            </a:r>
            <a:r>
              <a:rPr lang="sk-SK" sz="2400" dirty="0" err="1" smtClean="0"/>
              <a:t>íkazy</a:t>
            </a:r>
            <a:r>
              <a:rPr lang="sk-SK" sz="2400" dirty="0" smtClean="0"/>
              <a:t>: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MojaTurtle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   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trojuholnik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1877" y="3256483"/>
            <a:ext cx="3872205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this = 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„ja“</a:t>
            </a:r>
            <a:endParaRPr lang="sk-SK" sz="2400" dirty="0" smtClean="0">
              <a:latin typeface="Trebuchet MS" pitchFamily="34" charset="0"/>
            </a:endParaRPr>
          </a:p>
          <a:p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 smtClean="0">
                <a:latin typeface="Trebuchet MS" pitchFamily="34" charset="0"/>
              </a:rPr>
              <a:t> spravím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endParaRPr lang="en-US" sz="2400" dirty="0" smtClean="0">
              <a:latin typeface="Trebuchet MS" pitchFamily="34" charset="0"/>
            </a:endParaRPr>
          </a:p>
          <a:p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 smtClean="0">
                <a:latin typeface="Trebuchet MS" pitchFamily="34" charset="0"/>
              </a:rPr>
              <a:t> spravím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0)</a:t>
            </a:r>
          </a:p>
          <a:p>
            <a:pPr algn="ctr"/>
            <a:endParaRPr lang="sk-SK" sz="1600" dirty="0" smtClean="0"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14" y="5980922"/>
            <a:ext cx="62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smtClean="0"/>
              <a:t> = </a:t>
            </a:r>
            <a:r>
              <a:rPr lang="en-US" dirty="0" err="1" smtClean="0">
                <a:latin typeface="Lucida Sans" pitchFamily="34" charset="0"/>
              </a:rPr>
              <a:t>ja</a:t>
            </a:r>
            <a:r>
              <a:rPr lang="en-US" dirty="0" smtClean="0">
                <a:latin typeface="Lucida Sans" pitchFamily="34" charset="0"/>
              </a:rPr>
              <a:t>, </a:t>
            </a:r>
            <a:r>
              <a:rPr lang="en-US" dirty="0" err="1" smtClean="0">
                <a:latin typeface="Lucida Sans" pitchFamily="34" charset="0"/>
              </a:rPr>
              <a:t>objekt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triedy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MojaTurtle</a:t>
            </a:r>
            <a:r>
              <a:rPr lang="en-US" dirty="0" smtClean="0">
                <a:latin typeface="Lucida Sans" pitchFamily="34" charset="0"/>
              </a:rPr>
              <a:t>, </a:t>
            </a:r>
            <a:r>
              <a:rPr lang="en-US" dirty="0" err="1" smtClean="0">
                <a:latin typeface="Lucida Sans" pitchFamily="34" charset="0"/>
              </a:rPr>
              <a:t>ktor</a:t>
            </a:r>
            <a:r>
              <a:rPr lang="sk-SK" dirty="0" smtClean="0">
                <a:latin typeface="Lucida Sans" pitchFamily="34" charset="0"/>
              </a:rPr>
              <a:t>ý som bol požiadaný vykonať metódu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trojuholnik</a:t>
            </a:r>
            <a:r>
              <a:rPr lang="sk-SK" dirty="0" smtClean="0">
                <a:latin typeface="Lucida Sans" pitchFamily="34" charset="0"/>
              </a:rPr>
              <a:t>.</a:t>
            </a:r>
            <a:endParaRPr lang="sk-SK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Java v</a:t>
            </a:r>
            <a:r>
              <a:rPr lang="sk-SK" sz="4000" dirty="0" err="1" smtClean="0"/>
              <a:t>čera</a:t>
            </a:r>
            <a:r>
              <a:rPr lang="sk-SK" sz="4000" dirty="0" smtClean="0"/>
              <a:t>, dnes a zajtra</a:t>
            </a:r>
            <a:endParaRPr 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</a:t>
            </a:r>
            <a:r>
              <a:rPr lang="sk-SK" dirty="0" err="1" smtClean="0"/>
              <a:t>znikla</a:t>
            </a:r>
            <a:r>
              <a:rPr lang="sk-SK" dirty="0" smtClean="0"/>
              <a:t> v rok</a:t>
            </a:r>
            <a:r>
              <a:rPr lang="en-US" dirty="0" err="1" smtClean="0"/>
              <a:t>och</a:t>
            </a:r>
            <a:r>
              <a:rPr lang="sk-SK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1991-1995</a:t>
            </a:r>
          </a:p>
          <a:p>
            <a:pPr lvl="1" eaLnBrk="1" hangingPunct="1"/>
            <a:r>
              <a:rPr lang="en-US" dirty="0" smtClean="0"/>
              <a:t>James Gosling v Sun Microsystems</a:t>
            </a:r>
          </a:p>
          <a:p>
            <a:pPr eaLnBrk="1" hangingPunct="1"/>
            <a:r>
              <a:rPr lang="en-US" dirty="0" err="1" smtClean="0"/>
              <a:t>dnes</a:t>
            </a:r>
            <a:r>
              <a:rPr lang="en-US" dirty="0" smtClean="0"/>
              <a:t> </a:t>
            </a:r>
            <a:r>
              <a:rPr lang="sk-SK" dirty="0" smtClean="0"/>
              <a:t>3 „vetvy“ Javy: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J</a:t>
            </a:r>
            <a:r>
              <a:rPr lang="en-US" b="1" dirty="0" err="1" smtClean="0">
                <a:solidFill>
                  <a:srgbClr val="FF0000"/>
                </a:solidFill>
              </a:rPr>
              <a:t>ava</a:t>
            </a:r>
            <a:r>
              <a:rPr lang="en-US" b="1" dirty="0" smtClean="0">
                <a:solidFill>
                  <a:srgbClr val="FF0000"/>
                </a:solidFill>
              </a:rPr>
              <a:t> ME</a:t>
            </a:r>
            <a:r>
              <a:rPr lang="en-US" dirty="0" smtClean="0"/>
              <a:t> – pre </a:t>
            </a:r>
            <a:r>
              <a:rPr lang="en-US" dirty="0" err="1" smtClean="0"/>
              <a:t>mobiln</a:t>
            </a:r>
            <a:r>
              <a:rPr lang="sk-SK" dirty="0" smtClean="0"/>
              <a:t>é zariadenia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J</a:t>
            </a:r>
            <a:r>
              <a:rPr lang="en-US" b="1" dirty="0" err="1" smtClean="0">
                <a:solidFill>
                  <a:srgbClr val="FF0000"/>
                </a:solidFill>
              </a:rPr>
              <a:t>ava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SE</a:t>
            </a:r>
            <a:r>
              <a:rPr lang="sk-SK" dirty="0" smtClean="0"/>
              <a:t> – pre „bežné“ použitie </a:t>
            </a:r>
            <a:r>
              <a:rPr lang="en-US" dirty="0" smtClean="0"/>
              <a:t>(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my)</a:t>
            </a:r>
            <a:endParaRPr lang="sk-SK" dirty="0" smtClean="0"/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J</a:t>
            </a:r>
            <a:r>
              <a:rPr lang="en-US" b="1" dirty="0" err="1" smtClean="0">
                <a:solidFill>
                  <a:srgbClr val="FF0000"/>
                </a:solidFill>
              </a:rPr>
              <a:t>ava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EE</a:t>
            </a:r>
            <a:r>
              <a:rPr lang="sk-SK" dirty="0" smtClean="0"/>
              <a:t> – pre podnikové a biznis aplikácie</a:t>
            </a:r>
            <a:endParaRPr lang="en-US" dirty="0" smtClean="0"/>
          </a:p>
          <a:p>
            <a:pPr eaLnBrk="1" hangingPunct="1"/>
            <a:r>
              <a:rPr lang="sk-SK" sz="2400" dirty="0" smtClean="0">
                <a:hlinkClick r:id="rId2"/>
              </a:rPr>
              <a:t>http://www.oracle.com/technetwork/java/ </a:t>
            </a:r>
            <a:endParaRPr lang="en-US" sz="2400" dirty="0" smtClean="0"/>
          </a:p>
          <a:p>
            <a:pPr eaLnBrk="1" hangingPunct="1"/>
            <a:r>
              <a:rPr lang="en-US" dirty="0" err="1" smtClean="0"/>
              <a:t>aktu</a:t>
            </a:r>
            <a:r>
              <a:rPr lang="sk-SK" dirty="0" err="1" smtClean="0"/>
              <a:t>álna</a:t>
            </a:r>
            <a:r>
              <a:rPr lang="sk-SK" dirty="0" smtClean="0"/>
              <a:t> verzia</a:t>
            </a:r>
            <a:r>
              <a:rPr lang="en-US" dirty="0" smtClean="0"/>
              <a:t>:</a:t>
            </a:r>
            <a:r>
              <a:rPr lang="sk-SK" dirty="0" smtClean="0"/>
              <a:t> Java </a:t>
            </a:r>
            <a:r>
              <a:rPr lang="en-US" dirty="0" smtClean="0"/>
              <a:t>7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Android</a:t>
            </a:r>
            <a:r>
              <a:rPr lang="en-US" dirty="0" smtClean="0"/>
              <a:t> – </a:t>
            </a:r>
            <a:r>
              <a:rPr lang="sk-SK" dirty="0" smtClean="0"/>
              <a:t>postavený na Jave</a:t>
            </a:r>
            <a:endParaRPr lang="cs-CZ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028" y="1319227"/>
            <a:ext cx="1054359" cy="4745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4571" y="1179925"/>
            <a:ext cx="1585719" cy="21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7" descr="http://storageconference.org/2010/Oracl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141" y="4592735"/>
            <a:ext cx="18335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mightypenguin.org/Androi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368" y="5322594"/>
            <a:ext cx="1408988" cy="1408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Evolúcia vo svete JPAZ</a:t>
            </a:r>
            <a:r>
              <a:rPr lang="en-US" sz="4000" smtClean="0"/>
              <a:t> (5)</a:t>
            </a:r>
            <a:endParaRPr lang="cs-CZ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Čo sme spravili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sk-SK" dirty="0" smtClean="0"/>
              <a:t>v</a:t>
            </a:r>
            <a:r>
              <a:rPr lang="en-US" dirty="0" err="1" smtClean="0"/>
              <a:t>ytvorili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nov</a:t>
            </a:r>
            <a:r>
              <a:rPr lang="sk-SK" dirty="0" smtClean="0"/>
              <a:t>ú triedu „chytrejších“ korytnačiek s menom </a:t>
            </a:r>
            <a:r>
              <a:rPr lang="sk-SK" dirty="0" err="1" smtClean="0"/>
              <a:t>MojaTurtle</a:t>
            </a:r>
            <a:r>
              <a:rPr lang="sk-SK" dirty="0" smtClean="0"/>
              <a:t>, ktoré poznajú </a:t>
            </a:r>
            <a:r>
              <a:rPr lang="sk-SK" dirty="0" smtClean="0">
                <a:solidFill>
                  <a:srgbClr val="FF0000"/>
                </a:solidFill>
              </a:rPr>
              <a:t>navyše</a:t>
            </a:r>
            <a:r>
              <a:rPr lang="sk-SK" dirty="0" smtClean="0"/>
              <a:t> metódu </a:t>
            </a:r>
            <a:r>
              <a:rPr lang="sk-SK" i="1" dirty="0" err="1" smtClean="0"/>
              <a:t>trojuholnik</a:t>
            </a:r>
            <a:endParaRPr lang="sk-SK" i="1" dirty="0" smtClean="0"/>
          </a:p>
          <a:p>
            <a:pPr eaLnBrk="1" hangingPunct="1"/>
            <a:r>
              <a:rPr lang="sk-SK" dirty="0" smtClean="0"/>
              <a:t>Zmeňme</a:t>
            </a:r>
          </a:p>
          <a:p>
            <a:pPr eaLnBrk="1" hangingPunct="1"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 	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sk-SK" dirty="0" smtClean="0"/>
              <a:t>    na</a:t>
            </a: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MojaTurtle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MojaTurtle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sk-SK" sz="2400" dirty="0" smtClean="0"/>
              <a:t>Pozorujme, čo sa stane v OI ...</a:t>
            </a:r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Evolúcia vo svete JPAZ</a:t>
            </a:r>
            <a:r>
              <a:rPr lang="en-US" sz="4000" smtClean="0"/>
              <a:t> (6)</a:t>
            </a:r>
            <a:endParaRPr lang="cs-CZ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</a:t>
            </a:r>
            <a:r>
              <a:rPr lang="en-US" dirty="0" err="1" smtClean="0"/>
              <a:t>ozorovanie</a:t>
            </a:r>
            <a:r>
              <a:rPr lang="en-US" dirty="0" smtClean="0"/>
              <a:t> z OI:</a:t>
            </a:r>
          </a:p>
          <a:p>
            <a:pPr lvl="1" eaLnBrk="1" hangingPunct="1"/>
            <a:r>
              <a:rPr lang="sk-SK" dirty="0" smtClean="0"/>
              <a:t>k</a:t>
            </a:r>
            <a:r>
              <a:rPr lang="en-US" dirty="0" smtClean="0"/>
              <a:t>a</a:t>
            </a:r>
            <a:r>
              <a:rPr lang="sk-SK" dirty="0" err="1" smtClean="0"/>
              <a:t>ždý</a:t>
            </a:r>
            <a:r>
              <a:rPr lang="sk-SK" dirty="0" smtClean="0"/>
              <a:t> objekt </a:t>
            </a:r>
            <a:r>
              <a:rPr lang="sk-SK" dirty="0" smtClean="0">
                <a:solidFill>
                  <a:srgbClr val="FF0000"/>
                </a:solidFill>
              </a:rPr>
              <a:t>má len</a:t>
            </a:r>
            <a:r>
              <a:rPr lang="sk-SK" dirty="0" smtClean="0"/>
              <a:t> také metódy, aké mu </a:t>
            </a:r>
            <a:r>
              <a:rPr lang="sk-SK" dirty="0" smtClean="0">
                <a:solidFill>
                  <a:srgbClr val="FF0000"/>
                </a:solidFill>
              </a:rPr>
              <a:t>predpisuje</a:t>
            </a:r>
            <a:r>
              <a:rPr lang="sk-SK" dirty="0" smtClean="0"/>
              <a:t> príslušnosť k triede</a:t>
            </a:r>
          </a:p>
          <a:p>
            <a:pPr eaLnBrk="1" hangingPunct="1"/>
            <a:r>
              <a:rPr lang="sk-SK" dirty="0" smtClean="0"/>
              <a:t>v Java programe môžeme písať:</a:t>
            </a:r>
          </a:p>
          <a:p>
            <a:pPr lvl="1"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jozko.trojuholnik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 smtClean="0"/>
              <a:t>    ale nie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katka.trojuholnik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 smtClean="0"/>
              <a:t>    lebo cez premennú </a:t>
            </a:r>
            <a:r>
              <a:rPr lang="sk-SK" i="1" dirty="0" err="1" smtClean="0"/>
              <a:t>katka</a:t>
            </a:r>
            <a:r>
              <a:rPr lang="sk-SK" i="1" dirty="0" smtClean="0"/>
              <a:t> </a:t>
            </a:r>
            <a:r>
              <a:rPr lang="sk-SK" dirty="0" smtClean="0"/>
              <a:t>vieme komunikovať len s korytnačkami triedy </a:t>
            </a:r>
            <a:r>
              <a:rPr lang="sk-SK" i="1" dirty="0" err="1" smtClean="0"/>
              <a:t>Turtle</a:t>
            </a:r>
            <a:r>
              <a:rPr lang="sk-SK" i="1" dirty="0" smtClean="0"/>
              <a:t> </a:t>
            </a:r>
            <a:r>
              <a:rPr lang="en-US" dirty="0" smtClean="0"/>
              <a:t>- tie ne</a:t>
            </a:r>
            <a:r>
              <a:rPr lang="sk-SK" dirty="0" smtClean="0"/>
              <a:t>poznajú metódu </a:t>
            </a:r>
            <a:r>
              <a:rPr lang="sk-SK" i="1" dirty="0" err="1" smtClean="0"/>
              <a:t>trojuholnik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Nerobme veci dvakrát ...</a:t>
            </a:r>
            <a:endParaRPr lang="cs-CZ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n</a:t>
            </a:r>
            <a:r>
              <a:rPr lang="en-US" sz="2400" dirty="0" smtClean="0"/>
              <a:t>au</a:t>
            </a:r>
            <a:r>
              <a:rPr lang="sk-SK" sz="2400" dirty="0" err="1" smtClean="0"/>
              <a:t>čme</a:t>
            </a:r>
            <a:r>
              <a:rPr lang="sk-SK" sz="2400" dirty="0" smtClean="0"/>
              <a:t> </a:t>
            </a:r>
            <a:r>
              <a:rPr lang="en-US" sz="2400" dirty="0" err="1" smtClean="0"/>
              <a:t>objekty</a:t>
            </a:r>
            <a:r>
              <a:rPr lang="en-US" sz="2400" dirty="0" smtClean="0"/>
              <a:t> </a:t>
            </a:r>
            <a:r>
              <a:rPr lang="en-US" sz="2400" dirty="0" err="1" smtClean="0"/>
              <a:t>triedy</a:t>
            </a:r>
            <a:r>
              <a:rPr lang="en-US" sz="2400" dirty="0" smtClean="0"/>
              <a:t> </a:t>
            </a:r>
            <a:r>
              <a:rPr lang="sk-SK" sz="2400" i="1" dirty="0" err="1" smtClean="0"/>
              <a:t>MojaTurtle</a:t>
            </a:r>
            <a:r>
              <a:rPr lang="sk-SK" sz="2400" i="1" dirty="0" smtClean="0"/>
              <a:t> </a:t>
            </a:r>
            <a:r>
              <a:rPr lang="sk-SK" sz="2400" dirty="0" smtClean="0"/>
              <a:t>ďalšiu metódu so záhadným kódom: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zahada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.trojuholnik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.trojuholnik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.trojuholnik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767942" y="3293706"/>
            <a:ext cx="1838129" cy="1306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3926" y="4845698"/>
            <a:ext cx="1738603" cy="295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4814596" y="4121021"/>
            <a:ext cx="1695060" cy="1337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2337" y="3076091"/>
            <a:ext cx="2298439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Môžeme volať aj tie metódy, ktoré sme objekty triedy </a:t>
            </a:r>
            <a:r>
              <a:rPr lang="sk-SK" sz="2400" i="1" dirty="0" err="1" smtClean="0">
                <a:latin typeface="Trebuchet MS" pitchFamily="34" charset="0"/>
              </a:rPr>
              <a:t>MojaTurtle</a:t>
            </a:r>
            <a:r>
              <a:rPr lang="sk-SK" sz="2400" dirty="0" smtClean="0">
                <a:latin typeface="Trebuchet MS" pitchFamily="34" charset="0"/>
              </a:rPr>
              <a:t> doučili.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Metódy s parametrom</a:t>
            </a:r>
            <a:r>
              <a:rPr lang="en-US" sz="4000" smtClean="0"/>
              <a:t> (1)</a:t>
            </a:r>
            <a:endParaRPr lang="cs-CZ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aj naše doučené metódy môžu mať </a:t>
            </a:r>
            <a:r>
              <a:rPr lang="sk-SK" sz="2400" dirty="0" smtClean="0">
                <a:solidFill>
                  <a:srgbClr val="FF0000"/>
                </a:solidFill>
              </a:rPr>
              <a:t>parametre</a:t>
            </a:r>
            <a:r>
              <a:rPr lang="sk-SK" sz="2400" dirty="0" smtClean="0"/>
              <a:t> ...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parameter zastupuje hodnotu, s ktorou sa metóda volá...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trojuholnik</a:t>
            </a:r>
            <a:r>
              <a:rPr lang="cs-CZ" sz="24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strana</a:t>
            </a:r>
            <a:r>
              <a:rPr lang="cs-CZ" sz="2400" b="1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(strana);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(strana);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(strana);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b="1" dirty="0" smtClean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225142" y="2967134"/>
            <a:ext cx="354563" cy="19780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47592" y="4755601"/>
            <a:ext cx="2942252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„Magické slovíčko“ hovoriace, že parameter </a:t>
            </a:r>
            <a:r>
              <a:rPr lang="sk-SK" sz="2400" dirty="0" smtClean="0">
                <a:solidFill>
                  <a:srgbClr val="FF0000"/>
                </a:solidFill>
                <a:latin typeface="Trebuchet MS" pitchFamily="34" charset="0"/>
              </a:rPr>
              <a:t>musí byť číslo</a:t>
            </a:r>
            <a:r>
              <a:rPr lang="sk-SK" sz="2400" dirty="0" smtClean="0">
                <a:latin typeface="Trebuchet MS" pitchFamily="34" charset="0"/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792686" y="2911150"/>
            <a:ext cx="522514" cy="1026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2890" y="3844311"/>
            <a:ext cx="270587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Meno parametra.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Metódy s parametrom</a:t>
            </a:r>
            <a:r>
              <a:rPr lang="en-US" sz="4000" smtClean="0"/>
              <a:t> (2)</a:t>
            </a:r>
            <a:endParaRPr lang="cs-CZ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54150"/>
            <a:ext cx="8529637" cy="5129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metóda môže mať aj viac parametrov: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 smtClean="0">
                <a:solidFill>
                  <a:srgbClr val="000000"/>
                </a:solidFill>
                <a:latin typeface="Courier New" pitchFamily="49" charset="0"/>
              </a:rPr>
              <a:t>obdlznik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1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smtClean="0">
                <a:solidFill>
                  <a:srgbClr val="000000"/>
                </a:solidFill>
                <a:latin typeface="Courier New" pitchFamily="49" charset="0"/>
              </a:rPr>
              <a:t>sirka, </a:t>
            </a:r>
            <a:r>
              <a:rPr lang="cs-CZ" sz="21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 smtClean="0">
                <a:solidFill>
                  <a:srgbClr val="000000"/>
                </a:solidFill>
                <a:latin typeface="Courier New" pitchFamily="49" charset="0"/>
              </a:rPr>
              <a:t>vyska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1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100" b="1" dirty="0" smtClean="0">
                <a:solidFill>
                  <a:srgbClr val="000000"/>
                </a:solidFill>
                <a:latin typeface="Courier New" pitchFamily="49" charset="0"/>
              </a:rPr>
              <a:t>... príkazy na namaľovanie </a:t>
            </a:r>
            <a:r>
              <a:rPr lang="sk-SK" sz="2100" b="1" dirty="0" err="1" smtClean="0">
                <a:solidFill>
                  <a:srgbClr val="000000"/>
                </a:solidFill>
                <a:latin typeface="Courier New" pitchFamily="49" charset="0"/>
              </a:rPr>
              <a:t>obdlžníka</a:t>
            </a:r>
            <a:r>
              <a:rPr lang="sk-SK" sz="2100" b="1" dirty="0" smtClean="0">
                <a:solidFill>
                  <a:srgbClr val="000000"/>
                </a:solidFill>
                <a:latin typeface="Courier New" pitchFamily="49" charset="0"/>
              </a:rPr>
              <a:t> ...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sz="800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j</a:t>
            </a:r>
            <a:r>
              <a:rPr lang="en-US" dirty="0" err="1" smtClean="0"/>
              <a:t>ednotliv</a:t>
            </a:r>
            <a:r>
              <a:rPr lang="sk-SK" dirty="0" smtClean="0"/>
              <a:t>é parametre </a:t>
            </a:r>
            <a:r>
              <a:rPr lang="sk-SK" b="1" dirty="0" smtClean="0">
                <a:solidFill>
                  <a:srgbClr val="FF0000"/>
                </a:solidFill>
              </a:rPr>
              <a:t>oddeľujeme čiarkou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 smtClean="0"/>
              <a:t>p</a:t>
            </a:r>
            <a:r>
              <a:rPr lang="en-US" b="1" dirty="0" err="1" smtClean="0"/>
              <a:t>aremeter</a:t>
            </a:r>
            <a:r>
              <a:rPr lang="en-US" dirty="0" smtClean="0"/>
              <a:t> je </a:t>
            </a:r>
            <a:r>
              <a:rPr lang="sk-SK" dirty="0" smtClean="0"/>
              <a:t>vždy </a:t>
            </a:r>
            <a:r>
              <a:rPr lang="en-US" b="1" dirty="0" smtClean="0"/>
              <a:t>pop</a:t>
            </a:r>
            <a:r>
              <a:rPr lang="sk-SK" b="1" dirty="0" err="1" smtClean="0"/>
              <a:t>ísaný</a:t>
            </a:r>
            <a:r>
              <a:rPr lang="sk-SK" b="1" dirty="0" smtClean="0"/>
              <a:t> dvojicou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„magické slovíčko“ definujúce </a:t>
            </a:r>
            <a:r>
              <a:rPr lang="sk-SK" dirty="0" smtClean="0">
                <a:solidFill>
                  <a:srgbClr val="FF0000"/>
                </a:solidFill>
              </a:rPr>
              <a:t>povolené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hodnoty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17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700" dirty="0" smtClean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en-US" dirty="0" err="1" smtClean="0"/>
              <a:t>povolen</a:t>
            </a:r>
            <a:r>
              <a:rPr lang="sk-SK" dirty="0" smtClean="0"/>
              <a:t>á hodnota je ľubovoľné reálne číslo</a:t>
            </a:r>
            <a:endParaRPr lang="cs-CZ" sz="17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 smtClean="0">
                <a:solidFill>
                  <a:srgbClr val="FF0000"/>
                </a:solidFill>
              </a:rPr>
              <a:t>názov</a:t>
            </a:r>
            <a:r>
              <a:rPr lang="sk-SK" dirty="0" smtClean="0"/>
              <a:t> parametra, pod ktorým je hodnota parametra dostupná v metóde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Opakovanie je ...</a:t>
            </a:r>
            <a:endParaRPr lang="cs-CZ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589184"/>
          </a:xfrm>
        </p:spPr>
        <p:txBody>
          <a:bodyPr/>
          <a:lstStyle/>
          <a:p>
            <a:pPr eaLnBrk="1" hangingPunct="1"/>
            <a:r>
              <a:rPr lang="sk-SK" dirty="0" smtClean="0"/>
              <a:t>... matkou múdrosti a základ programovania</a:t>
            </a:r>
          </a:p>
          <a:p>
            <a:pPr eaLnBrk="1" hangingPunct="1"/>
            <a:endParaRPr lang="sk-SK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2589" y="2085424"/>
            <a:ext cx="78057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public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void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trojuholnik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double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strana) {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(strana);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(strana);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(strana);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7F0055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3517642" y="247261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3530083" y="324083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533194" y="4055705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021494" y="2855167"/>
            <a:ext cx="2052732" cy="475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4030824" y="3408784"/>
            <a:ext cx="1990528" cy="1835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040155" y="3436776"/>
            <a:ext cx="2027850" cy="10045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12500" y="2973455"/>
            <a:ext cx="3063549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Trebuchet MS" pitchFamily="34" charset="0"/>
              </a:rPr>
              <a:t>3x</a:t>
            </a:r>
            <a:r>
              <a:rPr lang="sk-SK" sz="2400" dirty="0" smtClean="0">
                <a:latin typeface="Trebuchet MS" pitchFamily="34" charset="0"/>
              </a:rPr>
              <a:t> úplne rovnaká postupnosť príkazov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Trojuholn</a:t>
            </a:r>
            <a:r>
              <a:rPr lang="sk-SK" sz="4000" smtClean="0"/>
              <a:t>ík ...</a:t>
            </a:r>
            <a:endParaRPr lang="cs-CZ" sz="40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7805737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trojuholnik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strana) {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(strana);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(strana);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(strana);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 smtClean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2569741" y="4408747"/>
            <a:ext cx="6300788" cy="2259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trojuholnik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strana)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i=0; i&lt;</a:t>
            </a:r>
            <a:r>
              <a:rPr lang="sk-SK" sz="2400" b="1" dirty="0">
                <a:solidFill>
                  <a:srgbClr val="FF0000"/>
                </a:solidFill>
                <a:latin typeface="Courier New" pitchFamily="49" charset="0"/>
              </a:rPr>
              <a:t>3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(strana);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}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/>
          </a:p>
        </p:txBody>
      </p:sp>
      <p:sp>
        <p:nvSpPr>
          <p:cNvPr id="1105926" name="AutoShape 6"/>
          <p:cNvSpPr>
            <a:spLocks noChangeArrowheads="1"/>
          </p:cNvSpPr>
          <p:nvPr/>
        </p:nvSpPr>
        <p:spPr bwMode="auto">
          <a:xfrm rot="5400000">
            <a:off x="4021138" y="2495550"/>
            <a:ext cx="1524000" cy="152400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60523539 h 21600"/>
              <a:gd name="T4" fmla="*/ 16114041 w 21600"/>
              <a:gd name="T5" fmla="*/ 107526663 h 21600"/>
              <a:gd name="T6" fmla="*/ 107526663 w 21600"/>
              <a:gd name="T7" fmla="*/ 302617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4" grpId="0" animBg="1"/>
      <p:bldP spid="11059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Ako opakovať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„magická formula“ na opakovanie </a:t>
            </a:r>
            <a:r>
              <a:rPr lang="en-US" dirty="0" err="1" smtClean="0"/>
              <a:t>skupiny</a:t>
            </a:r>
            <a:r>
              <a:rPr lang="en-US" dirty="0" smtClean="0"/>
              <a:t> </a:t>
            </a:r>
            <a:r>
              <a:rPr lang="sk-SK" dirty="0" smtClean="0"/>
              <a:t>príkazov</a:t>
            </a:r>
            <a:r>
              <a:rPr lang="en-US" dirty="0" smtClean="0"/>
              <a:t>: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234" y="5288675"/>
            <a:ext cx="1410705" cy="141070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09322" y="2407298"/>
            <a:ext cx="1586202" cy="11849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85187" y="421753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Pr</a:t>
            </a:r>
            <a:r>
              <a:rPr lang="sk-SK" sz="2400" dirty="0" err="1" smtClean="0">
                <a:latin typeface="Trebuchet MS" pitchFamily="34" charset="0"/>
              </a:rPr>
              <a:t>íkazy</a:t>
            </a:r>
            <a:r>
              <a:rPr lang="sk-SK" sz="2400" dirty="0" smtClean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655976" y="407747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Vlo</a:t>
            </a:r>
            <a:r>
              <a:rPr lang="sk-SK" sz="4000" smtClean="0"/>
              <a:t>čka </a:t>
            </a:r>
            <a:r>
              <a:rPr lang="en-US" sz="4000" smtClean="0"/>
              <a:t>(1)</a:t>
            </a:r>
            <a:endParaRPr lang="cs-CZ" sz="4000" smtClean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 smtClean="0"/>
              <a:t>c</a:t>
            </a:r>
            <a:r>
              <a:rPr lang="en-US" dirty="0" err="1" smtClean="0"/>
              <a:t>hceme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sk-SK" dirty="0" err="1" smtClean="0"/>
              <a:t>ľovať</a:t>
            </a:r>
            <a:r>
              <a:rPr lang="sk-SK" dirty="0" smtClean="0"/>
              <a:t> vločku</a:t>
            </a:r>
          </a:p>
          <a:p>
            <a:pPr eaLnBrk="1" hangingPunct="1">
              <a:buFontTx/>
              <a:buNone/>
            </a:pPr>
            <a:r>
              <a:rPr lang="sk-SK" dirty="0" smtClean="0"/>
              <a:t>	s </a:t>
            </a:r>
            <a:r>
              <a:rPr lang="en-US" dirty="0" smtClean="0"/>
              <a:t>12-timi </a:t>
            </a:r>
            <a:r>
              <a:rPr lang="en-US" dirty="0" err="1" smtClean="0"/>
              <a:t>ramenami</a:t>
            </a:r>
            <a:endParaRPr lang="sk-SK" dirty="0" smtClean="0"/>
          </a:p>
          <a:p>
            <a:pPr eaLnBrk="1" hangingPunct="1"/>
            <a:r>
              <a:rPr lang="sk-SK" dirty="0" err="1" smtClean="0"/>
              <a:t>paramet</a:t>
            </a:r>
            <a:r>
              <a:rPr lang="en-US" dirty="0" err="1" smtClean="0"/>
              <a:t>er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i="1" dirty="0" err="1" smtClean="0"/>
              <a:t>dlzkaLuca</a:t>
            </a:r>
            <a:r>
              <a:rPr lang="sk-SK" dirty="0" smtClean="0"/>
              <a:t> – dĺžka lúča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12</a:t>
            </a:r>
            <a:r>
              <a:rPr lang="sk-SK" dirty="0" smtClean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sprav krok dĺžky </a:t>
            </a:r>
            <a:r>
              <a:rPr lang="sk-SK" i="1" dirty="0" err="1" smtClean="0"/>
              <a:t>dlzkaLuca</a:t>
            </a:r>
            <a:endParaRPr lang="sk-SK" i="1" dirty="0" smtClean="0"/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sprav krok späť dĺžky </a:t>
            </a:r>
            <a:r>
              <a:rPr lang="sk-SK" i="1" dirty="0" err="1" smtClean="0"/>
              <a:t>dlzkaLuca</a:t>
            </a:r>
            <a:endParaRPr lang="sk-SK" i="1" dirty="0" smtClean="0"/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otoč sa o </a:t>
            </a:r>
            <a:r>
              <a:rPr lang="sk-SK" i="1" dirty="0" smtClean="0"/>
              <a:t>360 </a:t>
            </a:r>
            <a:r>
              <a:rPr lang="en-US" i="1" dirty="0" smtClean="0"/>
              <a:t>/ 12 = 30</a:t>
            </a:r>
            <a:r>
              <a:rPr lang="en-US" dirty="0" smtClean="0"/>
              <a:t> </a:t>
            </a:r>
            <a:r>
              <a:rPr lang="en-US" dirty="0" err="1" smtClean="0"/>
              <a:t>stup</a:t>
            </a:r>
            <a:r>
              <a:rPr lang="sk-SK" dirty="0" err="1" smtClean="0"/>
              <a:t>ňov</a:t>
            </a:r>
            <a:endParaRPr lang="sk-SK" dirty="0" smtClean="0"/>
          </a:p>
          <a:p>
            <a:pPr eaLnBrk="1" hangingPunct="1">
              <a:buFontTx/>
              <a:buNone/>
            </a:pPr>
            <a:endParaRPr lang="cs-CZ" b="1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Vlo</a:t>
            </a:r>
            <a:r>
              <a:rPr lang="sk-SK" sz="4000" smtClean="0"/>
              <a:t>čka </a:t>
            </a:r>
            <a:r>
              <a:rPr lang="en-US" sz="4000" smtClean="0"/>
              <a:t>(2)</a:t>
            </a:r>
            <a:endParaRPr lang="cs-CZ" sz="4000" smtClean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vlocka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dlzkaLuca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12</a:t>
            </a:r>
            <a:r>
              <a:rPr lang="sk-SK" dirty="0" smtClean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sprav krok dĺžky </a:t>
            </a:r>
            <a:r>
              <a:rPr lang="sk-SK" i="1" dirty="0" err="1" smtClean="0"/>
              <a:t>dlzkaLuca</a:t>
            </a:r>
            <a:endParaRPr lang="sk-SK" i="1" dirty="0" smtClean="0"/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sprav krok späť dĺžky </a:t>
            </a:r>
            <a:r>
              <a:rPr lang="sk-SK" i="1" dirty="0" err="1" smtClean="0"/>
              <a:t>dlzkaLuca</a:t>
            </a:r>
            <a:endParaRPr lang="sk-SK" i="1" dirty="0" smtClean="0"/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otoč sa o </a:t>
            </a:r>
            <a:r>
              <a:rPr lang="sk-SK" i="1" dirty="0" smtClean="0"/>
              <a:t>360 </a:t>
            </a:r>
            <a:r>
              <a:rPr lang="en-US" i="1" dirty="0" smtClean="0"/>
              <a:t>/ 12 = 30</a:t>
            </a:r>
            <a:r>
              <a:rPr lang="en-US" dirty="0" smtClean="0"/>
              <a:t> </a:t>
            </a:r>
            <a:r>
              <a:rPr lang="en-US" dirty="0" err="1" smtClean="0"/>
              <a:t>stup</a:t>
            </a:r>
            <a:r>
              <a:rPr lang="sk-SK" dirty="0" err="1" smtClean="0"/>
              <a:t>ňov</a:t>
            </a:r>
            <a:endParaRPr lang="sk-SK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   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.step(dlzkaLuca);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   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.step(-dlzkaLuca);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   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.turn(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</a:t>
            </a:r>
            <a:r>
              <a:rPr lang="sk-SK" sz="4000" smtClean="0"/>
              <a:t>ývojové prostredie Eclipse</a:t>
            </a:r>
            <a:endParaRPr lang="cs-CZ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</a:t>
            </a:r>
            <a:r>
              <a:rPr lang="sk-SK" dirty="0" err="1" smtClean="0"/>
              <a:t>rogramovať</a:t>
            </a:r>
            <a:r>
              <a:rPr lang="sk-SK" dirty="0" smtClean="0"/>
              <a:t> v Jave sa dá aj v </a:t>
            </a:r>
            <a:r>
              <a:rPr lang="sk-SK" dirty="0" err="1" smtClean="0"/>
              <a:t>Notepade</a:t>
            </a:r>
            <a:r>
              <a:rPr lang="sk-SK" dirty="0" smtClean="0"/>
              <a:t>, ale ...</a:t>
            </a:r>
          </a:p>
          <a:p>
            <a:pPr eaLnBrk="1" hangingPunct="1"/>
            <a:r>
              <a:rPr lang="sk-SK" b="1" dirty="0" err="1" smtClean="0">
                <a:solidFill>
                  <a:srgbClr val="FF0000"/>
                </a:solidFill>
              </a:rPr>
              <a:t>Eclipse</a:t>
            </a:r>
            <a:r>
              <a:rPr lang="en-US" dirty="0" smtClean="0"/>
              <a:t> (</a:t>
            </a:r>
            <a:r>
              <a:rPr lang="en-US" dirty="0" err="1" smtClean="0"/>
              <a:t>od</a:t>
            </a:r>
            <a:r>
              <a:rPr lang="en-US" dirty="0" smtClean="0"/>
              <a:t> IBM, </a:t>
            </a:r>
            <a:r>
              <a:rPr lang="en-US" dirty="0" err="1" smtClean="0"/>
              <a:t>dnes</a:t>
            </a:r>
            <a:r>
              <a:rPr lang="en-US" dirty="0" smtClean="0"/>
              <a:t> free SW)</a:t>
            </a:r>
          </a:p>
          <a:p>
            <a:pPr lvl="1" eaLnBrk="1" hangingPunct="1"/>
            <a:r>
              <a:rPr lang="sk-SK" dirty="0" smtClean="0"/>
              <a:t>je moderné </a:t>
            </a:r>
            <a:r>
              <a:rPr lang="sk-SK" b="1" dirty="0" smtClean="0">
                <a:solidFill>
                  <a:srgbClr val="FF0000"/>
                </a:solidFill>
              </a:rPr>
              <a:t>vývojové prostredie</a:t>
            </a:r>
            <a:r>
              <a:rPr lang="sk-SK" dirty="0" smtClean="0"/>
              <a:t> nielen pre Javu </a:t>
            </a:r>
            <a:r>
              <a:rPr lang="en-US" dirty="0" smtClean="0"/>
              <a:t>(PHP, C, Python, Perl, Cobol, …)</a:t>
            </a:r>
          </a:p>
          <a:p>
            <a:pPr lvl="1" eaLnBrk="1" hangingPunct="1"/>
            <a:r>
              <a:rPr lang="en-US" dirty="0" smtClean="0"/>
              <a:t>be</a:t>
            </a:r>
            <a:r>
              <a:rPr lang="sk-SK" dirty="0" err="1" smtClean="0"/>
              <a:t>ží</a:t>
            </a:r>
            <a:r>
              <a:rPr lang="sk-SK" dirty="0" smtClean="0"/>
              <a:t> vo všetkých hlavných OS </a:t>
            </a:r>
            <a:r>
              <a:rPr lang="en-US" dirty="0" smtClean="0"/>
              <a:t>(Windows, Linux, …)</a:t>
            </a:r>
          </a:p>
          <a:p>
            <a:pPr lvl="1" eaLnBrk="1" hangingPunct="1"/>
            <a:r>
              <a:rPr lang="sk-SK" dirty="0" smtClean="0"/>
              <a:t>je konkurentom</a:t>
            </a:r>
            <a:r>
              <a:rPr lang="en-US" dirty="0" smtClean="0"/>
              <a:t> </a:t>
            </a:r>
            <a:r>
              <a:rPr lang="en-US" b="1" dirty="0" smtClean="0"/>
              <a:t>Net</a:t>
            </a:r>
            <a:r>
              <a:rPr lang="sk-SK" b="1" dirty="0" smtClean="0"/>
              <a:t>B</a:t>
            </a:r>
            <a:r>
              <a:rPr lang="en-US" b="1" dirty="0" err="1" smtClean="0"/>
              <a:t>eans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študentský projekt z </a:t>
            </a:r>
            <a:r>
              <a:rPr lang="sk-SK" dirty="0" err="1" smtClean="0"/>
              <a:t>Matfyzu</a:t>
            </a:r>
            <a:r>
              <a:rPr lang="sk-SK" dirty="0" smtClean="0"/>
              <a:t> na UK v Prahe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r>
              <a:rPr lang="sk-SK" dirty="0" smtClean="0"/>
              <a:t>má obrovskú </a:t>
            </a:r>
            <a:r>
              <a:rPr lang="sk-SK" b="1" dirty="0" smtClean="0">
                <a:solidFill>
                  <a:srgbClr val="FF0000"/>
                </a:solidFill>
              </a:rPr>
              <a:t>podporu</a:t>
            </a:r>
            <a:r>
              <a:rPr lang="sk-SK" dirty="0" smtClean="0"/>
              <a:t> a kopu dostupných </a:t>
            </a:r>
            <a:r>
              <a:rPr lang="sk-SK" b="1" dirty="0" err="1" smtClean="0">
                <a:solidFill>
                  <a:srgbClr val="FF0000"/>
                </a:solidFill>
              </a:rPr>
              <a:t>pluginov</a:t>
            </a:r>
            <a:endParaRPr lang="sk-SK" b="1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34818" name="Picture 2" descr="http://www.eclipse.org/artwork/images/eclipse_pos_logo_fc_sm.jpg"/>
          <p:cNvPicPr>
            <a:picLocks noChangeAspect="1" noChangeArrowheads="1"/>
          </p:cNvPicPr>
          <p:nvPr/>
        </p:nvPicPr>
        <p:blipFill>
          <a:blip r:embed="rId2" cstate="print"/>
          <a:srcRect t="21270" b="16145"/>
          <a:stretch>
            <a:fillRect/>
          </a:stretch>
        </p:blipFill>
        <p:spPr bwMode="auto">
          <a:xfrm>
            <a:off x="3775851" y="5365101"/>
            <a:ext cx="2072309" cy="1296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 be continued …</a:t>
            </a:r>
            <a:endParaRPr lang="cs-CZ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Základné koncepty Eclipse</a:t>
            </a:r>
            <a:endParaRPr lang="cs-CZ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Workspace</a:t>
            </a:r>
            <a:r>
              <a:rPr lang="sk-SK" smtClean="0"/>
              <a:t> </a:t>
            </a:r>
            <a:r>
              <a:rPr lang="en-US" smtClean="0"/>
              <a:t>(pracovn</a:t>
            </a:r>
            <a:r>
              <a:rPr lang="sk-SK" smtClean="0"/>
              <a:t>ý priestor</a:t>
            </a:r>
            <a:r>
              <a:rPr lang="en-US" smtClean="0"/>
              <a:t>)</a:t>
            </a:r>
          </a:p>
          <a:p>
            <a:pPr lvl="1" eaLnBrk="1" hangingPunct="1"/>
            <a:r>
              <a:rPr lang="sk-SK" smtClean="0"/>
              <a:t>m</a:t>
            </a:r>
            <a:r>
              <a:rPr lang="en-US" smtClean="0"/>
              <a:t>iesto</a:t>
            </a:r>
            <a:r>
              <a:rPr lang="sk-SK" smtClean="0"/>
              <a:t>,</a:t>
            </a:r>
            <a:r>
              <a:rPr lang="en-US" smtClean="0"/>
              <a:t> kde vytv</a:t>
            </a:r>
            <a:r>
              <a:rPr lang="sk-SK" smtClean="0"/>
              <a:t>árame </a:t>
            </a:r>
            <a:r>
              <a:rPr lang="sk-SK" smtClean="0">
                <a:solidFill>
                  <a:srgbClr val="FF0000"/>
                </a:solidFill>
              </a:rPr>
              <a:t>projekty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smtClean="0"/>
              <a:t>a</a:t>
            </a:r>
            <a:r>
              <a:rPr lang="en-US" smtClean="0"/>
              <a:t>dres</a:t>
            </a:r>
            <a:r>
              <a:rPr lang="sk-SK" smtClean="0"/>
              <a:t>ár na disku</a:t>
            </a:r>
          </a:p>
          <a:p>
            <a:pPr eaLnBrk="1" hangingPunct="1"/>
            <a:r>
              <a:rPr lang="sk-SK" b="1" smtClean="0"/>
              <a:t>Project</a:t>
            </a:r>
            <a:r>
              <a:rPr lang="sk-SK" smtClean="0"/>
              <a:t> </a:t>
            </a:r>
            <a:r>
              <a:rPr lang="en-US" smtClean="0"/>
              <a:t>(projekt)</a:t>
            </a:r>
          </a:p>
          <a:p>
            <a:pPr lvl="1" eaLnBrk="1" hangingPunct="1"/>
            <a:r>
              <a:rPr lang="en-US" smtClean="0"/>
              <a:t>“kopa </a:t>
            </a:r>
            <a:r>
              <a:rPr lang="sk-SK" smtClean="0"/>
              <a:t>súborov, ktoré </a:t>
            </a:r>
            <a:r>
              <a:rPr lang="sk-SK" smtClean="0">
                <a:solidFill>
                  <a:srgbClr val="FF0000"/>
                </a:solidFill>
              </a:rPr>
              <a:t>patria k sebe</a:t>
            </a:r>
            <a:r>
              <a:rPr lang="sk-SK" smtClean="0"/>
              <a:t>“</a:t>
            </a:r>
          </a:p>
          <a:p>
            <a:pPr lvl="1" eaLnBrk="1" hangingPunct="1"/>
            <a:r>
              <a:rPr lang="sk-SK" smtClean="0"/>
              <a:t>Java Project </a:t>
            </a:r>
            <a:r>
              <a:rPr lang="en-US" smtClean="0"/>
              <a:t>= </a:t>
            </a:r>
            <a:r>
              <a:rPr lang="sk-SK" smtClean="0"/>
              <a:t>„</a:t>
            </a:r>
            <a:r>
              <a:rPr lang="en-US" smtClean="0"/>
              <a:t>kopa</a:t>
            </a:r>
            <a:r>
              <a:rPr lang="sk-SK" smtClean="0"/>
              <a:t>“</a:t>
            </a:r>
            <a:r>
              <a:rPr lang="en-US" smtClean="0"/>
              <a:t> tried (Classes), ktor</a:t>
            </a:r>
            <a:r>
              <a:rPr lang="sk-SK" smtClean="0"/>
              <a:t>é patria k sebe</a:t>
            </a:r>
          </a:p>
          <a:p>
            <a:pPr lvl="1" eaLnBrk="1" hangingPunct="1"/>
            <a:r>
              <a:rPr lang="sk-SK" smtClean="0"/>
              <a:t>podadresár vo Workspace</a:t>
            </a:r>
          </a:p>
          <a:p>
            <a:pPr eaLnBrk="1" hangingPunct="1"/>
            <a:r>
              <a:rPr lang="sk-SK" smtClean="0"/>
              <a:t>Demo ...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50850" y="4045587"/>
            <a:ext cx="8375650" cy="230832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Spustac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</a:p>
          <a:p>
            <a:pPr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args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Prvý projekt a prvá trieda</a:t>
            </a:r>
            <a:endParaRPr lang="cs-CZ" sz="40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1971675"/>
          </a:xfrm>
        </p:spPr>
        <p:txBody>
          <a:bodyPr/>
          <a:lstStyle/>
          <a:p>
            <a:pPr eaLnBrk="1" hangingPunct="1"/>
            <a:r>
              <a:rPr lang="en-US" dirty="0" smtClean="0"/>
              <a:t>p</a:t>
            </a:r>
            <a:r>
              <a:rPr lang="sk-SK" dirty="0" err="1" smtClean="0"/>
              <a:t>rogramovanie</a:t>
            </a:r>
            <a:r>
              <a:rPr lang="sk-SK" dirty="0" smtClean="0"/>
              <a:t> v Jave </a:t>
            </a:r>
            <a:r>
              <a:rPr lang="en-US" dirty="0" smtClean="0"/>
              <a:t>= </a:t>
            </a:r>
            <a:r>
              <a:rPr lang="en-US" dirty="0" err="1" smtClean="0"/>
              <a:t>vytv</a:t>
            </a:r>
            <a:r>
              <a:rPr lang="sk-SK" dirty="0" err="1" smtClean="0"/>
              <a:t>áranie</a:t>
            </a:r>
            <a:r>
              <a:rPr lang="sk-SK" dirty="0" smtClean="0"/>
              <a:t> tried</a:t>
            </a:r>
            <a:r>
              <a:rPr lang="en-US" dirty="0" smtClean="0"/>
              <a:t> (Class)</a:t>
            </a:r>
          </a:p>
          <a:p>
            <a:pPr eaLnBrk="1" hangingPunct="1"/>
            <a:r>
              <a:rPr lang="en-US" dirty="0" smtClean="0"/>
              <a:t>demo </a:t>
            </a:r>
            <a:r>
              <a:rPr lang="en-US" dirty="0" err="1" smtClean="0"/>
              <a:t>vytvorenia</a:t>
            </a:r>
            <a:r>
              <a:rPr lang="en-US" dirty="0" smtClean="0"/>
              <a:t> </a:t>
            </a:r>
            <a:r>
              <a:rPr lang="en-US" dirty="0" err="1" smtClean="0"/>
              <a:t>spustite</a:t>
            </a:r>
            <a:r>
              <a:rPr lang="sk-SK" dirty="0" err="1" smtClean="0"/>
              <a:t>ľnej</a:t>
            </a:r>
            <a:r>
              <a:rPr lang="sk-SK" dirty="0" smtClean="0"/>
              <a:t> triedy v </a:t>
            </a:r>
            <a:r>
              <a:rPr lang="sk-SK" dirty="0" err="1" smtClean="0"/>
              <a:t>Eclipse</a:t>
            </a:r>
            <a:r>
              <a:rPr lang="en-US" dirty="0" smtClean="0"/>
              <a:t> …</a:t>
            </a:r>
            <a:endParaRPr lang="sk-SK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typick</a:t>
            </a:r>
            <a:r>
              <a:rPr lang="sk-SK" dirty="0" smtClean="0"/>
              <a:t>á „spúšťacia“ trieda:</a:t>
            </a:r>
          </a:p>
        </p:txBody>
      </p:sp>
      <p:sp>
        <p:nvSpPr>
          <p:cNvPr id="1079301" name="Line 5"/>
          <p:cNvSpPr>
            <a:spLocks noChangeShapeType="1"/>
          </p:cNvSpPr>
          <p:nvPr/>
        </p:nvSpPr>
        <p:spPr bwMode="auto">
          <a:xfrm flipH="1" flipV="1">
            <a:off x="1688841" y="5169157"/>
            <a:ext cx="3209730" cy="7744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79305" name="AutoShape 9"/>
          <p:cNvSpPr>
            <a:spLocks noChangeArrowheads="1"/>
          </p:cNvSpPr>
          <p:nvPr/>
        </p:nvSpPr>
        <p:spPr bwMode="auto">
          <a:xfrm>
            <a:off x="6434786" y="2846096"/>
            <a:ext cx="2242683" cy="842963"/>
          </a:xfrm>
          <a:prstGeom prst="wedgeRoundRectCallout">
            <a:avLst>
              <a:gd name="adj1" fmla="val -105201"/>
              <a:gd name="adj2" fmla="val 145061"/>
              <a:gd name="adj3" fmla="val 16667"/>
            </a:avLst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k-SK" dirty="0">
                <a:latin typeface="Lucida Sans" pitchFamily="34" charset="0"/>
              </a:rPr>
              <a:t>Hovoríme „metóda </a:t>
            </a:r>
            <a:r>
              <a:rPr lang="sk-SK" dirty="0" err="1">
                <a:latin typeface="Lucida Sans" pitchFamily="34" charset="0"/>
              </a:rPr>
              <a:t>main</a:t>
            </a:r>
            <a:r>
              <a:rPr lang="sk-SK" dirty="0">
                <a:latin typeface="Lucida Sans" pitchFamily="34" charset="0"/>
              </a:rPr>
              <a:t>“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1420" y="5274544"/>
            <a:ext cx="3933372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 smtClean="0">
                <a:latin typeface="Lucida Sans" pitchFamily="34" charset="0"/>
              </a:rPr>
              <a:t>Priestor pre naše príkazy, ktoré sa postupne vykonajú po spustení triedy </a:t>
            </a:r>
            <a:r>
              <a:rPr lang="sk-SK" sz="2100" b="1" dirty="0" smtClean="0">
                <a:latin typeface="Lucida Sans" pitchFamily="34" charset="0"/>
              </a:rPr>
              <a:t>v takom poradí</a:t>
            </a:r>
            <a:r>
              <a:rPr lang="sk-SK" sz="2100" dirty="0" smtClean="0">
                <a:latin typeface="Lucida Sans" pitchFamily="34" charset="0"/>
              </a:rPr>
              <a:t>, v akom sú zapísané</a:t>
            </a:r>
            <a:r>
              <a:rPr lang="en-US" sz="2100" dirty="0" smtClean="0">
                <a:latin typeface="Lucida Sans" pitchFamily="34" charset="0"/>
              </a:rPr>
              <a:t>.</a:t>
            </a:r>
            <a:endParaRPr lang="sk-SK" sz="2100" dirty="0" smtClean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1" grpId="0" animBg="1"/>
      <p:bldP spid="107930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Čo máme na disku</a:t>
            </a:r>
            <a:endParaRPr lang="cs-CZ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</a:t>
            </a:r>
            <a:r>
              <a:rPr lang="sk-SK" dirty="0" smtClean="0"/>
              <a:t>úbory vznikajú v </a:t>
            </a:r>
            <a:r>
              <a:rPr lang="sk-SK" b="1" dirty="0" smtClean="0"/>
              <a:t>podadresároch projektu</a:t>
            </a:r>
          </a:p>
          <a:p>
            <a:pPr eaLnBrk="1" hangingPunct="1"/>
            <a:r>
              <a:rPr lang="en-US" dirty="0" smtClean="0"/>
              <a:t>s</a:t>
            </a:r>
            <a:r>
              <a:rPr lang="sk-SK" dirty="0" smtClean="0"/>
              <a:t>úbory s príponou </a:t>
            </a:r>
            <a:r>
              <a:rPr lang="sk-SK" i="1" dirty="0" err="1" smtClean="0">
                <a:solidFill>
                  <a:srgbClr val="FF0000"/>
                </a:solidFill>
              </a:rPr>
              <a:t>java</a:t>
            </a:r>
            <a:endParaRPr lang="sk-SK" i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 smtClean="0"/>
              <a:t>zdrojový kód </a:t>
            </a:r>
            <a:r>
              <a:rPr lang="sk-SK" dirty="0" smtClean="0"/>
              <a:t>jednotlivých tried</a:t>
            </a:r>
          </a:p>
          <a:p>
            <a:pPr lvl="1" eaLnBrk="1" hangingPunct="1"/>
            <a:r>
              <a:rPr lang="sk-SK" dirty="0" smtClean="0"/>
              <a:t>treba posielať pri riešení domácich úloh</a:t>
            </a:r>
          </a:p>
          <a:p>
            <a:pPr eaLnBrk="1" hangingPunct="1"/>
            <a:r>
              <a:rPr lang="en-US" dirty="0" smtClean="0"/>
              <a:t>s</a:t>
            </a:r>
            <a:r>
              <a:rPr lang="sk-SK" dirty="0" smtClean="0"/>
              <a:t>úbory s príponou </a:t>
            </a:r>
            <a:r>
              <a:rPr lang="sk-SK" i="1" dirty="0" err="1" smtClean="0">
                <a:solidFill>
                  <a:srgbClr val="FF0000"/>
                </a:solidFill>
              </a:rPr>
              <a:t>class</a:t>
            </a:r>
            <a:endParaRPr lang="sk-SK" i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vzniká pri </a:t>
            </a:r>
            <a:r>
              <a:rPr lang="sk-SK" b="1" dirty="0" smtClean="0"/>
              <a:t>kompilácií</a:t>
            </a:r>
            <a:r>
              <a:rPr lang="sk-SK" dirty="0" smtClean="0"/>
              <a:t> a tá sa robí pri každom uložení </a:t>
            </a:r>
            <a:r>
              <a:rPr lang="sk-SK" dirty="0" err="1" smtClean="0"/>
              <a:t>java</a:t>
            </a:r>
            <a:r>
              <a:rPr lang="sk-SK" dirty="0" smtClean="0"/>
              <a:t> súboru</a:t>
            </a:r>
          </a:p>
          <a:p>
            <a:pPr lvl="1" eaLnBrk="1" hangingPunct="1"/>
            <a:r>
              <a:rPr lang="sk-SK" dirty="0" smtClean="0"/>
              <a:t>„skompilovaný“ zdrojový kód</a:t>
            </a:r>
          </a:p>
          <a:p>
            <a:pPr lvl="1" eaLnBrk="1" hangingPunct="1"/>
            <a:r>
              <a:rPr lang="sk-SK" dirty="0" smtClean="0"/>
              <a:t>druh </a:t>
            </a:r>
            <a:r>
              <a:rPr lang="sk-SK" dirty="0" err="1" smtClean="0"/>
              <a:t>javackého</a:t>
            </a:r>
            <a:r>
              <a:rPr lang="sk-SK" dirty="0" smtClean="0"/>
              <a:t> „</a:t>
            </a:r>
            <a:r>
              <a:rPr lang="sk-SK" dirty="0" err="1" smtClean="0"/>
              <a:t>exe</a:t>
            </a:r>
            <a:r>
              <a:rPr lang="sk-SK" dirty="0" smtClean="0"/>
              <a:t>“ súboru</a:t>
            </a:r>
            <a:endParaRPr lang="cs-CZ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6056" r="7611" b="12167"/>
          <a:stretch>
            <a:fillRect/>
          </a:stretch>
        </p:blipFill>
        <p:spPr bwMode="auto">
          <a:xfrm>
            <a:off x="7305675" y="2247900"/>
            <a:ext cx="1482725" cy="15081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JPAZ</a:t>
            </a:r>
            <a:r>
              <a:rPr lang="en-US" sz="4000" smtClean="0"/>
              <a:t>2 framework</a:t>
            </a:r>
            <a:endParaRPr lang="cs-CZ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JPAZ</a:t>
            </a:r>
            <a:r>
              <a:rPr lang="en-US" b="1" dirty="0" smtClean="0"/>
              <a:t>2 framework</a:t>
            </a:r>
            <a:endParaRPr lang="sk-SK" b="1" dirty="0" smtClean="0"/>
          </a:p>
          <a:p>
            <a:pPr lvl="1" eaLnBrk="1" hangingPunct="1"/>
            <a:r>
              <a:rPr lang="sk-SK" dirty="0" smtClean="0"/>
              <a:t>umožní nám vidieť objekty</a:t>
            </a:r>
          </a:p>
          <a:p>
            <a:pPr lvl="1" eaLnBrk="1" hangingPunct="1"/>
            <a:r>
              <a:rPr lang="sk-SK" dirty="0" smtClean="0"/>
              <a:t>umožní nám interakciu s </a:t>
            </a:r>
            <a:r>
              <a:rPr lang="sk-SK" dirty="0" err="1" smtClean="0"/>
              <a:t>objektami</a:t>
            </a:r>
            <a:endParaRPr lang="sk-SK" dirty="0" smtClean="0"/>
          </a:p>
          <a:p>
            <a:pPr lvl="1" eaLnBrk="1" hangingPunct="1"/>
            <a:r>
              <a:rPr lang="sk-SK" dirty="0" smtClean="0"/>
              <a:t>umožní nám „korytnačiu grafiku“</a:t>
            </a:r>
            <a:endParaRPr lang="en-US" dirty="0" smtClean="0"/>
          </a:p>
          <a:p>
            <a:pPr lvl="1" eaLnBrk="1" hangingPunct="1"/>
            <a:r>
              <a:rPr lang="en-US" dirty="0" smtClean="0"/>
              <a:t>v </a:t>
            </a:r>
            <a:r>
              <a:rPr lang="en-US" dirty="0" err="1" smtClean="0"/>
              <a:t>kni</a:t>
            </a:r>
            <a:r>
              <a:rPr lang="sk-SK" dirty="0" smtClean="0"/>
              <a:t>žnici </a:t>
            </a:r>
            <a:r>
              <a:rPr lang="en-US" dirty="0" smtClean="0"/>
              <a:t>(s</a:t>
            </a:r>
            <a:r>
              <a:rPr lang="sk-SK" dirty="0" smtClean="0"/>
              <a:t>úbore</a:t>
            </a:r>
            <a:r>
              <a:rPr lang="en-US" dirty="0" smtClean="0"/>
              <a:t>) jpaz2.jar</a:t>
            </a:r>
          </a:p>
          <a:p>
            <a:pPr eaLnBrk="1" hangingPunct="1"/>
            <a:r>
              <a:rPr lang="en-US" dirty="0" smtClean="0"/>
              <a:t>a</a:t>
            </a:r>
            <a:r>
              <a:rPr lang="sk-SK" dirty="0" smtClean="0"/>
              <a:t>k ho chceme používať</a:t>
            </a:r>
            <a:r>
              <a:rPr lang="en-US" dirty="0" smtClean="0"/>
              <a:t>,</a:t>
            </a:r>
            <a:r>
              <a:rPr lang="sk-SK" dirty="0" smtClean="0"/>
              <a:t> musíme</a:t>
            </a:r>
            <a:r>
              <a:rPr lang="en-US" dirty="0" smtClean="0"/>
              <a:t>:</a:t>
            </a:r>
            <a:r>
              <a:rPr lang="sk-SK" dirty="0" smtClean="0"/>
              <a:t> </a:t>
            </a:r>
            <a:endParaRPr lang="en-US" dirty="0" smtClean="0"/>
          </a:p>
          <a:p>
            <a:pPr marL="1082675" lvl="1" indent="-457200" eaLnBrk="1" hangingPunct="1">
              <a:buFont typeface="+mj-lt"/>
              <a:buAutoNum type="arabicPeriod"/>
            </a:pPr>
            <a:r>
              <a:rPr lang="sk-SK" dirty="0" smtClean="0"/>
              <a:t>pripojiť </a:t>
            </a:r>
            <a:r>
              <a:rPr lang="en-US" b="1" i="1" dirty="0" smtClean="0"/>
              <a:t>jpaz2.jar</a:t>
            </a:r>
            <a:r>
              <a:rPr lang="en-US" dirty="0" smtClean="0"/>
              <a:t> k </a:t>
            </a:r>
            <a:r>
              <a:rPr lang="sk-SK" dirty="0" smtClean="0"/>
              <a:t>projektu </a:t>
            </a:r>
            <a:r>
              <a:rPr lang="en-US" dirty="0" smtClean="0"/>
              <a:t>(demo …) </a:t>
            </a:r>
          </a:p>
          <a:p>
            <a:pPr marL="1082675" lvl="1" indent="-457200" eaLnBrk="1" hangingPunct="1">
              <a:buFont typeface="+mj-lt"/>
              <a:buAutoNum type="arabicPeriod"/>
            </a:pPr>
            <a:r>
              <a:rPr lang="sk-SK" dirty="0" smtClean="0"/>
              <a:t>do prvého riadku „</a:t>
            </a:r>
            <a:r>
              <a:rPr lang="en-US" dirty="0" smtClean="0"/>
              <a:t>ka</a:t>
            </a:r>
            <a:r>
              <a:rPr lang="sk-SK" dirty="0" err="1" smtClean="0"/>
              <a:t>ždej</a:t>
            </a:r>
            <a:r>
              <a:rPr lang="sk-SK" dirty="0" smtClean="0"/>
              <a:t>“ našej triedy napísať:</a:t>
            </a:r>
          </a:p>
          <a:p>
            <a:pPr algn="ctr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import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sk.upjs.jpaz2.*;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88" y="1241052"/>
            <a:ext cx="2891227" cy="112341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Prv</a:t>
            </a:r>
            <a:r>
              <a:rPr lang="sk-SK" sz="4000" smtClean="0"/>
              <a:t>á trieda s JPAZom</a:t>
            </a:r>
            <a:endParaRPr lang="cs-CZ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</a:t>
            </a:r>
            <a:r>
              <a:rPr lang="sk-SK" dirty="0" err="1" smtClean="0"/>
              <a:t>yskúšajme</a:t>
            </a:r>
            <a:r>
              <a:rPr lang="sk-SK" dirty="0" smtClean="0"/>
              <a:t> príkaz </a:t>
            </a:r>
            <a:r>
              <a:rPr lang="en-US" dirty="0" smtClean="0"/>
              <a:t>(</a:t>
            </a:r>
            <a:r>
              <a:rPr lang="sk-SK" dirty="0" smtClean="0"/>
              <a:t>v metóde „</a:t>
            </a:r>
            <a:r>
              <a:rPr lang="sk-SK" dirty="0" err="1" smtClean="0"/>
              <a:t>main</a:t>
            </a:r>
            <a:r>
              <a:rPr lang="sk-SK" dirty="0" smtClean="0"/>
              <a:t>“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plocha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999584" y="2388637"/>
            <a:ext cx="979714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5285273" y="4049583"/>
            <a:ext cx="339725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nový objekt triedy </a:t>
            </a:r>
            <a:r>
              <a:rPr lang="sk-SK" sz="2100" i="1" dirty="0" err="1">
                <a:latin typeface="Lucida Sans" pitchFamily="34" charset="0"/>
              </a:rPr>
              <a:t>WinPane</a:t>
            </a:r>
            <a:r>
              <a:rPr lang="sk-SK" sz="2100" dirty="0">
                <a:latin typeface="Lucida Sans" pitchFamily="34" charset="0"/>
              </a:rPr>
              <a:t> </a:t>
            </a:r>
            <a:r>
              <a:rPr lang="en-US" sz="2100" dirty="0" smtClean="0">
                <a:latin typeface="Lucida Sans" pitchFamily="34" charset="0"/>
              </a:rPr>
              <a:t/>
            </a:r>
            <a:br>
              <a:rPr lang="en-US" sz="2100" dirty="0" smtClean="0">
                <a:latin typeface="Lucida Sans" pitchFamily="34" charset="0"/>
              </a:rPr>
            </a:br>
            <a:r>
              <a:rPr lang="en-US" sz="2100" dirty="0" smtClean="0">
                <a:latin typeface="Lucida Sans" pitchFamily="34" charset="0"/>
              </a:rPr>
              <a:t>(</a:t>
            </a:r>
            <a:r>
              <a:rPr lang="en-US" sz="2100" dirty="0" err="1" smtClean="0">
                <a:latin typeface="Lucida Sans" pitchFamily="34" charset="0"/>
              </a:rPr>
              <a:t>objekt</a:t>
            </a:r>
            <a:r>
              <a:rPr lang="en-US" sz="2100" dirty="0" smtClean="0">
                <a:latin typeface="Lucida Sans" pitchFamily="34" charset="0"/>
              </a:rPr>
              <a:t> </a:t>
            </a:r>
            <a:r>
              <a:rPr lang="en-US" sz="2100" dirty="0" err="1" smtClean="0">
                <a:latin typeface="Lucida Sans" pitchFamily="34" charset="0"/>
              </a:rPr>
              <a:t>sa</a:t>
            </a:r>
            <a:r>
              <a:rPr lang="en-US" sz="2100" dirty="0" smtClean="0">
                <a:latin typeface="Lucida Sans" pitchFamily="34" charset="0"/>
              </a:rPr>
              <a:t> n</a:t>
            </a:r>
            <a:r>
              <a:rPr lang="sk-SK" sz="2100" dirty="0" err="1" smtClean="0">
                <a:latin typeface="Lucida Sans" pitchFamily="34" charset="0"/>
              </a:rPr>
              <a:t>ám</a:t>
            </a:r>
            <a:r>
              <a:rPr lang="sk-SK" sz="2100" dirty="0" smtClean="0">
                <a:latin typeface="Lucida Sans" pitchFamily="34" charset="0"/>
              </a:rPr>
              <a:t> zobrazí po spustení „spúšťača“</a:t>
            </a:r>
            <a:r>
              <a:rPr lang="en-US" sz="2100" dirty="0" smtClean="0">
                <a:latin typeface="Lucida Sans" pitchFamily="34" charset="0"/>
              </a:rPr>
              <a:t>)</a:t>
            </a:r>
            <a:endParaRPr lang="cs-CZ" sz="2100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397967" y="2388637"/>
            <a:ext cx="1296955" cy="19407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3787" y="3614156"/>
            <a:ext cx="392093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rebuchet MS" pitchFamily="34" charset="0"/>
              </a:rPr>
              <a:t>Vytvor</a:t>
            </a:r>
            <a:r>
              <a:rPr lang="sk-SK" sz="2400" dirty="0" err="1" smtClean="0">
                <a:latin typeface="Trebuchet MS" pitchFamily="34" charset="0"/>
              </a:rPr>
              <a:t>íme</a:t>
            </a:r>
            <a:r>
              <a:rPr lang="sk-SK" sz="2400" dirty="0" smtClean="0">
                <a:latin typeface="Trebuchet MS" pitchFamily="34" charset="0"/>
              </a:rPr>
              <a:t> „komunikačnú“ premennú s názvom </a:t>
            </a:r>
            <a:r>
              <a:rPr lang="sk-SK" sz="2400" b="1" dirty="0" smtClean="0">
                <a:latin typeface="Trebuchet MS" pitchFamily="34" charset="0"/>
              </a:rPr>
              <a:t>plocha</a:t>
            </a:r>
            <a:r>
              <a:rPr lang="en-US" sz="2400" dirty="0" smtClean="0">
                <a:latin typeface="Trebuchet MS" pitchFamily="34" charset="0"/>
              </a:rPr>
              <a:t> – </a:t>
            </a:r>
            <a:r>
              <a:rPr lang="en-US" sz="2400" dirty="0" err="1" smtClean="0">
                <a:latin typeface="Trebuchet MS" pitchFamily="34" charset="0"/>
              </a:rPr>
              <a:t>cez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sk-SK" sz="2400" dirty="0" smtClean="0">
                <a:latin typeface="Trebuchet MS" pitchFamily="34" charset="0"/>
              </a:rPr>
              <a:t>ňu potom dokážeme komunikovať</a:t>
            </a:r>
            <a:r>
              <a:rPr lang="en-US" sz="2400" dirty="0" smtClean="0">
                <a:latin typeface="Trebuchet MS" pitchFamily="34" charset="0"/>
              </a:rPr>
              <a:t> s </a:t>
            </a:r>
            <a:r>
              <a:rPr lang="en-US" sz="2400" dirty="0" err="1" smtClean="0">
                <a:latin typeface="Trebuchet MS" pitchFamily="34" charset="0"/>
              </a:rPr>
              <a:t>objektom</a:t>
            </a:r>
            <a:r>
              <a:rPr lang="en-US" sz="2400" dirty="0" smtClean="0">
                <a:latin typeface="Trebuchet MS" pitchFamily="34" charset="0"/>
              </a:rPr>
              <a:t>, s </a:t>
            </a:r>
            <a:r>
              <a:rPr lang="en-US" sz="2400" dirty="0" err="1" smtClean="0">
                <a:latin typeface="Trebuchet MS" pitchFamily="34" charset="0"/>
              </a:rPr>
              <a:t>ktor</a:t>
            </a:r>
            <a:r>
              <a:rPr lang="sk-SK" sz="2400" dirty="0" err="1" smtClean="0">
                <a:latin typeface="Trebuchet MS" pitchFamily="34" charset="0"/>
              </a:rPr>
              <a:t>ým</a:t>
            </a:r>
            <a:r>
              <a:rPr lang="sk-SK" sz="2400" dirty="0" smtClean="0">
                <a:latin typeface="Trebuchet MS" pitchFamily="34" charset="0"/>
              </a:rPr>
              <a:t> bola prepojená cez </a:t>
            </a:r>
            <a:r>
              <a:rPr lang="en-US" sz="2400" dirty="0" smtClean="0">
                <a:latin typeface="Trebuchet MS" pitchFamily="34" charset="0"/>
              </a:rPr>
              <a:t>=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81349" grpId="0" animBg="1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2030</TotalTime>
  <Words>2171</Words>
  <Application>Microsoft Office PowerPoint</Application>
  <PresentationFormat>On-screen Show (4:3)</PresentationFormat>
  <Paragraphs>383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Identity_Lifecycle_Management</vt:lpstr>
      <vt:lpstr>1. prednáška (21.9.2011)</vt:lpstr>
      <vt:lpstr>Prečo JAVA ?</vt:lpstr>
      <vt:lpstr>Java včera, dnes a zajtra</vt:lpstr>
      <vt:lpstr>Vývojové prostredie Eclipse</vt:lpstr>
      <vt:lpstr>Základné koncepty Eclipse</vt:lpstr>
      <vt:lpstr>Prvý projekt a prvá trieda</vt:lpstr>
      <vt:lpstr>Čo máme na disku</vt:lpstr>
      <vt:lpstr>JPAZ2 framework</vt:lpstr>
      <vt:lpstr>Prvá trieda s JPAZom</vt:lpstr>
      <vt:lpstr>Object Inspector</vt:lpstr>
      <vt:lpstr>Object Inspector a objekty</vt:lpstr>
      <vt:lpstr>Prvá korytnačka</vt:lpstr>
      <vt:lpstr>Pozorovanie korytnačky v OI</vt:lpstr>
      <vt:lpstr>Pozícia a natočenie</vt:lpstr>
      <vt:lpstr>Pozorovanie metód cez OI</vt:lpstr>
      <vt:lpstr>Zmysluplné „klikanie“ príkazov</vt:lpstr>
      <vt:lpstr>Späť k programovaniu</vt:lpstr>
      <vt:lpstr>Vytvorenie objektu v Jave</vt:lpstr>
      <vt:lpstr>Program vs. „svet objektov“</vt:lpstr>
      <vt:lpstr>Experiment</vt:lpstr>
      <vt:lpstr>Spúšťanie metód „z Javy“ </vt:lpstr>
      <vt:lpstr>Spúšťanie metód „z Javy“</vt:lpstr>
      <vt:lpstr>Programujme prvé programy!</vt:lpstr>
      <vt:lpstr>V dvojici je život krajší ...</vt:lpstr>
      <vt:lpstr>Čo je to trieda?</vt:lpstr>
      <vt:lpstr>Evolúcia vo svete JPAZ (1)</vt:lpstr>
      <vt:lpstr>Evolúcia vo svete JPAZ (2)</vt:lpstr>
      <vt:lpstr>Evolúcia vo svete JPAZ (3)</vt:lpstr>
      <vt:lpstr>Evolúcia vo svete JPAZ (4)</vt:lpstr>
      <vt:lpstr>Evolúcia vo svete JPAZ (5)</vt:lpstr>
      <vt:lpstr>Evolúcia vo svete JPAZ (6)</vt:lpstr>
      <vt:lpstr>Nerobme veci dvakrát ...</vt:lpstr>
      <vt:lpstr>Metódy s parametrom (1)</vt:lpstr>
      <vt:lpstr>Metódy s parametrom (2)</vt:lpstr>
      <vt:lpstr>Opakovanie je ...</vt:lpstr>
      <vt:lpstr>Trojuholník ...</vt:lpstr>
      <vt:lpstr>Ako opakovať?</vt:lpstr>
      <vt:lpstr>Vločka (1)</vt:lpstr>
      <vt:lpstr>Vločka (2)</vt:lpstr>
      <vt:lpstr>to be continued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101</cp:revision>
  <dcterms:created xsi:type="dcterms:W3CDTF">2007-01-29T19:11:06Z</dcterms:created>
  <dcterms:modified xsi:type="dcterms:W3CDTF">2011-09-21T18:23:36Z</dcterms:modified>
</cp:coreProperties>
</file>